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1" r:id="rId2"/>
    <p:sldId id="290" r:id="rId3"/>
    <p:sldId id="304" r:id="rId4"/>
    <p:sldId id="314" r:id="rId5"/>
    <p:sldId id="308" r:id="rId6"/>
    <p:sldId id="312" r:id="rId7"/>
    <p:sldId id="313" r:id="rId8"/>
    <p:sldId id="316" r:id="rId9"/>
    <p:sldId id="306" r:id="rId10"/>
    <p:sldId id="307" r:id="rId11"/>
    <p:sldId id="309" r:id="rId12"/>
    <p:sldId id="276" r:id="rId13"/>
    <p:sldId id="301" r:id="rId14"/>
    <p:sldId id="302" r:id="rId15"/>
    <p:sldId id="310" r:id="rId16"/>
    <p:sldId id="292" r:id="rId17"/>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06E"/>
    <a:srgbClr val="030754"/>
    <a:srgbClr val="0F0C72"/>
    <a:srgbClr val="090754"/>
    <a:srgbClr val="120A6C"/>
    <a:srgbClr val="54FF65"/>
    <a:srgbClr val="0A1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9" d="100"/>
          <a:sy n="139" d="100"/>
        </p:scale>
        <p:origin x="-4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5F9BD-457B-7C4E-B3DB-0C68ABA464B8}" type="datetimeFigureOut">
              <a:rPr lang="en-US" smtClean="0"/>
              <a:t>11/07/16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0A3AD0-AAFB-C04B-8598-8A16A0CF429C}" type="slidenum">
              <a:rPr lang="en-US" smtClean="0"/>
              <a:t>‹#›</a:t>
            </a:fld>
            <a:endParaRPr lang="en-US"/>
          </a:p>
        </p:txBody>
      </p:sp>
    </p:spTree>
    <p:extLst>
      <p:ext uri="{BB962C8B-B14F-4D97-AF65-F5344CB8AC3E}">
        <p14:creationId xmlns:p14="http://schemas.microsoft.com/office/powerpoint/2010/main" val="28497196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CB10530B-27C8-47D5-A500-5A694528D4DA}" type="slidenum">
              <a:rPr lang="lv-LV" smtClean="0">
                <a:latin typeface="Times New Roman" pitchFamily="18" charset="0"/>
                <a:ea typeface="ヒラギノ明朝 ProN W3" charset="0"/>
                <a:cs typeface="ヒラギノ明朝 ProN W3" charset="0"/>
                <a:sym typeface="Times New Roman" pitchFamily="18" charset="0"/>
              </a:rPr>
              <a:pPr/>
              <a:t>2</a:t>
            </a:fld>
            <a:endParaRPr lang="lv-LV" smtClean="0">
              <a:latin typeface="Times New Roman" pitchFamily="18" charset="0"/>
              <a:ea typeface="ヒラギノ明朝 ProN W3" charset="0"/>
              <a:cs typeface="ヒラギノ明朝 ProN W3" charset="0"/>
              <a:sym typeface="Times New Roman"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lv-LV"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dirty="0" smtClean="0">
                <a:solidFill>
                  <a:schemeClr val="bg1"/>
                </a:solidFill>
                <a:latin typeface="Century Gothic" pitchFamily="34" charset="0"/>
              </a:rPr>
              <a:t>Kultūras pieminekļu labākais saglabāšanas veids ir to regulāra kopšana. Liela apjoma restaurācijas darbi nepieciešami, ja objekta vērtīgas daļas ir bojātas, vai arī nepieciešams objektu piemērot citai funkcijai. Jāapzinās, ka liela apjoma pārbūves un restaurācijas darbos visbiežāk kultūras pieminekļa autentiskums cieš zaudējumus. Oriģinālā substances ievērojama daļa tiek iznīcināta, ieguldītā finanšu apjoma dēļ.</a:t>
            </a:r>
          </a:p>
          <a:p>
            <a:pPr marL="0" marR="0" indent="0" algn="l" defTabSz="914400" rtl="0" eaLnBrk="1" fontAlgn="auto" latinLnBrk="0" hangingPunct="1">
              <a:lnSpc>
                <a:spcPct val="100000"/>
              </a:lnSpc>
              <a:spcBef>
                <a:spcPts val="0"/>
              </a:spcBef>
              <a:spcAft>
                <a:spcPts val="0"/>
              </a:spcAft>
              <a:buClrTx/>
              <a:buSzTx/>
              <a:buFontTx/>
              <a:buNone/>
              <a:tabLst/>
              <a:defRPr/>
            </a:pPr>
            <a:r>
              <a:rPr lang="lv-LV" sz="1200" dirty="0" smtClean="0">
                <a:solidFill>
                  <a:schemeClr val="bg1"/>
                </a:solidFill>
                <a:latin typeface="Century Gothic" pitchFamily="34" charset="0"/>
              </a:rPr>
              <a:t>Kultūras pieminekļu restaurācijā Eiropā tradicionāli, un ievērojot starptautiski pieņemtu metodiku, tiek lietoti vietējie, oriģinālam atbilstoši materiāli, individuālas, pieminekļa saglabāšanai piemērotas roku darba metodes un tehnoloģijas. kopumā process ir ievērojama laika un darba ietilpīgs. Steiga un nesagatavota rīcība piemineklim ilgtermiņā nes tikai zaudējumus. Pat lielos objektos, ja ievērojam autentiskuma saglabāšanas principus un cenšamies pēc iespējas vairāk saglabāt pieminekļa oriģinālo substanci, restaurācija ne vienmēr ir dārga</a:t>
            </a:r>
            <a:r>
              <a:rPr lang="lv-LV" sz="1400" dirty="0" smtClean="0">
                <a:solidFill>
                  <a:schemeClr val="bg1"/>
                </a:solidFill>
                <a:latin typeface="Century Gothic"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dirty="0" smtClean="0">
              <a:solidFill>
                <a:schemeClr val="bg1"/>
              </a:solidFill>
              <a:latin typeface="Century Gothic" pitchFamily="34" charset="0"/>
            </a:endParaRPr>
          </a:p>
          <a:p>
            <a:endParaRPr lang="lv-LV" dirty="0"/>
          </a:p>
        </p:txBody>
      </p:sp>
      <p:sp>
        <p:nvSpPr>
          <p:cNvPr id="4" name="Slaida numura vietturis 3"/>
          <p:cNvSpPr>
            <a:spLocks noGrp="1"/>
          </p:cNvSpPr>
          <p:nvPr>
            <p:ph type="sldNum" sz="quarter" idx="10"/>
          </p:nvPr>
        </p:nvSpPr>
        <p:spPr/>
        <p:txBody>
          <a:bodyPr/>
          <a:lstStyle/>
          <a:p>
            <a:fld id="{71D248BC-6613-4EFF-9437-56BFFB93A1AB}" type="slidenum">
              <a:rPr lang="lv-LV" smtClean="0"/>
              <a:pPr/>
              <a:t>9</a:t>
            </a:fld>
            <a:endParaRPr lang="lv-LV"/>
          </a:p>
        </p:txBody>
      </p:sp>
    </p:spTree>
    <p:extLst>
      <p:ext uri="{BB962C8B-B14F-4D97-AF65-F5344CB8AC3E}">
        <p14:creationId xmlns:p14="http://schemas.microsoft.com/office/powerpoint/2010/main" val="2209900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dirty="0" smtClean="0">
                <a:solidFill>
                  <a:schemeClr val="bg1"/>
                </a:solidFill>
                <a:latin typeface="Century Gothic" pitchFamily="34" charset="0"/>
              </a:rPr>
              <a:t>Kultūras pieminekļu labākais saglabāšanas veids ir to regulāra kopšana. Liela apjoma restaurācijas darbi nepieciešami, ja objekta vērtīgas daļas ir bojātas, vai arī nepieciešams objektu piemērot citai funkcijai. Jāapzinās, ka liela apjoma pārbūves un restaurācijas darbos visbiežāk kultūras pieminekļa autentiskums cieš zaudējumus. Oriģinālā substances ievērojama daļa tiek iznīcināta, ieguldītā finanšu apjoma dēļ.</a:t>
            </a:r>
          </a:p>
          <a:p>
            <a:pPr marL="0" marR="0" indent="0" algn="l" defTabSz="914400" rtl="0" eaLnBrk="1" fontAlgn="auto" latinLnBrk="0" hangingPunct="1">
              <a:lnSpc>
                <a:spcPct val="100000"/>
              </a:lnSpc>
              <a:spcBef>
                <a:spcPts val="0"/>
              </a:spcBef>
              <a:spcAft>
                <a:spcPts val="0"/>
              </a:spcAft>
              <a:buClrTx/>
              <a:buSzTx/>
              <a:buFontTx/>
              <a:buNone/>
              <a:tabLst/>
              <a:defRPr/>
            </a:pPr>
            <a:r>
              <a:rPr lang="lv-LV" sz="1200" dirty="0" smtClean="0">
                <a:solidFill>
                  <a:schemeClr val="bg1"/>
                </a:solidFill>
                <a:latin typeface="Century Gothic" pitchFamily="34" charset="0"/>
              </a:rPr>
              <a:t>Kultūras pieminekļu restaurācijā Eiropā tradicionāli, un ievērojot starptautiski pieņemtu metodiku, tiek lietoti vietējie, oriģinālam atbilstoši materiāli, individuālas, pieminekļa saglabāšanai piemērotas roku darba metodes un tehnoloģijas. kopumā process ir ievērojama laika un darba ietilpīgs. Steiga un nesagatavota rīcība piemineklim ilgtermiņā nes tikai zaudējumus. Pat lielos objektos, ja ievērojam autentiskuma saglabāšanas principus un cenšamies pēc iespējas vairāk saglabāt pieminekļa oriģinālo substanci, restaurācija ne vienmēr ir dārga</a:t>
            </a:r>
            <a:r>
              <a:rPr lang="lv-LV" sz="1400" dirty="0" smtClean="0">
                <a:solidFill>
                  <a:schemeClr val="bg1"/>
                </a:solidFill>
                <a:latin typeface="Century Gothic"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dirty="0" smtClean="0">
              <a:solidFill>
                <a:schemeClr val="bg1"/>
              </a:solidFill>
              <a:latin typeface="Century Gothic" pitchFamily="34" charset="0"/>
            </a:endParaRPr>
          </a:p>
          <a:p>
            <a:endParaRPr lang="lv-LV" dirty="0"/>
          </a:p>
        </p:txBody>
      </p:sp>
      <p:sp>
        <p:nvSpPr>
          <p:cNvPr id="4" name="Slaida numura vietturis 3"/>
          <p:cNvSpPr>
            <a:spLocks noGrp="1"/>
          </p:cNvSpPr>
          <p:nvPr>
            <p:ph type="sldNum" sz="quarter" idx="10"/>
          </p:nvPr>
        </p:nvSpPr>
        <p:spPr/>
        <p:txBody>
          <a:bodyPr/>
          <a:lstStyle/>
          <a:p>
            <a:fld id="{71D248BC-6613-4EFF-9437-56BFFB93A1AB}" type="slidenum">
              <a:rPr lang="lv-LV" smtClean="0"/>
              <a:pPr/>
              <a:t>10</a:t>
            </a:fld>
            <a:endParaRPr lang="lv-LV"/>
          </a:p>
        </p:txBody>
      </p:sp>
    </p:spTree>
    <p:extLst>
      <p:ext uri="{BB962C8B-B14F-4D97-AF65-F5344CB8AC3E}">
        <p14:creationId xmlns:p14="http://schemas.microsoft.com/office/powerpoint/2010/main" val="2209900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9C897B2E-D279-4092-B8E7-C485A28CDDFE}" type="datetimeFigureOut">
              <a:rPr lang="lv-LV" smtClean="0"/>
              <a:pPr/>
              <a:t>11/07/16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9C897B2E-D279-4092-B8E7-C485A28CDDFE}" type="datetimeFigureOut">
              <a:rPr lang="lv-LV" smtClean="0"/>
              <a:pPr/>
              <a:t>11/07/16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9C897B2E-D279-4092-B8E7-C485A28CDDFE}" type="datetimeFigureOut">
              <a:rPr lang="lv-LV" smtClean="0"/>
              <a:pPr/>
              <a:t>11/07/16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01805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9C897B2E-D279-4092-B8E7-C485A28CDDFE}" type="datetimeFigureOut">
              <a:rPr lang="lv-LV" smtClean="0"/>
              <a:pPr/>
              <a:t>11/07/16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897B2E-D279-4092-B8E7-C485A28CDDFE}" type="datetimeFigureOut">
              <a:rPr lang="lv-LV" smtClean="0"/>
              <a:pPr/>
              <a:t>11/07/16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9C897B2E-D279-4092-B8E7-C485A28CDDFE}" type="datetimeFigureOut">
              <a:rPr lang="lv-LV" smtClean="0"/>
              <a:pPr/>
              <a:t>11/07/16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9C897B2E-D279-4092-B8E7-C485A28CDDFE}" type="datetimeFigureOut">
              <a:rPr lang="lv-LV" smtClean="0"/>
              <a:pPr/>
              <a:t>11/07/16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9C897B2E-D279-4092-B8E7-C485A28CDDFE}" type="datetimeFigureOut">
              <a:rPr lang="lv-LV" smtClean="0"/>
              <a:pPr/>
              <a:t>11/07/16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897B2E-D279-4092-B8E7-C485A28CDDFE}" type="datetimeFigureOut">
              <a:rPr lang="lv-LV" smtClean="0"/>
              <a:pPr/>
              <a:t>11/07/16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897B2E-D279-4092-B8E7-C485A28CDDFE}" type="datetimeFigureOut">
              <a:rPr lang="lv-LV" smtClean="0"/>
              <a:pPr/>
              <a:t>11/07/16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897B2E-D279-4092-B8E7-C485A28CDDFE}" type="datetimeFigureOut">
              <a:rPr lang="lv-LV" smtClean="0"/>
              <a:pPr/>
              <a:t>11/07/16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FBF228C-ADD1-4470-B26C-F078042BB67C}" type="slidenum">
              <a:rPr lang="lv-LV" smtClean="0"/>
              <a:pPr/>
              <a:t>‹#›</a:t>
            </a:fld>
            <a:endParaRPr lang="lv-LV"/>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97B2E-D279-4092-B8E7-C485A28CDDFE}" type="datetimeFigureOut">
              <a:rPr lang="lv-LV" smtClean="0"/>
              <a:pPr/>
              <a:t>11/07/16</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F228C-ADD1-4470-B26C-F078042BB67C}" type="slidenum">
              <a:rPr lang="lv-LV" smtClean="0"/>
              <a:pPr/>
              <a:t>‹#›</a:t>
            </a:fld>
            <a:endParaRPr lang="lv-LV"/>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g"/><Relationship Id="rId1" Type="http://schemas.openxmlformats.org/officeDocument/2006/relationships/slideLayout" Target="../slideLayouts/slideLayout1.xml"/><Relationship Id="rId2"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6" Type="http://schemas.openxmlformats.org/officeDocument/2006/relationships/image" Target="../media/image28.jpeg"/><Relationship Id="rId1" Type="http://schemas.openxmlformats.org/officeDocument/2006/relationships/slideLayout" Target="../slideLayouts/slideLayout1.xml"/><Relationship Id="rId2"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tiff"/><Relationship Id="rId7" Type="http://schemas.openxmlformats.org/officeDocument/2006/relationships/image" Target="../media/image9.jpeg"/><Relationship Id="rId8" Type="http://schemas.openxmlformats.org/officeDocument/2006/relationships/image" Target="../media/image10.jpeg"/><Relationship Id="rId9" Type="http://schemas.openxmlformats.org/officeDocument/2006/relationships/image" Target="../media/image11.jpeg"/><Relationship Id="rId10" Type="http://schemas.openxmlformats.org/officeDocument/2006/relationships/image" Target="../media/image12.jpe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7" Type="http://schemas.openxmlformats.org/officeDocument/2006/relationships/image" Target="../media/image18.jpeg"/><Relationship Id="rId1" Type="http://schemas.openxmlformats.org/officeDocument/2006/relationships/slideLayout" Target="../slideLayouts/slideLayout1.xml"/><Relationship Id="rId2"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Placeholder 2"/>
          <p:cNvSpPr>
            <a:spLocks noGrp="1"/>
          </p:cNvSpPr>
          <p:nvPr>
            <p:ph type="body" sz="quarter" idx="10"/>
          </p:nvPr>
        </p:nvSpPr>
        <p:spPr>
          <a:xfrm>
            <a:off x="685800" y="4221088"/>
            <a:ext cx="7772400" cy="914400"/>
          </a:xfrm>
        </p:spPr>
        <p:txBody>
          <a:bodyPr>
            <a:noAutofit/>
          </a:bodyPr>
          <a:lstStyle/>
          <a:p>
            <a:r>
              <a:rPr lang="lv-LV" sz="2800" dirty="0" smtClean="0">
                <a:solidFill>
                  <a:schemeClr val="bg1"/>
                </a:solidFill>
                <a:latin typeface="Century Gothic" pitchFamily="34" charset="0"/>
              </a:rPr>
              <a:t>ES </a:t>
            </a:r>
            <a:r>
              <a:rPr lang="lv-LV" sz="2400" dirty="0" smtClean="0">
                <a:solidFill>
                  <a:srgbClr val="FFFFFF"/>
                </a:solidFill>
                <a:latin typeface="Century Gothic" pitchFamily="34" charset="0"/>
              </a:rPr>
              <a:t>ES STRUKTŪRFONDU FINANSĒJUMS</a:t>
            </a:r>
          </a:p>
          <a:p>
            <a:r>
              <a:rPr lang="lv-LV" sz="2400" dirty="0" smtClean="0">
                <a:solidFill>
                  <a:srgbClr val="FFFFFF"/>
                </a:solidFill>
                <a:latin typeface="Century Gothic" pitchFamily="34" charset="0"/>
              </a:rPr>
              <a:t>KULTŪRAS </a:t>
            </a:r>
            <a:r>
              <a:rPr lang="lv-LV" sz="2400" dirty="0" smtClean="0">
                <a:solidFill>
                  <a:srgbClr val="FFFFFF"/>
                </a:solidFill>
                <a:latin typeface="Century Gothic" pitchFamily="34" charset="0"/>
              </a:rPr>
              <a:t>PIEMINEKĻU ATJAUNOŠANĀ</a:t>
            </a:r>
            <a:endParaRPr lang="lv-LV" sz="2400" dirty="0">
              <a:solidFill>
                <a:srgbClr val="FFFFFF"/>
              </a:solidFill>
              <a:latin typeface="Verdana" charset="0"/>
              <a:ea typeface="MS PGothic" charset="0"/>
              <a:cs typeface="Verdana" charset="0"/>
            </a:endParaRPr>
          </a:p>
        </p:txBody>
      </p:sp>
      <p:sp>
        <p:nvSpPr>
          <p:cNvPr id="11268" name="Text Placeholder 3"/>
          <p:cNvSpPr>
            <a:spLocks noGrp="1"/>
          </p:cNvSpPr>
          <p:nvPr>
            <p:ph type="body" sz="quarter" idx="11"/>
          </p:nvPr>
        </p:nvSpPr>
        <p:spPr>
          <a:xfrm>
            <a:off x="685800" y="5517232"/>
            <a:ext cx="7772400" cy="883568"/>
          </a:xfrm>
        </p:spPr>
        <p:txBody>
          <a:bodyPr>
            <a:normAutofit fontScale="55000" lnSpcReduction="20000"/>
          </a:bodyPr>
          <a:lstStyle/>
          <a:p>
            <a:r>
              <a:rPr lang="lv-LV" sz="3300" dirty="0" smtClean="0">
                <a:solidFill>
                  <a:srgbClr val="FFFFFF"/>
                </a:solidFill>
                <a:latin typeface="Century Gothic"/>
                <a:cs typeface="Century Gothic"/>
              </a:rPr>
              <a:t>JURIS </a:t>
            </a:r>
            <a:r>
              <a:rPr lang="lv-LV" sz="3300" dirty="0">
                <a:solidFill>
                  <a:srgbClr val="FFFFFF"/>
                </a:solidFill>
                <a:latin typeface="Century Gothic"/>
                <a:cs typeface="Century Gothic"/>
              </a:rPr>
              <a:t>DAMBIS</a:t>
            </a:r>
          </a:p>
          <a:p>
            <a:r>
              <a:rPr lang="lv-LV" sz="3300" dirty="0">
                <a:solidFill>
                  <a:srgbClr val="FFFFFF"/>
                </a:solidFill>
                <a:latin typeface="Century Gothic"/>
                <a:cs typeface="Century Gothic"/>
              </a:rPr>
              <a:t>Dr.Arch.</a:t>
            </a:r>
          </a:p>
          <a:p>
            <a:r>
              <a:rPr lang="lv-LV" sz="3300" dirty="0" smtClean="0">
                <a:solidFill>
                  <a:srgbClr val="FFFFFF"/>
                </a:solidFill>
                <a:latin typeface="Century Gothic"/>
                <a:cs typeface="Century Gothic"/>
              </a:rPr>
              <a:t>11.07.2016.</a:t>
            </a:r>
            <a:endParaRPr lang="lv-LV" sz="3300" dirty="0">
              <a:solidFill>
                <a:srgbClr val="FFFFFF"/>
              </a:solidFill>
              <a:latin typeface="Century Gothic"/>
              <a:cs typeface="Century Gothic"/>
            </a:endParaRPr>
          </a:p>
          <a:p>
            <a:endParaRPr lang="lv-LV" dirty="0">
              <a:latin typeface="Verdana" charset="0"/>
              <a:ea typeface="MS PGothic" charset="0"/>
              <a:cs typeface="Verdana" charset="0"/>
            </a:endParaRPr>
          </a:p>
        </p:txBody>
      </p:sp>
    </p:spTree>
    <p:extLst>
      <p:ext uri="{BB962C8B-B14F-4D97-AF65-F5344CB8AC3E}">
        <p14:creationId xmlns:p14="http://schemas.microsoft.com/office/powerpoint/2010/main" val="10853324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88640"/>
            <a:ext cx="8964488" cy="764704"/>
          </a:xfrm>
        </p:spPr>
        <p:txBody>
          <a:bodyPr>
            <a:normAutofit fontScale="90000"/>
          </a:bodyPr>
          <a:lstStyle/>
          <a:p>
            <a:r>
              <a:rPr lang="lv-LV" sz="2700" dirty="0" smtClean="0">
                <a:solidFill>
                  <a:srgbClr val="54FF65"/>
                </a:solidFill>
                <a:latin typeface="Century Gothic" pitchFamily="34" charset="0"/>
              </a:rPr>
              <a:t>KULTŪRAS PIEMINEKĻU ATJAUNOŠANAS PRINCIPI</a:t>
            </a:r>
            <a:r>
              <a:rPr lang="lv-LV" sz="2400" dirty="0" smtClean="0">
                <a:solidFill>
                  <a:srgbClr val="54FF65"/>
                </a:solidFill>
                <a:latin typeface="Century Gothic" pitchFamily="34" charset="0"/>
              </a:rPr>
              <a:t/>
            </a:r>
            <a:br>
              <a:rPr lang="lv-LV" sz="2400" dirty="0" smtClean="0">
                <a:solidFill>
                  <a:srgbClr val="54FF65"/>
                </a:solidFill>
                <a:latin typeface="Century Gothic" pitchFamily="34" charset="0"/>
              </a:rPr>
            </a:br>
            <a:endParaRPr lang="lv-LV" sz="2400" dirty="0">
              <a:solidFill>
                <a:srgbClr val="54FF65"/>
              </a:solidFill>
              <a:latin typeface="Century Gothic" pitchFamily="34" charset="0"/>
            </a:endParaRPr>
          </a:p>
        </p:txBody>
      </p:sp>
      <p:sp>
        <p:nvSpPr>
          <p:cNvPr id="3" name="Subtitle 2"/>
          <p:cNvSpPr>
            <a:spLocks noGrp="1"/>
          </p:cNvSpPr>
          <p:nvPr>
            <p:ph type="subTitle" idx="1"/>
          </p:nvPr>
        </p:nvSpPr>
        <p:spPr>
          <a:xfrm>
            <a:off x="251520" y="764704"/>
            <a:ext cx="8712968" cy="5976664"/>
          </a:xfrm>
        </p:spPr>
        <p:txBody>
          <a:bodyPr>
            <a:normAutofit fontScale="85000" lnSpcReduction="20000"/>
          </a:bodyPr>
          <a:lstStyle/>
          <a:p>
            <a:pPr marL="514350" lvl="0" indent="-514350" algn="l">
              <a:buClr>
                <a:srgbClr val="00FF00"/>
              </a:buClr>
              <a:buFont typeface="Wingdings" charset="2"/>
              <a:buChar char=""/>
            </a:pPr>
            <a:r>
              <a:rPr lang="lv-LV" sz="2800" dirty="0" smtClean="0">
                <a:solidFill>
                  <a:srgbClr val="FFFFFF"/>
                </a:solidFill>
                <a:latin typeface="Century Gothic" pitchFamily="34" charset="0"/>
              </a:rPr>
              <a:t>Projektā </a:t>
            </a:r>
            <a:r>
              <a:rPr lang="lv-LV" sz="2800" dirty="0">
                <a:solidFill>
                  <a:srgbClr val="FFFFFF"/>
                </a:solidFill>
                <a:latin typeface="Century Gothic" pitchFamily="34" charset="0"/>
              </a:rPr>
              <a:t>skaidri jāatspoguļo, kādā pakāpē tiks nodrošināta autentiskuma un oriģinālās substances saglabāšana, </a:t>
            </a:r>
            <a:r>
              <a:rPr lang="lv-LV" sz="2800" dirty="0" smtClean="0">
                <a:solidFill>
                  <a:srgbClr val="FFFFFF"/>
                </a:solidFill>
                <a:latin typeface="Century Gothic" pitchFamily="34" charset="0"/>
              </a:rPr>
              <a:t>kāds </a:t>
            </a:r>
            <a:r>
              <a:rPr lang="lv-LV" sz="2800" dirty="0">
                <a:solidFill>
                  <a:srgbClr val="FFFFFF"/>
                </a:solidFill>
                <a:latin typeface="Century Gothic" pitchFamily="34" charset="0"/>
              </a:rPr>
              <a:t>apjoms </a:t>
            </a:r>
            <a:r>
              <a:rPr lang="lv-LV" sz="2800" dirty="0" smtClean="0">
                <a:solidFill>
                  <a:srgbClr val="FFFFFF"/>
                </a:solidFill>
                <a:latin typeface="Century Gothic" pitchFamily="34" charset="0"/>
              </a:rPr>
              <a:t>tiks </a:t>
            </a:r>
            <a:r>
              <a:rPr lang="lv-LV" sz="2800" dirty="0">
                <a:solidFill>
                  <a:srgbClr val="FFFFFF"/>
                </a:solidFill>
                <a:latin typeface="Century Gothic" pitchFamily="34" charset="0"/>
              </a:rPr>
              <a:t>pievienots, lai nodrošinātu objekta </a:t>
            </a:r>
            <a:r>
              <a:rPr lang="lv-LV" sz="2800" dirty="0" smtClean="0">
                <a:solidFill>
                  <a:srgbClr val="FFFFFF"/>
                </a:solidFill>
                <a:latin typeface="Century Gothic" pitchFamily="34" charset="0"/>
              </a:rPr>
              <a:t>funkcionēšanu</a:t>
            </a:r>
            <a:r>
              <a:rPr lang="lv-LV" sz="2800" dirty="0">
                <a:solidFill>
                  <a:srgbClr val="FFFFFF"/>
                </a:solidFill>
                <a:latin typeface="Century Gothic" pitchFamily="34" charset="0"/>
              </a:rPr>
              <a:t>.</a:t>
            </a:r>
            <a:endParaRPr lang="lv-LV" sz="2800" dirty="0" smtClean="0">
              <a:solidFill>
                <a:srgbClr val="FFFFFF"/>
              </a:solidFill>
              <a:latin typeface="Century Gothic" pitchFamily="34" charset="0"/>
            </a:endParaRPr>
          </a:p>
          <a:p>
            <a:pPr marL="514350" indent="-514350" algn="l">
              <a:buClr>
                <a:srgbClr val="00FF00"/>
              </a:buClr>
              <a:buFont typeface="Wingdings" charset="2"/>
              <a:buChar char=""/>
            </a:pPr>
            <a:r>
              <a:rPr lang="lv-LV" sz="2800" dirty="0">
                <a:solidFill>
                  <a:srgbClr val="FFFFFF"/>
                </a:solidFill>
                <a:latin typeface="Century Gothic" pitchFamily="34" charset="0"/>
              </a:rPr>
              <a:t>Pēc iespējas vairāk saglabāt pieminekļa oriģinālo substanci, lietot vietējos, oriģinālam atbilstošus materiālus, pieminekļu saglabāšanai  piemērotas roku darba metodes un </a:t>
            </a:r>
            <a:r>
              <a:rPr lang="lv-LV" sz="2800" dirty="0" smtClean="0">
                <a:solidFill>
                  <a:srgbClr val="FFFFFF"/>
                </a:solidFill>
                <a:latin typeface="Century Gothic" pitchFamily="34" charset="0"/>
              </a:rPr>
              <a:t>tehnoloģijas, jāparedz </a:t>
            </a:r>
            <a:r>
              <a:rPr lang="lv-LV" sz="2800" dirty="0">
                <a:solidFill>
                  <a:srgbClr val="FFFFFF"/>
                </a:solidFill>
                <a:latin typeface="Century Gothic" pitchFamily="34" charset="0"/>
              </a:rPr>
              <a:t>objekta konservācijas gaitā atgūstamo materiālu taupīga </a:t>
            </a:r>
            <a:r>
              <a:rPr lang="lv-LV" sz="2800" dirty="0" smtClean="0">
                <a:solidFill>
                  <a:srgbClr val="FFFFFF"/>
                </a:solidFill>
                <a:latin typeface="Century Gothic" pitchFamily="34" charset="0"/>
              </a:rPr>
              <a:t>izmantošana.</a:t>
            </a:r>
          </a:p>
          <a:p>
            <a:pPr marL="514350" lvl="0" indent="-514350" algn="l">
              <a:buClr>
                <a:srgbClr val="00FF00"/>
              </a:buClr>
              <a:buFont typeface="Wingdings" charset="2"/>
              <a:buChar char=""/>
            </a:pPr>
            <a:r>
              <a:rPr lang="lv-LV" sz="2800" dirty="0" smtClean="0">
                <a:solidFill>
                  <a:srgbClr val="FFFFFF"/>
                </a:solidFill>
                <a:latin typeface="Century Gothic" pitchFamily="34" charset="0"/>
              </a:rPr>
              <a:t>Objekta </a:t>
            </a:r>
            <a:r>
              <a:rPr lang="lv-LV" sz="2800" dirty="0" smtClean="0">
                <a:solidFill>
                  <a:srgbClr val="FFFFFF"/>
                </a:solidFill>
                <a:latin typeface="Century Gothic" pitchFamily="34" charset="0"/>
              </a:rPr>
              <a:t>atjaunošan</a:t>
            </a:r>
            <a:r>
              <a:rPr lang="lv-LV" sz="2800" dirty="0" smtClean="0">
                <a:solidFill>
                  <a:srgbClr val="FFFFFF"/>
                </a:solidFill>
                <a:latin typeface="Century Gothic" pitchFamily="34" charset="0"/>
              </a:rPr>
              <a:t>as </a:t>
            </a:r>
            <a:r>
              <a:rPr lang="lv-LV" sz="2800" dirty="0">
                <a:solidFill>
                  <a:srgbClr val="FFFFFF"/>
                </a:solidFill>
                <a:latin typeface="Century Gothic" pitchFamily="34" charset="0"/>
              </a:rPr>
              <a:t>dokumentācijā jāparedz darbu izpildes kvalitātes </a:t>
            </a:r>
            <a:r>
              <a:rPr lang="lv-LV" sz="2800" dirty="0" smtClean="0">
                <a:solidFill>
                  <a:srgbClr val="FFFFFF"/>
                </a:solidFill>
                <a:latin typeface="Century Gothic" pitchFamily="34" charset="0"/>
              </a:rPr>
              <a:t>rādītāji</a:t>
            </a:r>
            <a:r>
              <a:rPr lang="lv-LV" sz="2800" dirty="0">
                <a:solidFill>
                  <a:srgbClr val="FFFFFF"/>
                </a:solidFill>
                <a:latin typeface="Century Gothic" pitchFamily="34" charset="0"/>
              </a:rPr>
              <a:t>.</a:t>
            </a:r>
            <a:endParaRPr lang="lv-LV" sz="2800" dirty="0" smtClean="0">
              <a:solidFill>
                <a:srgbClr val="FFFFFF"/>
              </a:solidFill>
              <a:latin typeface="Century Gothic" pitchFamily="34" charset="0"/>
            </a:endParaRPr>
          </a:p>
          <a:p>
            <a:pPr marL="514350" lvl="0" indent="-514350" algn="l">
              <a:buClr>
                <a:srgbClr val="00FF00"/>
              </a:buClr>
              <a:buFont typeface="Wingdings" pitchFamily="2" charset="2"/>
              <a:buChar char="q"/>
            </a:pPr>
            <a:r>
              <a:rPr lang="lv-LV" sz="2800" dirty="0">
                <a:solidFill>
                  <a:srgbClr val="FFFFFF"/>
                </a:solidFill>
                <a:latin typeface="Century Gothic" pitchFamily="34" charset="0"/>
              </a:rPr>
              <a:t>Projekta ietvaros </a:t>
            </a:r>
            <a:r>
              <a:rPr lang="lv-LV" sz="2800" dirty="0" smtClean="0">
                <a:solidFill>
                  <a:srgbClr val="FFFFFF"/>
                </a:solidFill>
                <a:latin typeface="Century Gothic" pitchFamily="34" charset="0"/>
              </a:rPr>
              <a:t>vēlama</a:t>
            </a:r>
            <a:r>
              <a:rPr lang="lv-LV" sz="2800" dirty="0" smtClean="0">
                <a:solidFill>
                  <a:srgbClr val="FFFFFF"/>
                </a:solidFill>
                <a:latin typeface="Century Gothic" pitchFamily="34" charset="0"/>
              </a:rPr>
              <a:t> </a:t>
            </a:r>
            <a:r>
              <a:rPr lang="lv-LV" sz="2800" dirty="0">
                <a:solidFill>
                  <a:srgbClr val="FFFFFF"/>
                </a:solidFill>
                <a:latin typeface="Century Gothic" pitchFamily="34" charset="0"/>
              </a:rPr>
              <a:t>restaurācijas amatu apmācība, pieredzes pārņemšana, jāizmanto labas prakses piemēri, tie </a:t>
            </a:r>
            <a:r>
              <a:rPr lang="lv-LV" sz="2800" dirty="0" smtClean="0">
                <a:solidFill>
                  <a:srgbClr val="FFFFFF"/>
                </a:solidFill>
                <a:latin typeface="Century Gothic" pitchFamily="34" charset="0"/>
              </a:rPr>
              <a:t>jāpopularizē</a:t>
            </a:r>
            <a:r>
              <a:rPr lang="lv-LV" sz="2800" dirty="0">
                <a:solidFill>
                  <a:srgbClr val="FFFFFF"/>
                </a:solidFill>
                <a:latin typeface="Century Gothic" pitchFamily="34" charset="0"/>
              </a:rPr>
              <a:t>.</a:t>
            </a:r>
            <a:endParaRPr lang="lv-LV" sz="2800" dirty="0" smtClean="0">
              <a:solidFill>
                <a:srgbClr val="FFFFFF"/>
              </a:solidFill>
              <a:latin typeface="Century Gothic" pitchFamily="34" charset="0"/>
            </a:endParaRPr>
          </a:p>
          <a:p>
            <a:pPr marL="514350" indent="-514350" algn="l">
              <a:buClr>
                <a:srgbClr val="00FF00"/>
              </a:buClr>
              <a:buFont typeface="Wingdings" pitchFamily="2" charset="2"/>
              <a:buChar char="q"/>
            </a:pPr>
            <a:r>
              <a:rPr lang="lv-LV" sz="2800" dirty="0">
                <a:solidFill>
                  <a:srgbClr val="FFFFFF"/>
                </a:solidFill>
                <a:latin typeface="Century Gothic" pitchFamily="34" charset="0"/>
              </a:rPr>
              <a:t>J</a:t>
            </a:r>
            <a:r>
              <a:rPr lang="lv-LV" sz="2800" dirty="0" smtClean="0">
                <a:solidFill>
                  <a:srgbClr val="FFFFFF"/>
                </a:solidFill>
                <a:latin typeface="Century Gothic" pitchFamily="34" charset="0"/>
              </a:rPr>
              <a:t>āparedz </a:t>
            </a:r>
            <a:r>
              <a:rPr lang="lv-LV" sz="2800" dirty="0">
                <a:solidFill>
                  <a:srgbClr val="FFFFFF"/>
                </a:solidFill>
                <a:latin typeface="Century Gothic" pitchFamily="34" charset="0"/>
              </a:rPr>
              <a:t>objekta kopšanas un </a:t>
            </a:r>
            <a:r>
              <a:rPr lang="lv-LV" sz="2800" dirty="0" smtClean="0">
                <a:solidFill>
                  <a:srgbClr val="FFFFFF"/>
                </a:solidFill>
                <a:latin typeface="Century Gothic" pitchFamily="34" charset="0"/>
              </a:rPr>
              <a:t>ekspluatācijas </a:t>
            </a:r>
            <a:r>
              <a:rPr lang="lv-LV" sz="2800" dirty="0">
                <a:solidFill>
                  <a:srgbClr val="FFFFFF"/>
                </a:solidFill>
                <a:latin typeface="Century Gothic" pitchFamily="34" charset="0"/>
              </a:rPr>
              <a:t>norādījumu sagatavošana, jāatspoguļo, kā </a:t>
            </a:r>
            <a:r>
              <a:rPr lang="lv-LV" sz="2800" dirty="0" smtClean="0">
                <a:solidFill>
                  <a:srgbClr val="FFFFFF"/>
                </a:solidFill>
                <a:latin typeface="Century Gothic" pitchFamily="34" charset="0"/>
              </a:rPr>
              <a:t>tiks </a:t>
            </a:r>
            <a:r>
              <a:rPr lang="lv-LV" sz="2800" dirty="0">
                <a:solidFill>
                  <a:srgbClr val="FFFFFF"/>
                </a:solidFill>
                <a:latin typeface="Century Gothic" pitchFamily="34" charset="0"/>
              </a:rPr>
              <a:t>garantēta objekta uzturēšana pēc </a:t>
            </a:r>
            <a:r>
              <a:rPr lang="lv-LV" sz="2800" dirty="0" smtClean="0">
                <a:solidFill>
                  <a:srgbClr val="FFFFFF"/>
                </a:solidFill>
                <a:latin typeface="Century Gothic" pitchFamily="34" charset="0"/>
              </a:rPr>
              <a:t>atjaunošan</a:t>
            </a:r>
            <a:r>
              <a:rPr lang="lv-LV" sz="2800" dirty="0" smtClean="0">
                <a:solidFill>
                  <a:srgbClr val="FFFFFF"/>
                </a:solidFill>
                <a:latin typeface="Century Gothic" pitchFamily="34" charset="0"/>
              </a:rPr>
              <a:t>as </a:t>
            </a:r>
            <a:r>
              <a:rPr lang="lv-LV" sz="2800" dirty="0">
                <a:solidFill>
                  <a:srgbClr val="FFFFFF"/>
                </a:solidFill>
                <a:latin typeface="Century Gothic" pitchFamily="34" charset="0"/>
              </a:rPr>
              <a:t>darbu </a:t>
            </a:r>
            <a:r>
              <a:rPr lang="lv-LV" sz="2800" dirty="0" smtClean="0">
                <a:solidFill>
                  <a:srgbClr val="FFFFFF"/>
                </a:solidFill>
                <a:latin typeface="Century Gothic" pitchFamily="34" charset="0"/>
              </a:rPr>
              <a:t>pabeigšanas.</a:t>
            </a:r>
            <a:endParaRPr lang="lv-LV" sz="2800" dirty="0">
              <a:solidFill>
                <a:srgbClr val="FFFFFF"/>
              </a:solidFill>
              <a:latin typeface="Century Gothic" pitchFamily="34" charset="0"/>
            </a:endParaRPr>
          </a:p>
          <a:p>
            <a:pPr lvl="0" algn="l">
              <a:buClr>
                <a:srgbClr val="00FF00"/>
              </a:buClr>
            </a:pPr>
            <a:endParaRPr lang="lv-LV" sz="2800" dirty="0">
              <a:solidFill>
                <a:srgbClr val="FFFFFF"/>
              </a:solidFill>
              <a:latin typeface="Century Gothic" pitchFamily="34" charset="0"/>
            </a:endParaRPr>
          </a:p>
          <a:p>
            <a:pPr marL="514350" indent="-514350" algn="l">
              <a:buClr>
                <a:srgbClr val="00FF00"/>
              </a:buClr>
              <a:buFont typeface="Wingdings" pitchFamily="2" charset="2"/>
              <a:buChar char="q"/>
            </a:pPr>
            <a:endParaRPr lang="lv-LV" sz="2600" dirty="0" smtClean="0">
              <a:solidFill>
                <a:srgbClr val="FFFFFF"/>
              </a:solidFill>
              <a:latin typeface="Century Gothic" pitchFamily="34" charset="0"/>
            </a:endParaRPr>
          </a:p>
          <a:p>
            <a:pPr marL="514350" lvl="0" indent="-514350" algn="l">
              <a:buClr>
                <a:srgbClr val="00FF00"/>
              </a:buClr>
              <a:buFont typeface="Wingdings" pitchFamily="2" charset="2"/>
              <a:buChar char="q"/>
            </a:pPr>
            <a:endParaRPr lang="lv-LV" sz="2400" dirty="0">
              <a:solidFill>
                <a:srgbClr val="FFFFFF"/>
              </a:solidFill>
              <a:latin typeface="Century Gothic" pitchFamily="34" charset="0"/>
            </a:endParaRPr>
          </a:p>
        </p:txBody>
      </p:sp>
    </p:spTree>
    <p:extLst>
      <p:ext uri="{BB962C8B-B14F-4D97-AF65-F5344CB8AC3E}">
        <p14:creationId xmlns:p14="http://schemas.microsoft.com/office/powerpoint/2010/main" val="28285231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2088" y="6021288"/>
            <a:ext cx="7951912" cy="1224136"/>
          </a:xfrm>
        </p:spPr>
        <p:txBody>
          <a:bodyPr>
            <a:normAutofit fontScale="90000"/>
          </a:bodyPr>
          <a:lstStyle/>
          <a:p>
            <a:pPr algn="l"/>
            <a:r>
              <a:rPr lang="lv-LV" sz="2200" dirty="0" smtClean="0">
                <a:solidFill>
                  <a:srgbClr val="54FF65"/>
                </a:solidFill>
                <a:latin typeface="Century Gothic" pitchFamily="34" charset="0"/>
              </a:rPr>
              <a:t>STARPTAUTISKĀ PIEMINEKĻU UN VĒSTURISKU VIETU KONSERVĀCIJAS UN RESTAURĀCIJAS HARTA /VENĒCIJA 31.05.1964./</a:t>
            </a:r>
            <a:br>
              <a:rPr lang="lv-LV" sz="2200" dirty="0" smtClean="0">
                <a:solidFill>
                  <a:srgbClr val="54FF65"/>
                </a:solidFill>
                <a:latin typeface="Century Gothic" pitchFamily="34" charset="0"/>
              </a:rPr>
            </a:br>
            <a:r>
              <a:rPr lang="lv-LV" sz="3200" dirty="0" smtClean="0">
                <a:solidFill>
                  <a:srgbClr val="FFFFFF"/>
                </a:solidFill>
                <a:latin typeface="Century Gothic" pitchFamily="34" charset="0"/>
              </a:rPr>
              <a:t> </a:t>
            </a:r>
            <a:br>
              <a:rPr lang="lv-LV" sz="3200" dirty="0" smtClean="0">
                <a:solidFill>
                  <a:srgbClr val="FFFFFF"/>
                </a:solidFill>
                <a:latin typeface="Century Gothic" pitchFamily="34" charset="0"/>
              </a:rPr>
            </a:br>
            <a:endParaRPr lang="lv-LV" sz="3200" dirty="0">
              <a:solidFill>
                <a:srgbClr val="FFFFFF"/>
              </a:solidFill>
              <a:latin typeface="Century Gothic" pitchFamily="34" charset="0"/>
            </a:endParaRPr>
          </a:p>
        </p:txBody>
      </p:sp>
      <p:pic>
        <p:nvPicPr>
          <p:cNvPr id="1026" name="Picture 2" descr="C:\Users\Juris.Dambis\Desktop\ATTĒLI\DSC09160 - Copy.JPG"/>
          <p:cNvPicPr>
            <a:picLocks noChangeAspect="1" noChangeArrowheads="1"/>
          </p:cNvPicPr>
          <p:nvPr/>
        </p:nvPicPr>
        <p:blipFill>
          <a:blip r:embed="rId2" cstate="print"/>
          <a:srcRect/>
          <a:stretch>
            <a:fillRect/>
          </a:stretch>
        </p:blipFill>
        <p:spPr bwMode="auto">
          <a:xfrm>
            <a:off x="0" y="0"/>
            <a:ext cx="1181198" cy="6858000"/>
          </a:xfrm>
          <a:prstGeom prst="rect">
            <a:avLst/>
          </a:prstGeom>
          <a:noFill/>
        </p:spPr>
      </p:pic>
      <p:sp>
        <p:nvSpPr>
          <p:cNvPr id="2049" name="Rectangle 1"/>
          <p:cNvSpPr>
            <a:spLocks noChangeArrowheads="1"/>
          </p:cNvSpPr>
          <p:nvPr/>
        </p:nvSpPr>
        <p:spPr bwMode="auto">
          <a:xfrm>
            <a:off x="1187624" y="2635166"/>
            <a:ext cx="777686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buClr>
                <a:schemeClr val="tx1">
                  <a:lumMod val="50000"/>
                  <a:lumOff val="50000"/>
                </a:schemeClr>
              </a:buClr>
            </a:pPr>
            <a:endParaRPr lang="lv-LV" sz="2200" b="1" dirty="0" smtClean="0">
              <a:latin typeface="Century Gothic" pitchFamily="34" charset="0"/>
            </a:endParaRPr>
          </a:p>
          <a:p>
            <a:pPr marL="914400" lvl="1" indent="-457200">
              <a:buClr>
                <a:schemeClr val="tx1">
                  <a:lumMod val="50000"/>
                  <a:lumOff val="50000"/>
                </a:schemeClr>
              </a:buClr>
              <a:buFont typeface="Wingdings" pitchFamily="2" charset="2"/>
              <a:buChar char="q"/>
            </a:pPr>
            <a:endParaRPr lang="lv-LV" sz="2200" dirty="0" smtClean="0">
              <a:latin typeface="Century Gothic" pitchFamily="34" charset="0"/>
              <a:cs typeface="Times New Roman" pitchFamily="18" charset="0"/>
            </a:endParaRPr>
          </a:p>
        </p:txBody>
      </p:sp>
      <p:sp>
        <p:nvSpPr>
          <p:cNvPr id="3" name="Rectangle 2"/>
          <p:cNvSpPr/>
          <p:nvPr/>
        </p:nvSpPr>
        <p:spPr>
          <a:xfrm>
            <a:off x="1403648" y="90492"/>
            <a:ext cx="7632848" cy="5632311"/>
          </a:xfrm>
          <a:prstGeom prst="rect">
            <a:avLst/>
          </a:prstGeom>
        </p:spPr>
        <p:txBody>
          <a:bodyPr wrap="square">
            <a:spAutoFit/>
          </a:bodyPr>
          <a:lstStyle/>
          <a:p>
            <a:r>
              <a:rPr lang="en-US" sz="2000" b="1" dirty="0" smtClean="0">
                <a:solidFill>
                  <a:srgbClr val="FFFFFF"/>
                </a:solidFill>
                <a:latin typeface="Century Gothic"/>
                <a:cs typeface="Century Gothic"/>
              </a:rPr>
              <a:t>RESTAURĀCIJA</a:t>
            </a:r>
            <a:r>
              <a:rPr lang="en-US" sz="2000" b="1" dirty="0">
                <a:solidFill>
                  <a:srgbClr val="FFFFFF"/>
                </a:solidFill>
                <a:latin typeface="Century Gothic"/>
                <a:cs typeface="Century Gothic"/>
              </a:rPr>
              <a:t/>
            </a:r>
            <a:br>
              <a:rPr lang="en-US" sz="2000" b="1" dirty="0">
                <a:solidFill>
                  <a:srgbClr val="FFFFFF"/>
                </a:solidFill>
                <a:latin typeface="Century Gothic"/>
                <a:cs typeface="Century Gothic"/>
              </a:rPr>
            </a:br>
            <a:r>
              <a:rPr lang="en-US" sz="2000" dirty="0">
                <a:solidFill>
                  <a:srgbClr val="FFFFFF"/>
                </a:solidFill>
                <a:latin typeface="Century Gothic"/>
                <a:cs typeface="Century Gothic"/>
              </a:rPr>
              <a:t>9. </a:t>
            </a:r>
            <a:r>
              <a:rPr lang="lv-LV" sz="2000" dirty="0" smtClean="0">
                <a:solidFill>
                  <a:srgbClr val="FFFFFF"/>
                </a:solidFill>
                <a:latin typeface="Century Gothic"/>
                <a:cs typeface="Century Gothic"/>
              </a:rPr>
              <a:t>Restaurācija ir ļoti specifiska pieminekļu saglabāšanas metode. Tās mērķis ir saglabāt un atklāt pieminekļa estētisko un vēsturisko vērtību, balstoties uz oriģinālmateriāliem piemineklĪ un autentiskiem dokumentiem. Tur, kur sākas hipotēzes, restaurācija ir jāpārtrauc. Ja nepieciešams lietot jaunas detaļas, tām jābūt atkarīgām no vēsturiskās arhitektūras kompozīcijas un jānes sava laikmeta iezīmes. Jebkurā gadījumā gan pirms restaurācijas, gan tās laikā veicami pieminekļa arheoloģiskie un vēsturiskie pētījumi. </a:t>
            </a:r>
          </a:p>
          <a:p>
            <a:endParaRPr lang="lv-LV" sz="2000" dirty="0" smtClean="0">
              <a:solidFill>
                <a:srgbClr val="FFFFFF"/>
              </a:solidFill>
              <a:latin typeface="Century Gothic"/>
              <a:cs typeface="Century Gothic"/>
            </a:endParaRPr>
          </a:p>
          <a:p>
            <a:r>
              <a:rPr lang="lv-LV" sz="2000" dirty="0" smtClean="0">
                <a:solidFill>
                  <a:srgbClr val="FFFFFF"/>
                </a:solidFill>
                <a:latin typeface="Century Gothic"/>
                <a:cs typeface="Century Gothic"/>
              </a:rPr>
              <a:t>10. Ja tradicionālie tehniskie līdzekļi izrādās nepietiekami, pieminekļa restaurācijā var lietot jebkuru modernu konservācijas vai celtniecības paņēmienu, kura efektivitāte pamatota ar zinātniskiem pētījumiem un praktisko pieredzi.</a:t>
            </a:r>
          </a:p>
          <a:p>
            <a:r>
              <a:rPr lang="lv-LV" sz="2000" dirty="0" smtClean="0">
                <a:solidFill>
                  <a:srgbClr val="FFFFFF"/>
                </a:solidFill>
                <a:latin typeface="Century Gothic"/>
                <a:cs typeface="Century Gothic"/>
              </a:rPr>
              <a:t> </a:t>
            </a:r>
          </a:p>
          <a:p>
            <a:r>
              <a:rPr lang="lv-LV" sz="2000" dirty="0" smtClean="0">
                <a:solidFill>
                  <a:srgbClr val="FFFFFF"/>
                </a:solidFill>
                <a:latin typeface="Century Gothic"/>
                <a:cs typeface="Century Gothic"/>
              </a:rPr>
              <a:t>11. Piemineklī saglabājami dažādu laiku uzslāņojumi, jo stila vienotība nav restaurācijas galamērķis. </a:t>
            </a:r>
            <a:endParaRPr lang="lv-LV" sz="2000" dirty="0">
              <a:solidFill>
                <a:srgbClr val="FFFFFF"/>
              </a:solidFill>
              <a:latin typeface="Century Gothic"/>
              <a:cs typeface="Century Gothic"/>
            </a:endParaRPr>
          </a:p>
        </p:txBody>
      </p:sp>
    </p:spTree>
    <p:extLst>
      <p:ext uri="{BB962C8B-B14F-4D97-AF65-F5344CB8AC3E}">
        <p14:creationId xmlns:p14="http://schemas.microsoft.com/office/powerpoint/2010/main" val="39597300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5416"/>
            <a:ext cx="9144000" cy="1470025"/>
          </a:xfrm>
        </p:spPr>
        <p:txBody>
          <a:bodyPr>
            <a:normAutofit/>
          </a:bodyPr>
          <a:lstStyle/>
          <a:p>
            <a:r>
              <a:rPr lang="lv-LV" sz="2400" dirty="0" smtClean="0">
                <a:solidFill>
                  <a:srgbClr val="54FF65"/>
                </a:solidFill>
                <a:latin typeface="Century Gothic" pitchFamily="34" charset="0"/>
              </a:rPr>
              <a:t>Kultūras pieminekļu atjaunošanas procesā vienmēr būs kādi jauni atklājumi, pārsteigumi, kas prasa profesionālu reakciju!</a:t>
            </a:r>
            <a:endParaRPr lang="lv-LV" sz="2400" dirty="0">
              <a:solidFill>
                <a:srgbClr val="54FF65"/>
              </a:solidFill>
              <a:latin typeface="Century Gothic" pitchFamily="34" charset="0"/>
            </a:endParaRPr>
          </a:p>
        </p:txBody>
      </p:sp>
      <p:pic>
        <p:nvPicPr>
          <p:cNvPr id="3" name="Picture 2" descr="IMG_0377.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64" y="861490"/>
            <a:ext cx="8028384" cy="5996509"/>
          </a:xfrm>
          <a:prstGeom prst="rect">
            <a:avLst/>
          </a:prstGeom>
        </p:spPr>
      </p:pic>
      <p:pic>
        <p:nvPicPr>
          <p:cNvPr id="4" name="Picture 3" descr="IMG_095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15388"/>
            <a:ext cx="7992888" cy="5969996"/>
          </a:xfrm>
          <a:prstGeom prst="rect">
            <a:avLst/>
          </a:prstGeom>
        </p:spPr>
      </p:pic>
      <p:pic>
        <p:nvPicPr>
          <p:cNvPr id="5" name="Picture 4" descr="IMG_096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864096"/>
            <a:ext cx="7232412" cy="60212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5416"/>
            <a:ext cx="9144000" cy="1470025"/>
          </a:xfrm>
        </p:spPr>
        <p:txBody>
          <a:bodyPr>
            <a:normAutofit/>
          </a:bodyPr>
          <a:lstStyle/>
          <a:p>
            <a:r>
              <a:rPr lang="lv-LV" sz="2400" dirty="0" smtClean="0">
                <a:solidFill>
                  <a:srgbClr val="54FF65"/>
                </a:solidFill>
                <a:latin typeface="Century Gothic" pitchFamily="34" charset="0"/>
              </a:rPr>
              <a:t>Kultūras pieminekļu atjaunošanā jāievēro autentiskuma saglabāšanas princips!</a:t>
            </a:r>
            <a:endParaRPr lang="lv-LV" sz="2400" dirty="0">
              <a:solidFill>
                <a:srgbClr val="54FF65"/>
              </a:solidFill>
              <a:latin typeface="Century Gothic" pitchFamily="34" charset="0"/>
            </a:endParaRPr>
          </a:p>
        </p:txBody>
      </p:sp>
      <p:pic>
        <p:nvPicPr>
          <p:cNvPr id="7" name="Picture 6" descr="IMG_667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419" y="908720"/>
            <a:ext cx="4443597" cy="5949280"/>
          </a:xfrm>
          <a:prstGeom prst="rect">
            <a:avLst/>
          </a:prstGeom>
        </p:spPr>
      </p:pic>
      <p:pic>
        <p:nvPicPr>
          <p:cNvPr id="8" name="Picture 7" descr="IMG_840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6293" y="908720"/>
            <a:ext cx="3966187" cy="5949280"/>
          </a:xfrm>
          <a:prstGeom prst="rect">
            <a:avLst/>
          </a:prstGeom>
        </p:spPr>
      </p:pic>
      <p:pic>
        <p:nvPicPr>
          <p:cNvPr id="9" name="Picture 8" descr="IMG_8474.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1097360"/>
            <a:ext cx="8640960" cy="5760640"/>
          </a:xfrm>
          <a:prstGeom prst="rect">
            <a:avLst/>
          </a:prstGeom>
        </p:spPr>
      </p:pic>
      <p:pic>
        <p:nvPicPr>
          <p:cNvPr id="10" name="Picture 9" descr="IMG_8463.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901119"/>
            <a:ext cx="3966187" cy="5949280"/>
          </a:xfrm>
          <a:prstGeom prst="rect">
            <a:avLst/>
          </a:prstGeom>
        </p:spPr>
      </p:pic>
      <p:pic>
        <p:nvPicPr>
          <p:cNvPr id="11" name="Picture 10" descr="IMG_8430.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2040" y="908720"/>
            <a:ext cx="3966187" cy="5949280"/>
          </a:xfrm>
          <a:prstGeom prst="rect">
            <a:avLst/>
          </a:prstGeom>
        </p:spPr>
      </p:pic>
    </p:spTree>
    <p:extLst>
      <p:ext uri="{BB962C8B-B14F-4D97-AF65-F5344CB8AC3E}">
        <p14:creationId xmlns:p14="http://schemas.microsoft.com/office/powerpoint/2010/main" val="26262704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5416"/>
            <a:ext cx="9144000" cy="1470025"/>
          </a:xfrm>
        </p:spPr>
        <p:txBody>
          <a:bodyPr>
            <a:normAutofit/>
          </a:bodyPr>
          <a:lstStyle/>
          <a:p>
            <a:r>
              <a:rPr lang="lv-LV" sz="2400" dirty="0" smtClean="0">
                <a:solidFill>
                  <a:srgbClr val="54FF65"/>
                </a:solidFill>
                <a:latin typeface="Century Gothic" pitchFamily="34" charset="0"/>
              </a:rPr>
              <a:t>Autentiskuma saglabāšanā katrs objekts ir ar savām īpatnībām, tāpēc nepieciešama individuāla pieeja!</a:t>
            </a:r>
            <a:endParaRPr lang="lv-LV" sz="2400" dirty="0">
              <a:solidFill>
                <a:srgbClr val="54FF65"/>
              </a:solidFill>
              <a:latin typeface="Century Gothic" pitchFamily="34" charset="0"/>
            </a:endParaRPr>
          </a:p>
        </p:txBody>
      </p:sp>
      <p:pic>
        <p:nvPicPr>
          <p:cNvPr id="3" name="Picture 2" descr="IMG_498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435" y="908720"/>
            <a:ext cx="7887997" cy="5949280"/>
          </a:xfrm>
          <a:prstGeom prst="rect">
            <a:avLst/>
          </a:prstGeom>
        </p:spPr>
      </p:pic>
      <p:pic>
        <p:nvPicPr>
          <p:cNvPr id="4" name="Picture 3" descr="IMG_497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885510"/>
            <a:ext cx="4460933" cy="5972489"/>
          </a:xfrm>
          <a:prstGeom prst="rect">
            <a:avLst/>
          </a:prstGeom>
        </p:spPr>
      </p:pic>
      <p:pic>
        <p:nvPicPr>
          <p:cNvPr id="5" name="Picture 4" descr="IMG_4959.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4907" y="908720"/>
            <a:ext cx="4443597" cy="5949279"/>
          </a:xfrm>
          <a:prstGeom prst="rect">
            <a:avLst/>
          </a:prstGeom>
        </p:spPr>
      </p:pic>
    </p:spTree>
    <p:extLst>
      <p:ext uri="{BB962C8B-B14F-4D97-AF65-F5344CB8AC3E}">
        <p14:creationId xmlns:p14="http://schemas.microsoft.com/office/powerpoint/2010/main" val="15625382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9023"/>
            <a:ext cx="9144000" cy="1015663"/>
          </a:xfrm>
          <a:prstGeom prst="rect">
            <a:avLst/>
          </a:prstGeom>
          <a:noFill/>
        </p:spPr>
        <p:txBody>
          <a:bodyPr wrap="square">
            <a:spAutoFit/>
          </a:bodyPr>
          <a:lstStyle/>
          <a:p>
            <a:pPr algn="ctr">
              <a:defRPr/>
            </a:pPr>
            <a:r>
              <a:rPr lang="lv-LV" sz="2000" dirty="0" smtClean="0">
                <a:solidFill>
                  <a:srgbClr val="54FF65"/>
                </a:solidFill>
                <a:latin typeface="Century Gothic" pitchFamily="34" charset="0"/>
              </a:rPr>
              <a:t>AR KULTŪRVĒSTURISKĀS VIDES PĀRVEIDOJUMIEM JĀBŪT UZMANĪGIEM:</a:t>
            </a:r>
          </a:p>
          <a:p>
            <a:pPr algn="ctr">
              <a:defRPr/>
            </a:pPr>
            <a:r>
              <a:rPr lang="lv-LV" sz="2000" dirty="0" smtClean="0">
                <a:solidFill>
                  <a:srgbClr val="54FF65"/>
                </a:solidFill>
                <a:latin typeface="Century Gothic" pitchFamily="34" charset="0"/>
              </a:rPr>
              <a:t>EIROPAS STRUKTŪRFONDU FINANSĒTS PĀRVEIDOJUMS KAUŅĀ, KAS PĒC PĒDĒJĀS INSTANCES TIESAS SPRIEDUMA IR JĀNOJAUC</a:t>
            </a:r>
          </a:p>
        </p:txBody>
      </p:sp>
      <p:pic>
        <p:nvPicPr>
          <p:cNvPr id="2" name="Picture 1" descr="kaunas viešbuti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09351"/>
            <a:ext cx="9144000" cy="5148649"/>
          </a:xfrm>
          <a:prstGeom prst="rect">
            <a:avLst/>
          </a:prstGeom>
        </p:spPr>
      </p:pic>
    </p:spTree>
    <p:extLst>
      <p:ext uri="{BB962C8B-B14F-4D97-AF65-F5344CB8AC3E}">
        <p14:creationId xmlns:p14="http://schemas.microsoft.com/office/powerpoint/2010/main" val="323479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Placeholder 2"/>
          <p:cNvSpPr>
            <a:spLocks noGrp="1"/>
          </p:cNvSpPr>
          <p:nvPr>
            <p:ph type="body" sz="quarter" idx="10"/>
          </p:nvPr>
        </p:nvSpPr>
        <p:spPr>
          <a:xfrm>
            <a:off x="685800" y="4221088"/>
            <a:ext cx="7772400" cy="914400"/>
          </a:xfrm>
        </p:spPr>
        <p:txBody>
          <a:bodyPr>
            <a:noAutofit/>
          </a:bodyPr>
          <a:lstStyle/>
          <a:p>
            <a:r>
              <a:rPr lang="lv-LV" sz="2400" dirty="0" smtClean="0">
                <a:solidFill>
                  <a:srgbClr val="FFFFFF"/>
                </a:solidFill>
                <a:latin typeface="Century Gothic" pitchFamily="34" charset="0"/>
              </a:rPr>
              <a:t>PALDIES   PAR   UZMANĪBU!</a:t>
            </a:r>
            <a:endParaRPr lang="lv-LV" sz="2400" dirty="0">
              <a:solidFill>
                <a:srgbClr val="FFFFFF"/>
              </a:solidFill>
              <a:latin typeface="Verdana" charset="0"/>
              <a:ea typeface="MS PGothic" charset="0"/>
              <a:cs typeface="Verdana" charset="0"/>
            </a:endParaRPr>
          </a:p>
        </p:txBody>
      </p:sp>
      <p:sp>
        <p:nvSpPr>
          <p:cNvPr id="11268" name="Text Placeholder 3"/>
          <p:cNvSpPr>
            <a:spLocks noGrp="1"/>
          </p:cNvSpPr>
          <p:nvPr>
            <p:ph type="body" sz="quarter" idx="11"/>
          </p:nvPr>
        </p:nvSpPr>
        <p:spPr>
          <a:xfrm>
            <a:off x="685800" y="5517232"/>
            <a:ext cx="7772400" cy="883568"/>
          </a:xfrm>
        </p:spPr>
        <p:txBody>
          <a:bodyPr>
            <a:normAutofit fontScale="55000" lnSpcReduction="20000"/>
          </a:bodyPr>
          <a:lstStyle/>
          <a:p>
            <a:r>
              <a:rPr lang="lv-LV" sz="3300" dirty="0" smtClean="0">
                <a:solidFill>
                  <a:srgbClr val="FFFFFF"/>
                </a:solidFill>
                <a:latin typeface="Century Gothic"/>
                <a:cs typeface="Century Gothic"/>
              </a:rPr>
              <a:t>JURIS </a:t>
            </a:r>
            <a:r>
              <a:rPr lang="lv-LV" sz="3300" dirty="0">
                <a:solidFill>
                  <a:srgbClr val="FFFFFF"/>
                </a:solidFill>
                <a:latin typeface="Century Gothic"/>
                <a:cs typeface="Century Gothic"/>
              </a:rPr>
              <a:t>DAMBIS</a:t>
            </a:r>
          </a:p>
          <a:p>
            <a:r>
              <a:rPr lang="lv-LV" sz="3300" dirty="0">
                <a:solidFill>
                  <a:srgbClr val="FFFFFF"/>
                </a:solidFill>
                <a:latin typeface="Century Gothic"/>
                <a:cs typeface="Century Gothic"/>
              </a:rPr>
              <a:t>Dr.Arch.</a:t>
            </a:r>
          </a:p>
          <a:p>
            <a:r>
              <a:rPr lang="lv-LV" sz="3300" dirty="0" smtClean="0">
                <a:solidFill>
                  <a:srgbClr val="FFFFFF"/>
                </a:solidFill>
                <a:latin typeface="Century Gothic"/>
                <a:cs typeface="Century Gothic"/>
              </a:rPr>
              <a:t>11.07.2016.</a:t>
            </a:r>
            <a:endParaRPr lang="lv-LV" sz="3300" dirty="0">
              <a:solidFill>
                <a:srgbClr val="FFFFFF"/>
              </a:solidFill>
              <a:latin typeface="Century Gothic"/>
              <a:cs typeface="Century Gothic"/>
            </a:endParaRPr>
          </a:p>
          <a:p>
            <a:endParaRPr lang="lv-LV" dirty="0">
              <a:latin typeface="Verdana" charset="0"/>
              <a:ea typeface="MS PGothic" charset="0"/>
              <a:cs typeface="Verdana" charset="0"/>
            </a:endParaRPr>
          </a:p>
        </p:txBody>
      </p:sp>
    </p:spTree>
    <p:extLst>
      <p:ext uri="{BB962C8B-B14F-4D97-AF65-F5344CB8AC3E}">
        <p14:creationId xmlns:p14="http://schemas.microsoft.com/office/powerpoint/2010/main" val="40150054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2"/>
          <p:cNvSpPr txBox="1">
            <a:spLocks noChangeArrowheads="1"/>
          </p:cNvSpPr>
          <p:nvPr/>
        </p:nvSpPr>
        <p:spPr bwMode="auto">
          <a:xfrm>
            <a:off x="7385968" y="6250781"/>
            <a:ext cx="241102" cy="250031"/>
          </a:xfrm>
          <a:prstGeom prst="rect">
            <a:avLst/>
          </a:prstGeom>
          <a:noFill/>
          <a:ln w="12700">
            <a:noFill/>
            <a:miter lim="800000"/>
            <a:headEnd/>
            <a:tailEnd/>
          </a:ln>
        </p:spPr>
        <p:txBody>
          <a:bodyPr wrap="none" lIns="64291" tIns="32146" rIns="64291" bIns="32146"/>
          <a:lstStyle/>
          <a:p>
            <a:pPr algn="ctr"/>
            <a:fld id="{2124316F-7587-4080-96DD-DE3347DECE37}" type="slidenum">
              <a:rPr lang="en-US" sz="1300">
                <a:cs typeface="Times New Roman" pitchFamily="18" charset="0"/>
              </a:rPr>
              <a:pPr algn="ctr"/>
              <a:t>2</a:t>
            </a:fld>
            <a:endParaRPr lang="en-US" sz="1300" dirty="0">
              <a:cs typeface="Times New Roman" pitchFamily="18" charset="0"/>
            </a:endParaRPr>
          </a:p>
        </p:txBody>
      </p:sp>
      <p:sp>
        <p:nvSpPr>
          <p:cNvPr id="16389" name="Content Placeholder 2"/>
          <p:cNvSpPr>
            <a:spLocks noGrp="1"/>
          </p:cNvSpPr>
          <p:nvPr>
            <p:ph idx="1"/>
          </p:nvPr>
        </p:nvSpPr>
        <p:spPr>
          <a:xfrm>
            <a:off x="395536" y="980728"/>
            <a:ext cx="8352927" cy="5616624"/>
          </a:xfrm>
        </p:spPr>
        <p:txBody>
          <a:bodyPr>
            <a:normAutofit/>
          </a:bodyPr>
          <a:lstStyle/>
          <a:p>
            <a:pPr algn="just">
              <a:spcBef>
                <a:spcPct val="0"/>
              </a:spcBef>
              <a:buNone/>
            </a:pPr>
            <a:r>
              <a:rPr lang="lv-LV" sz="2400" dirty="0" smtClean="0">
                <a:solidFill>
                  <a:srgbClr val="FFFFFF"/>
                </a:solidFill>
                <a:latin typeface="Century Gothic Bold"/>
                <a:cs typeface="Century Gothic Bold"/>
              </a:rPr>
              <a:t>Kultūras mantojums sastāv no uzkrātu resursu kopuma, kas saņemti mantojumā no pagātnes un kas, neatkarīgi no piederības, indivīdu un sabiedrības uztverē tiek uzskatīti par vērtību, pārliecības, zināšanu, tradīciju atspoguļotājiem un paudējiem. Tas ietver arī vidi, kas izveidojusies cilvēku un vietu mijiedarbībā laikam ejot.</a:t>
            </a:r>
          </a:p>
          <a:p>
            <a:pPr algn="just">
              <a:spcBef>
                <a:spcPct val="0"/>
              </a:spcBef>
              <a:buNone/>
            </a:pPr>
            <a:r>
              <a:rPr lang="lv-LV" sz="2400" dirty="0" smtClean="0">
                <a:solidFill>
                  <a:srgbClr val="FFFFFF"/>
                </a:solidFill>
                <a:latin typeface="Century Gothic Bold"/>
                <a:cs typeface="Century Gothic Bold"/>
              </a:rPr>
              <a:t>Lai </a:t>
            </a:r>
            <a:r>
              <a:rPr lang="lv-LV" sz="2400" dirty="0">
                <a:solidFill>
                  <a:srgbClr val="FFFFFF"/>
                </a:solidFill>
                <a:latin typeface="Century Gothic Bold"/>
                <a:cs typeface="Century Gothic Bold"/>
              </a:rPr>
              <a:t>pilnībā izmantotu kultūras mantojuma potenciālu kā ekonomiskās attīstības faktoru, Puses apņemas palielināt izpratni par kultūras mantojumu un izmantot tā ekonomisko potenciālu;</a:t>
            </a:r>
            <a:endParaRPr lang="en-US" sz="2400" dirty="0">
              <a:solidFill>
                <a:srgbClr val="FFFFFF"/>
              </a:solidFill>
              <a:latin typeface="Century Gothic Bold"/>
              <a:cs typeface="Century Gothic Bold"/>
            </a:endParaRPr>
          </a:p>
          <a:p>
            <a:pPr algn="just">
              <a:spcBef>
                <a:spcPct val="0"/>
              </a:spcBef>
              <a:buFont typeface="Times New Roman" pitchFamily="18" charset="0"/>
              <a:buNone/>
            </a:pPr>
            <a:endParaRPr lang="lv-LV" sz="2400" dirty="0" smtClean="0">
              <a:solidFill>
                <a:srgbClr val="FFFFFF"/>
              </a:solidFill>
              <a:latin typeface="Century Gothic Bold"/>
              <a:cs typeface="Century Gothic Bold"/>
            </a:endParaRPr>
          </a:p>
          <a:p>
            <a:pPr algn="just">
              <a:spcBef>
                <a:spcPct val="0"/>
              </a:spcBef>
              <a:buNone/>
            </a:pPr>
            <a:r>
              <a:rPr lang="lv-LV" sz="1900" i="1" dirty="0" smtClean="0">
                <a:solidFill>
                  <a:srgbClr val="FFFFFF"/>
                </a:solidFill>
                <a:latin typeface="Century Gothic Bold"/>
                <a:cs typeface="Century Gothic Bold"/>
              </a:rPr>
              <a:t>/No Eiropas Padomes vispārējās konvencijas „Kultūras mantojuma vērtība sabiedrībai” 27.10.2005./</a:t>
            </a:r>
          </a:p>
          <a:p>
            <a:endParaRPr lang="lv-LV" sz="2200" dirty="0" smtClean="0">
              <a:solidFill>
                <a:schemeClr val="bg1"/>
              </a:solidFill>
            </a:endParaRPr>
          </a:p>
        </p:txBody>
      </p:sp>
      <p:sp>
        <p:nvSpPr>
          <p:cNvPr id="16390" name="Title 1"/>
          <p:cNvSpPr>
            <a:spLocks noGrp="1"/>
          </p:cNvSpPr>
          <p:nvPr>
            <p:ph type="title"/>
          </p:nvPr>
        </p:nvSpPr>
        <p:spPr>
          <a:xfrm>
            <a:off x="0" y="216024"/>
            <a:ext cx="9144000" cy="692696"/>
          </a:xfrm>
        </p:spPr>
        <p:txBody>
          <a:bodyPr>
            <a:noAutofit/>
          </a:bodyPr>
          <a:lstStyle/>
          <a:p>
            <a:r>
              <a:rPr lang="lv-LV" sz="2400" dirty="0" smtClean="0">
                <a:solidFill>
                  <a:srgbClr val="54FF65"/>
                </a:solidFill>
                <a:latin typeface="Century Gothic" pitchFamily="34" charset="0"/>
                <a:cs typeface="Arial" charset="0"/>
              </a:rPr>
              <a:t>KULTŪRAS MANTOJUMA JĒDZIENS UN NOZĪME</a:t>
            </a:r>
            <a:r>
              <a:rPr lang="lv-LV" sz="2800" u="sng" dirty="0" smtClean="0">
                <a:solidFill>
                  <a:srgbClr val="FFFFFF"/>
                </a:solidFill>
                <a:latin typeface="Century Gothic" pitchFamily="34" charset="0"/>
                <a:cs typeface="Arial" charset="0"/>
              </a:rPr>
              <a:t/>
            </a:r>
            <a:br>
              <a:rPr lang="lv-LV" sz="2800" u="sng" dirty="0" smtClean="0">
                <a:solidFill>
                  <a:srgbClr val="FFFFFF"/>
                </a:solidFill>
                <a:latin typeface="Century Gothic" pitchFamily="34" charset="0"/>
                <a:cs typeface="Arial" charset="0"/>
              </a:rPr>
            </a:br>
            <a:endParaRPr lang="lv-LV" sz="2800" u="sng" dirty="0" smtClean="0">
              <a:solidFill>
                <a:srgbClr val="FFFFFF"/>
              </a:solidFill>
              <a:latin typeface="Century Gothic" pitchFamily="34" charset="0"/>
              <a:cs typeface="Arial" charset="0"/>
            </a:endParaRPr>
          </a:p>
        </p:txBody>
      </p:sp>
    </p:spTree>
    <p:extLst>
      <p:ext uri="{BB962C8B-B14F-4D97-AF65-F5344CB8AC3E}">
        <p14:creationId xmlns:p14="http://schemas.microsoft.com/office/powerpoint/2010/main" val="9750719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389">
                                            <p:txEl>
                                              <p:pRg st="0" end="0"/>
                                            </p:txEl>
                                          </p:spTgt>
                                        </p:tgtEl>
                                        <p:attrNameLst>
                                          <p:attrName>style.visibility</p:attrName>
                                        </p:attrNameLst>
                                      </p:cBhvr>
                                      <p:to>
                                        <p:strVal val="visible"/>
                                      </p:to>
                                    </p:set>
                                    <p:animEffect transition="in" filter="wipe(down)">
                                      <p:cBhvr>
                                        <p:cTn id="7" dur="500"/>
                                        <p:tgtEl>
                                          <p:spTgt spid="16389">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6389">
                                            <p:txEl>
                                              <p:pRg st="1" end="1"/>
                                            </p:txEl>
                                          </p:spTgt>
                                        </p:tgtEl>
                                        <p:attrNameLst>
                                          <p:attrName>style.visibility</p:attrName>
                                        </p:attrNameLst>
                                      </p:cBhvr>
                                      <p:to>
                                        <p:strVal val="visible"/>
                                      </p:to>
                                    </p:set>
                                    <p:animEffect transition="in" filter="wipe(down)">
                                      <p:cBhvr>
                                        <p:cTn id="10" dur="500"/>
                                        <p:tgtEl>
                                          <p:spTgt spid="16389">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16389">
                                            <p:txEl>
                                              <p:pRg st="3" end="3"/>
                                            </p:txEl>
                                          </p:spTgt>
                                        </p:tgtEl>
                                        <p:attrNameLst>
                                          <p:attrName>style.visibility</p:attrName>
                                        </p:attrNameLst>
                                      </p:cBhvr>
                                      <p:to>
                                        <p:strVal val="visible"/>
                                      </p:to>
                                    </p:set>
                                    <p:animEffect transition="in" filter="wipe(down)">
                                      <p:cBhvr>
                                        <p:cTn id="13" dur="500"/>
                                        <p:tgtEl>
                                          <p:spTgt spid="1638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7424"/>
            <a:ext cx="9144000" cy="1470025"/>
          </a:xfrm>
        </p:spPr>
        <p:txBody>
          <a:bodyPr>
            <a:normAutofit/>
          </a:bodyPr>
          <a:lstStyle/>
          <a:p>
            <a:r>
              <a:rPr lang="lv-LV" sz="2000" dirty="0" smtClean="0">
                <a:solidFill>
                  <a:srgbClr val="54FF65"/>
                </a:solidFill>
                <a:latin typeface="Century Gothic" pitchFamily="34" charset="0"/>
              </a:rPr>
              <a:t>SAGLABĀTI, KOPTI UN ATJAUNOTI KULTŪRAS PIEMINEKĻI VEICINA EKONOMISKO IZAUGSMI!</a:t>
            </a:r>
            <a:endParaRPr lang="lv-LV" sz="2000" dirty="0">
              <a:solidFill>
                <a:srgbClr val="54FF65"/>
              </a:solidFill>
              <a:latin typeface="Century Gothic" pitchFamily="34" charset="0"/>
            </a:endParaRPr>
          </a:p>
        </p:txBody>
      </p:sp>
      <p:pic>
        <p:nvPicPr>
          <p:cNvPr id="3" name="Picture 2" descr="Gruzijai maisi - Copy - Cop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273" y="809592"/>
            <a:ext cx="4852999" cy="6048408"/>
          </a:xfrm>
          <a:prstGeom prst="rect">
            <a:avLst/>
          </a:prstGeom>
        </p:spPr>
      </p:pic>
    </p:spTree>
    <p:extLst>
      <p:ext uri="{BB962C8B-B14F-4D97-AF65-F5344CB8AC3E}">
        <p14:creationId xmlns:p14="http://schemas.microsoft.com/office/powerpoint/2010/main" val="3279100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44624"/>
            <a:ext cx="8712968" cy="864096"/>
          </a:xfrm>
        </p:spPr>
        <p:txBody>
          <a:bodyPr>
            <a:normAutofit/>
          </a:bodyPr>
          <a:lstStyle/>
          <a:p>
            <a:r>
              <a:rPr lang="en-US" sz="2400" dirty="0" smtClean="0">
                <a:solidFill>
                  <a:srgbClr val="54FF65"/>
                </a:solidFill>
                <a:latin typeface="Century Gothic" pitchFamily="34" charset="0"/>
              </a:rPr>
              <a:t>K</a:t>
            </a:r>
            <a:r>
              <a:rPr lang="lv-LV" sz="2400" dirty="0" smtClean="0">
                <a:solidFill>
                  <a:srgbClr val="54FF65"/>
                </a:solidFill>
                <a:latin typeface="Century Gothic" pitchFamily="34" charset="0"/>
              </a:rPr>
              <a:t>ULTŪRAS MANTOJUMA NOZARES MISIJA</a:t>
            </a:r>
            <a:endParaRPr lang="lv-LV" sz="2400" dirty="0">
              <a:solidFill>
                <a:srgbClr val="54FF65"/>
              </a:solidFill>
              <a:latin typeface="Century Gothic" pitchFamily="34" charset="0"/>
            </a:endParaRPr>
          </a:p>
        </p:txBody>
      </p:sp>
      <p:sp>
        <p:nvSpPr>
          <p:cNvPr id="3" name="Subtitle 2"/>
          <p:cNvSpPr>
            <a:spLocks noGrp="1"/>
          </p:cNvSpPr>
          <p:nvPr>
            <p:ph type="subTitle" idx="1"/>
          </p:nvPr>
        </p:nvSpPr>
        <p:spPr>
          <a:xfrm>
            <a:off x="971600" y="1772816"/>
            <a:ext cx="7344816" cy="4032448"/>
          </a:xfrm>
        </p:spPr>
        <p:txBody>
          <a:bodyPr>
            <a:normAutofit/>
          </a:bodyPr>
          <a:lstStyle/>
          <a:p>
            <a:pPr algn="just"/>
            <a:r>
              <a:rPr lang="lv-LV" sz="2200" dirty="0" smtClean="0">
                <a:solidFill>
                  <a:srgbClr val="FFFFFF"/>
                </a:solidFill>
                <a:latin typeface="Century Gothic" pitchFamily="34" charset="0"/>
              </a:rPr>
              <a:t>Saglabāt kultūras mantojumu kā </a:t>
            </a:r>
            <a:r>
              <a:rPr lang="lv-LV" sz="4000" dirty="0" smtClean="0">
                <a:solidFill>
                  <a:srgbClr val="FFFFFF"/>
                </a:solidFill>
                <a:latin typeface="Century Gothic" pitchFamily="34" charset="0"/>
              </a:rPr>
              <a:t>cilvēka dzīves kvalitātes</a:t>
            </a:r>
            <a:r>
              <a:rPr lang="lv-LV" sz="2600" dirty="0" smtClean="0">
                <a:solidFill>
                  <a:srgbClr val="FFFFFF"/>
                </a:solidFill>
                <a:latin typeface="Century Gothic" pitchFamily="34" charset="0"/>
              </a:rPr>
              <a:t> </a:t>
            </a:r>
            <a:r>
              <a:rPr lang="lv-LV" sz="2200" dirty="0" smtClean="0">
                <a:solidFill>
                  <a:srgbClr val="FFFFFF"/>
                </a:solidFill>
                <a:latin typeface="Century Gothic" pitchFamily="34" charset="0"/>
              </a:rPr>
              <a:t>nozīmīgu faktoru – apzināt, aizsargāt, uzturēt un iekļaut mūsdienu dzīves apritē materiālo kultūras mantojumu, veicināt sabiedrībā kultūrvēsturisku vērtību izpratni.</a:t>
            </a:r>
          </a:p>
          <a:p>
            <a:pPr algn="l">
              <a:buFont typeface="Arial" pitchFamily="34" charset="0"/>
              <a:buChar char="•"/>
              <a:defRPr/>
            </a:pPr>
            <a:endParaRPr lang="lv-LV" sz="2000" dirty="0" smtClean="0">
              <a:solidFill>
                <a:srgbClr val="FFFFFF"/>
              </a:solidFill>
              <a:latin typeface="Century Gothic" pitchFamily="34" charset="0"/>
            </a:endParaRPr>
          </a:p>
          <a:p>
            <a:pPr>
              <a:spcBef>
                <a:spcPts val="0"/>
              </a:spcBef>
            </a:pPr>
            <a:r>
              <a:rPr lang="lv-LV" sz="2000" dirty="0" smtClean="0">
                <a:solidFill>
                  <a:srgbClr val="FFFFFF"/>
                </a:solidFill>
                <a:latin typeface="Century Gothic" pitchFamily="34" charset="0"/>
              </a:rPr>
              <a:t> </a:t>
            </a:r>
            <a:endParaRPr lang="lv-LV" sz="2000" dirty="0">
              <a:solidFill>
                <a:srgbClr val="FFFFFF"/>
              </a:solidFill>
              <a:latin typeface="Century Gothic" pitchFamily="34" charset="0"/>
            </a:endParaRPr>
          </a:p>
        </p:txBody>
      </p:sp>
    </p:spTree>
    <p:extLst>
      <p:ext uri="{BB962C8B-B14F-4D97-AF65-F5344CB8AC3E}">
        <p14:creationId xmlns:p14="http://schemas.microsoft.com/office/powerpoint/2010/main" val="3602289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43408"/>
            <a:ext cx="8640960" cy="1470025"/>
          </a:xfrm>
        </p:spPr>
        <p:txBody>
          <a:bodyPr>
            <a:normAutofit/>
          </a:bodyPr>
          <a:lstStyle/>
          <a:p>
            <a:r>
              <a:rPr lang="lv-LV" sz="2400" dirty="0" smtClean="0">
                <a:solidFill>
                  <a:srgbClr val="00FF00"/>
                </a:solidFill>
                <a:latin typeface="Century Gothic" pitchFamily="34" charset="0"/>
              </a:rPr>
              <a:t>EIROPAS STRUKTŪRFONDU ATBALSTĪTIE OBJEKTI</a:t>
            </a:r>
            <a:endParaRPr lang="lv-LV" sz="2400" dirty="0">
              <a:solidFill>
                <a:srgbClr val="00FF00"/>
              </a:solidFill>
              <a:latin typeface="Century Gothic" pitchFamily="34" charset="0"/>
            </a:endParaRPr>
          </a:p>
        </p:txBody>
      </p:sp>
      <p:sp>
        <p:nvSpPr>
          <p:cNvPr id="3" name="Subtitle 2"/>
          <p:cNvSpPr>
            <a:spLocks noGrp="1"/>
          </p:cNvSpPr>
          <p:nvPr>
            <p:ph type="subTitle" idx="1"/>
          </p:nvPr>
        </p:nvSpPr>
        <p:spPr>
          <a:xfrm>
            <a:off x="251520" y="764704"/>
            <a:ext cx="8712968" cy="4896544"/>
          </a:xfrm>
        </p:spPr>
        <p:txBody>
          <a:bodyPr>
            <a:noAutofit/>
          </a:bodyPr>
          <a:lstStyle/>
          <a:p>
            <a:pPr algn="just">
              <a:spcBef>
                <a:spcPct val="0"/>
              </a:spcBef>
            </a:pPr>
            <a:r>
              <a:rPr lang="lv-LV" sz="2400" dirty="0" smtClean="0">
                <a:solidFill>
                  <a:srgbClr val="FFFFFF"/>
                </a:solidFill>
                <a:latin typeface="Century Gothic" pitchFamily="34" charset="0"/>
              </a:rPr>
              <a:t>Ikdienā saskaroties ar praktisko kultūras mantojuma saglabāšanas darbu, redzamas šādas vājās puses:</a:t>
            </a:r>
          </a:p>
          <a:p>
            <a:pPr marL="457200" indent="-457200" algn="just">
              <a:spcBef>
                <a:spcPct val="0"/>
              </a:spcBef>
              <a:buFont typeface="+mj-lt"/>
              <a:buAutoNum type="arabicPeriod"/>
            </a:pPr>
            <a:r>
              <a:rPr lang="lv-LV" sz="2400" dirty="0" smtClean="0">
                <a:solidFill>
                  <a:srgbClr val="FFFFFF"/>
                </a:solidFill>
                <a:latin typeface="Century Gothic" pitchFamily="34" charset="0"/>
              </a:rPr>
              <a:t>Par maz projektos un izpildes dokumentācijā atspoguļojas tādi jēdzieni kā </a:t>
            </a:r>
            <a:r>
              <a:rPr lang="lv-LV" sz="2400" b="1" dirty="0" smtClean="0">
                <a:solidFill>
                  <a:srgbClr val="FFFFFF"/>
                </a:solidFill>
                <a:latin typeface="Century Gothic" pitchFamily="34" charset="0"/>
              </a:rPr>
              <a:t>kultūras mantojuma vērtība sabiedrībai, pieejamība, konservācija, restaurācija, autentiskums, zināšanas, prasmes, speciālistu apmācība </a:t>
            </a:r>
            <a:r>
              <a:rPr lang="lv-LV" sz="2400" dirty="0" smtClean="0">
                <a:solidFill>
                  <a:srgbClr val="FFFFFF"/>
                </a:solidFill>
                <a:latin typeface="Century Gothic" pitchFamily="34" charset="0"/>
              </a:rPr>
              <a:t>u.c.</a:t>
            </a:r>
          </a:p>
          <a:p>
            <a:pPr marL="457200" indent="-457200" algn="just">
              <a:spcBef>
                <a:spcPct val="0"/>
              </a:spcBef>
              <a:buFont typeface="+mj-lt"/>
              <a:buAutoNum type="arabicPeriod"/>
            </a:pPr>
            <a:r>
              <a:rPr lang="lv-LV" sz="2400" dirty="0" smtClean="0">
                <a:solidFill>
                  <a:srgbClr val="FFFFFF"/>
                </a:solidFill>
                <a:latin typeface="Century Gothic" pitchFamily="34" charset="0"/>
              </a:rPr>
              <a:t>Objektu izvēlē vairāk dominē praktisko vajadzību apmierināšana- ēku renovācija, mazāk kultūras mantojuma saglabāšanas nepieciešamība.</a:t>
            </a:r>
          </a:p>
          <a:p>
            <a:pPr marL="457200" indent="-457200" algn="just">
              <a:spcBef>
                <a:spcPct val="0"/>
              </a:spcBef>
              <a:buFont typeface="+mj-lt"/>
              <a:buAutoNum type="arabicPeriod"/>
            </a:pPr>
            <a:r>
              <a:rPr lang="lv-LV" sz="2400" dirty="0" smtClean="0">
                <a:solidFill>
                  <a:srgbClr val="FFFFFF"/>
                </a:solidFill>
                <a:latin typeface="Century Gothic" pitchFamily="34" charset="0"/>
              </a:rPr>
              <a:t>Ne visi objekti pietiekoši labi sagatavoti laika trūkuma dēļ, projektu dokumentācija bieži neatbilst starptautiskajai pieredzei.</a:t>
            </a:r>
            <a:endParaRPr lang="lv-LV" sz="2400" dirty="0">
              <a:solidFill>
                <a:srgbClr val="FFFFFF"/>
              </a:solidFill>
              <a:latin typeface="Century Gothic" pitchFamily="34" charset="0"/>
            </a:endParaRPr>
          </a:p>
        </p:txBody>
      </p:sp>
      <p:sp>
        <p:nvSpPr>
          <p:cNvPr id="7" name="Rectangle 6"/>
          <p:cNvSpPr/>
          <p:nvPr/>
        </p:nvSpPr>
        <p:spPr>
          <a:xfrm>
            <a:off x="1259632" y="1731580"/>
            <a:ext cx="6768752" cy="400110"/>
          </a:xfrm>
          <a:prstGeom prst="rect">
            <a:avLst/>
          </a:prstGeom>
        </p:spPr>
        <p:txBody>
          <a:bodyPr wrap="square">
            <a:spAutoFit/>
          </a:bodyPr>
          <a:lstStyle/>
          <a:p>
            <a:pPr>
              <a:buFont typeface="Calibri" pitchFamily="34" charset="0"/>
              <a:buChar char="–"/>
              <a:defRPr/>
            </a:pPr>
            <a:endParaRPr lang="lv-LV" sz="2000" dirty="0">
              <a:latin typeface="Century Gothic" pitchFamily="34" charset="0"/>
            </a:endParaRPr>
          </a:p>
        </p:txBody>
      </p:sp>
    </p:spTree>
    <p:extLst>
      <p:ext uri="{BB962C8B-B14F-4D97-AF65-F5344CB8AC3E}">
        <p14:creationId xmlns:p14="http://schemas.microsoft.com/office/powerpoint/2010/main" val="19276140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down)">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7"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16024"/>
            <a:ext cx="8712968" cy="1772816"/>
          </a:xfrm>
        </p:spPr>
        <p:txBody>
          <a:bodyPr>
            <a:normAutofit fontScale="90000"/>
          </a:bodyPr>
          <a:lstStyle/>
          <a:p>
            <a:pPr lvl="1" algn="ctr" rtl="0">
              <a:spcBef>
                <a:spcPct val="0"/>
              </a:spcBef>
            </a:pPr>
            <a:r>
              <a:rPr lang="lv-LV" sz="2700" dirty="0" smtClean="0">
                <a:solidFill>
                  <a:srgbClr val="54FF65"/>
                </a:solidFill>
                <a:latin typeface="Century Gothic" pitchFamily="34" charset="0"/>
              </a:rPr>
              <a:t>VALSTS AIZSARGĀJAMIE KULTŪRAS PIEMINEKĻI LATVIJĀ</a:t>
            </a:r>
            <a:br>
              <a:rPr lang="lv-LV" sz="2700" dirty="0" smtClean="0">
                <a:solidFill>
                  <a:srgbClr val="54FF65"/>
                </a:solidFill>
                <a:latin typeface="Century Gothic" pitchFamily="34" charset="0"/>
              </a:rPr>
            </a:br>
            <a:r>
              <a:rPr lang="lv-LV" sz="2700" dirty="0" smtClean="0">
                <a:solidFill>
                  <a:srgbClr val="54FF65"/>
                </a:solidFill>
                <a:latin typeface="Century Gothic" pitchFamily="34" charset="0"/>
              </a:rPr>
              <a:t>KULTŪRAS PIEMINEKĻU SKAITS – </a:t>
            </a:r>
            <a:r>
              <a:rPr lang="lv-LV" sz="2700" b="1" dirty="0" smtClean="0">
                <a:solidFill>
                  <a:srgbClr val="54FF65"/>
                </a:solidFill>
                <a:latin typeface="Century Gothic" pitchFamily="34" charset="0"/>
              </a:rPr>
              <a:t>8865</a:t>
            </a:r>
            <a:r>
              <a:rPr lang="lv-LV" sz="2400" b="1" dirty="0" smtClean="0">
                <a:solidFill>
                  <a:srgbClr val="54FF65"/>
                </a:solidFill>
                <a:latin typeface="Century Gothic" pitchFamily="34" charset="0"/>
              </a:rPr>
              <a:t/>
            </a:r>
            <a:br>
              <a:rPr lang="lv-LV" sz="2400" b="1" dirty="0" smtClean="0">
                <a:solidFill>
                  <a:srgbClr val="54FF65"/>
                </a:solidFill>
                <a:latin typeface="Century Gothic" pitchFamily="34" charset="0"/>
              </a:rPr>
            </a:br>
            <a:r>
              <a:rPr lang="lv-LV" sz="2700" dirty="0" smtClean="0">
                <a:solidFill>
                  <a:srgbClr val="54FF65"/>
                </a:solidFill>
                <a:latin typeface="Century Gothic" pitchFamily="34" charset="0"/>
              </a:rPr>
              <a:t>NO TIEM ARHITEKTŪRA        - </a:t>
            </a:r>
            <a:r>
              <a:rPr lang="lv-LV" sz="2700" b="1" dirty="0" smtClean="0">
                <a:solidFill>
                  <a:srgbClr val="54FF65"/>
                </a:solidFill>
                <a:latin typeface="Century Gothic" pitchFamily="34" charset="0"/>
              </a:rPr>
              <a:t>3457 </a:t>
            </a:r>
            <a:r>
              <a:rPr lang="lv-LV" sz="2700" dirty="0" smtClean="0">
                <a:solidFill>
                  <a:srgbClr val="54FF65"/>
                </a:solidFill>
                <a:latin typeface="Century Gothic" pitchFamily="34" charset="0"/>
              </a:rPr>
              <a:t>-39%</a:t>
            </a:r>
            <a:r>
              <a:rPr lang="lv-LV" sz="2000" b="1" dirty="0" smtClean="0">
                <a:solidFill>
                  <a:srgbClr val="54FF65"/>
                </a:solidFill>
                <a:latin typeface="Century Gothic" pitchFamily="34" charset="0"/>
              </a:rPr>
              <a:t/>
            </a:r>
            <a:br>
              <a:rPr lang="lv-LV" sz="2000" b="1" dirty="0" smtClean="0">
                <a:solidFill>
                  <a:srgbClr val="54FF65"/>
                </a:solidFill>
                <a:latin typeface="Century Gothic" pitchFamily="34" charset="0"/>
              </a:rPr>
            </a:br>
            <a:r>
              <a:rPr lang="lv-LV" sz="2000" b="1" dirty="0" smtClean="0">
                <a:solidFill>
                  <a:srgbClr val="54FF65"/>
                </a:solidFill>
                <a:latin typeface="Century Gothic" pitchFamily="34" charset="0"/>
              </a:rPr>
              <a:t/>
            </a:r>
            <a:br>
              <a:rPr lang="lv-LV" sz="2000" b="1" dirty="0" smtClean="0">
                <a:solidFill>
                  <a:srgbClr val="54FF65"/>
                </a:solidFill>
                <a:latin typeface="Century Gothic" pitchFamily="34" charset="0"/>
              </a:rPr>
            </a:br>
            <a:r>
              <a:rPr lang="lv-LV" sz="2400" b="1" dirty="0" smtClean="0">
                <a:latin typeface="Century Gothic" pitchFamily="34" charset="0"/>
              </a:rPr>
              <a:t/>
            </a:r>
            <a:br>
              <a:rPr lang="lv-LV" sz="2400" b="1" dirty="0" smtClean="0">
                <a:latin typeface="Century Gothic" pitchFamily="34" charset="0"/>
              </a:rPr>
            </a:br>
            <a:endParaRPr lang="lv-LV" sz="2400" dirty="0">
              <a:solidFill>
                <a:srgbClr val="00FF00"/>
              </a:solidFill>
              <a:latin typeface="Century Gothic" pitchFamily="34" charset="0"/>
            </a:endParaRPr>
          </a:p>
        </p:txBody>
      </p:sp>
      <p:pic>
        <p:nvPicPr>
          <p:cNvPr id="10" name="Picture 5"/>
          <p:cNvPicPr>
            <a:picLocks noChangeArrowheads="1"/>
          </p:cNvPicPr>
          <p:nvPr/>
        </p:nvPicPr>
        <p:blipFill>
          <a:blip r:embed="rId2" cstate="print"/>
          <a:srcRect/>
          <a:stretch>
            <a:fillRect/>
          </a:stretch>
        </p:blipFill>
        <p:spPr bwMode="auto">
          <a:xfrm>
            <a:off x="0" y="1188342"/>
            <a:ext cx="4032448" cy="2384674"/>
          </a:xfrm>
          <a:prstGeom prst="rect">
            <a:avLst/>
          </a:prstGeom>
          <a:noFill/>
          <a:ln w="12700">
            <a:noFill/>
            <a:miter lim="800000"/>
            <a:headEnd/>
            <a:tailEnd/>
          </a:ln>
        </p:spPr>
      </p:pic>
      <p:pic>
        <p:nvPicPr>
          <p:cNvPr id="2050" name="Picture 2" descr="C:\Users\Juris.Dambis\Desktop\ATTĒLI\BILDES PREZENTĀCIJĀM\DSC03971.JPG"/>
          <p:cNvPicPr>
            <a:picLocks noChangeAspect="1" noChangeArrowheads="1"/>
          </p:cNvPicPr>
          <p:nvPr/>
        </p:nvPicPr>
        <p:blipFill>
          <a:blip r:embed="rId3" cstate="print"/>
          <a:srcRect/>
          <a:stretch>
            <a:fillRect/>
          </a:stretch>
        </p:blipFill>
        <p:spPr bwMode="auto">
          <a:xfrm>
            <a:off x="-36510" y="4941167"/>
            <a:ext cx="4560288" cy="1944215"/>
          </a:xfrm>
          <a:prstGeom prst="rect">
            <a:avLst/>
          </a:prstGeom>
          <a:noFill/>
        </p:spPr>
      </p:pic>
      <p:pic>
        <p:nvPicPr>
          <p:cNvPr id="2051" name="Picture 3" descr="C:\Users\Juris.Dambis\Desktop\351.JPG"/>
          <p:cNvPicPr>
            <a:picLocks noChangeAspect="1" noChangeArrowheads="1"/>
          </p:cNvPicPr>
          <p:nvPr/>
        </p:nvPicPr>
        <p:blipFill>
          <a:blip r:embed="rId4" cstate="print"/>
          <a:srcRect/>
          <a:stretch>
            <a:fillRect/>
          </a:stretch>
        </p:blipFill>
        <p:spPr bwMode="auto">
          <a:xfrm>
            <a:off x="4211960" y="1196752"/>
            <a:ext cx="4968552" cy="2375829"/>
          </a:xfrm>
          <a:prstGeom prst="rect">
            <a:avLst/>
          </a:prstGeom>
          <a:noFill/>
        </p:spPr>
      </p:pic>
      <p:pic>
        <p:nvPicPr>
          <p:cNvPr id="16" name="Picture 15"/>
          <p:cNvPicPr>
            <a:picLocks noChangeArrowheads="1"/>
          </p:cNvPicPr>
          <p:nvPr/>
        </p:nvPicPr>
        <p:blipFill>
          <a:blip r:embed="rId5" cstate="print"/>
          <a:srcRect/>
          <a:stretch>
            <a:fillRect/>
          </a:stretch>
        </p:blipFill>
        <p:spPr bwMode="auto">
          <a:xfrm>
            <a:off x="6263680" y="4913784"/>
            <a:ext cx="2880320" cy="1944216"/>
          </a:xfrm>
          <a:prstGeom prst="rect">
            <a:avLst/>
          </a:prstGeom>
          <a:noFill/>
          <a:ln w="12700">
            <a:noFill/>
            <a:miter lim="800000"/>
            <a:headEnd/>
            <a:tailEnd/>
          </a:ln>
        </p:spPr>
      </p:pic>
      <p:pic>
        <p:nvPicPr>
          <p:cNvPr id="2057" name="Picture 9" descr="C:\Users\Juris.Dambis\Desktop\pan gat.tif"/>
          <p:cNvPicPr>
            <a:picLocks noChangeAspect="1" noChangeArrowheads="1"/>
          </p:cNvPicPr>
          <p:nvPr/>
        </p:nvPicPr>
        <p:blipFill>
          <a:blip r:embed="rId6" cstate="print"/>
          <a:srcRect/>
          <a:stretch>
            <a:fillRect/>
          </a:stretch>
        </p:blipFill>
        <p:spPr bwMode="auto">
          <a:xfrm>
            <a:off x="-36512" y="3657468"/>
            <a:ext cx="3361506" cy="1203455"/>
          </a:xfrm>
          <a:prstGeom prst="rect">
            <a:avLst/>
          </a:prstGeom>
          <a:noFill/>
        </p:spPr>
      </p:pic>
      <p:pic>
        <p:nvPicPr>
          <p:cNvPr id="2058" name="Picture 10" descr="C:\Users\Juris.Dambis\Desktop\19.05.2011 064.JPG"/>
          <p:cNvPicPr>
            <a:picLocks noChangeAspect="1" noChangeArrowheads="1"/>
          </p:cNvPicPr>
          <p:nvPr/>
        </p:nvPicPr>
        <p:blipFill>
          <a:blip r:embed="rId7" cstate="print"/>
          <a:srcRect/>
          <a:stretch>
            <a:fillRect/>
          </a:stretch>
        </p:blipFill>
        <p:spPr bwMode="auto">
          <a:xfrm>
            <a:off x="3419872" y="3645024"/>
            <a:ext cx="1117539" cy="1230709"/>
          </a:xfrm>
          <a:prstGeom prst="rect">
            <a:avLst/>
          </a:prstGeom>
          <a:noFill/>
        </p:spPr>
      </p:pic>
      <p:pic>
        <p:nvPicPr>
          <p:cNvPr id="2059" name="Picture 11" descr="C:\Users\Juris.Dambis\Desktop\114.JPG"/>
          <p:cNvPicPr>
            <a:picLocks noChangeAspect="1" noChangeArrowheads="1"/>
          </p:cNvPicPr>
          <p:nvPr/>
        </p:nvPicPr>
        <p:blipFill>
          <a:blip r:embed="rId8" cstate="print"/>
          <a:srcRect/>
          <a:stretch>
            <a:fillRect/>
          </a:stretch>
        </p:blipFill>
        <p:spPr bwMode="auto">
          <a:xfrm>
            <a:off x="4634587" y="3645024"/>
            <a:ext cx="1521589" cy="3240360"/>
          </a:xfrm>
          <a:prstGeom prst="rect">
            <a:avLst/>
          </a:prstGeom>
          <a:noFill/>
        </p:spPr>
      </p:pic>
      <p:pic>
        <p:nvPicPr>
          <p:cNvPr id="2060" name="Picture 12" descr="C:\Users\Juris.Dambis\Desktop\154.JPG"/>
          <p:cNvPicPr>
            <a:picLocks noChangeAspect="1" noChangeArrowheads="1"/>
          </p:cNvPicPr>
          <p:nvPr/>
        </p:nvPicPr>
        <p:blipFill>
          <a:blip r:embed="rId9" cstate="print"/>
          <a:srcRect/>
          <a:stretch>
            <a:fillRect/>
          </a:stretch>
        </p:blipFill>
        <p:spPr bwMode="auto">
          <a:xfrm>
            <a:off x="6300192" y="3645024"/>
            <a:ext cx="1224136" cy="1152128"/>
          </a:xfrm>
          <a:prstGeom prst="rect">
            <a:avLst/>
          </a:prstGeom>
          <a:noFill/>
        </p:spPr>
      </p:pic>
      <p:pic>
        <p:nvPicPr>
          <p:cNvPr id="2061" name="Picture 13" descr="C:\Users\Juris.Dambis\Desktop\bildes 044.jpg"/>
          <p:cNvPicPr>
            <a:picLocks noChangeAspect="1" noChangeArrowheads="1"/>
          </p:cNvPicPr>
          <p:nvPr/>
        </p:nvPicPr>
        <p:blipFill>
          <a:blip r:embed="rId10" cstate="print"/>
          <a:srcRect/>
          <a:stretch>
            <a:fillRect/>
          </a:stretch>
        </p:blipFill>
        <p:spPr bwMode="auto">
          <a:xfrm>
            <a:off x="7596336" y="3645024"/>
            <a:ext cx="1547664" cy="1174700"/>
          </a:xfrm>
          <a:prstGeom prst="rect">
            <a:avLst/>
          </a:prstGeom>
          <a:noFill/>
        </p:spPr>
      </p:pic>
    </p:spTree>
    <p:extLst>
      <p:ext uri="{BB962C8B-B14F-4D97-AF65-F5344CB8AC3E}">
        <p14:creationId xmlns:p14="http://schemas.microsoft.com/office/powerpoint/2010/main" val="2836319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anim calcmode="lin" valueType="num">
                                      <p:cBhvr additive="base">
                                        <p:cTn id="13" dur="500" fill="hold"/>
                                        <p:tgtEl>
                                          <p:spTgt spid="2051"/>
                                        </p:tgtEl>
                                        <p:attrNameLst>
                                          <p:attrName>ppt_x</p:attrName>
                                        </p:attrNameLst>
                                      </p:cBhvr>
                                      <p:tavLst>
                                        <p:tav tm="0">
                                          <p:val>
                                            <p:strVal val="#ppt_x"/>
                                          </p:val>
                                        </p:tav>
                                        <p:tav tm="100000">
                                          <p:val>
                                            <p:strVal val="#ppt_x"/>
                                          </p:val>
                                        </p:tav>
                                      </p:tavLst>
                                    </p:anim>
                                    <p:anim calcmode="lin" valueType="num">
                                      <p:cBhvr additive="base">
                                        <p:cTn id="14"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7"/>
                                        </p:tgtEl>
                                        <p:attrNameLst>
                                          <p:attrName>style.visibility</p:attrName>
                                        </p:attrNameLst>
                                      </p:cBhvr>
                                      <p:to>
                                        <p:strVal val="visible"/>
                                      </p:to>
                                    </p:set>
                                    <p:anim calcmode="lin" valueType="num">
                                      <p:cBhvr additive="base">
                                        <p:cTn id="19" dur="500" fill="hold"/>
                                        <p:tgtEl>
                                          <p:spTgt spid="2057"/>
                                        </p:tgtEl>
                                        <p:attrNameLst>
                                          <p:attrName>ppt_x</p:attrName>
                                        </p:attrNameLst>
                                      </p:cBhvr>
                                      <p:tavLst>
                                        <p:tav tm="0">
                                          <p:val>
                                            <p:strVal val="#ppt_x"/>
                                          </p:val>
                                        </p:tav>
                                        <p:tav tm="100000">
                                          <p:val>
                                            <p:strVal val="#ppt_x"/>
                                          </p:val>
                                        </p:tav>
                                      </p:tavLst>
                                    </p:anim>
                                    <p:anim calcmode="lin" valueType="num">
                                      <p:cBhvr additive="base">
                                        <p:cTn id="20" dur="500" fill="hold"/>
                                        <p:tgtEl>
                                          <p:spTgt spid="205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58"/>
                                        </p:tgtEl>
                                        <p:attrNameLst>
                                          <p:attrName>style.visibility</p:attrName>
                                        </p:attrNameLst>
                                      </p:cBhvr>
                                      <p:to>
                                        <p:strVal val="visible"/>
                                      </p:to>
                                    </p:set>
                                    <p:anim calcmode="lin" valueType="num">
                                      <p:cBhvr additive="base">
                                        <p:cTn id="25" dur="500" fill="hold"/>
                                        <p:tgtEl>
                                          <p:spTgt spid="2058"/>
                                        </p:tgtEl>
                                        <p:attrNameLst>
                                          <p:attrName>ppt_x</p:attrName>
                                        </p:attrNameLst>
                                      </p:cBhvr>
                                      <p:tavLst>
                                        <p:tav tm="0">
                                          <p:val>
                                            <p:strVal val="#ppt_x"/>
                                          </p:val>
                                        </p:tav>
                                        <p:tav tm="100000">
                                          <p:val>
                                            <p:strVal val="#ppt_x"/>
                                          </p:val>
                                        </p:tav>
                                      </p:tavLst>
                                    </p:anim>
                                    <p:anim calcmode="lin" valueType="num">
                                      <p:cBhvr additive="base">
                                        <p:cTn id="26"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60"/>
                                        </p:tgtEl>
                                        <p:attrNameLst>
                                          <p:attrName>style.visibility</p:attrName>
                                        </p:attrNameLst>
                                      </p:cBhvr>
                                      <p:to>
                                        <p:strVal val="visible"/>
                                      </p:to>
                                    </p:set>
                                    <p:anim calcmode="lin" valueType="num">
                                      <p:cBhvr additive="base">
                                        <p:cTn id="31" dur="500" fill="hold"/>
                                        <p:tgtEl>
                                          <p:spTgt spid="2060"/>
                                        </p:tgtEl>
                                        <p:attrNameLst>
                                          <p:attrName>ppt_x</p:attrName>
                                        </p:attrNameLst>
                                      </p:cBhvr>
                                      <p:tavLst>
                                        <p:tav tm="0">
                                          <p:val>
                                            <p:strVal val="#ppt_x"/>
                                          </p:val>
                                        </p:tav>
                                        <p:tav tm="100000">
                                          <p:val>
                                            <p:strVal val="#ppt_x"/>
                                          </p:val>
                                        </p:tav>
                                      </p:tavLst>
                                    </p:anim>
                                    <p:anim calcmode="lin" valueType="num">
                                      <p:cBhvr additive="base">
                                        <p:cTn id="32"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61"/>
                                        </p:tgtEl>
                                        <p:attrNameLst>
                                          <p:attrName>style.visibility</p:attrName>
                                        </p:attrNameLst>
                                      </p:cBhvr>
                                      <p:to>
                                        <p:strVal val="visible"/>
                                      </p:to>
                                    </p:set>
                                    <p:anim calcmode="lin" valueType="num">
                                      <p:cBhvr additive="base">
                                        <p:cTn id="37" dur="500" fill="hold"/>
                                        <p:tgtEl>
                                          <p:spTgt spid="2061"/>
                                        </p:tgtEl>
                                        <p:attrNameLst>
                                          <p:attrName>ppt_x</p:attrName>
                                        </p:attrNameLst>
                                      </p:cBhvr>
                                      <p:tavLst>
                                        <p:tav tm="0">
                                          <p:val>
                                            <p:strVal val="#ppt_x"/>
                                          </p:val>
                                        </p:tav>
                                        <p:tav tm="100000">
                                          <p:val>
                                            <p:strVal val="#ppt_x"/>
                                          </p:val>
                                        </p:tav>
                                      </p:tavLst>
                                    </p:anim>
                                    <p:anim calcmode="lin" valueType="num">
                                      <p:cBhvr additive="base">
                                        <p:cTn id="38" dur="500" fill="hold"/>
                                        <p:tgtEl>
                                          <p:spTgt spid="206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0"/>
                                        </p:tgtEl>
                                        <p:attrNameLst>
                                          <p:attrName>style.visibility</p:attrName>
                                        </p:attrNameLst>
                                      </p:cBhvr>
                                      <p:to>
                                        <p:strVal val="visible"/>
                                      </p:to>
                                    </p:set>
                                    <p:anim calcmode="lin" valueType="num">
                                      <p:cBhvr additive="base">
                                        <p:cTn id="43" dur="500" fill="hold"/>
                                        <p:tgtEl>
                                          <p:spTgt spid="2050"/>
                                        </p:tgtEl>
                                        <p:attrNameLst>
                                          <p:attrName>ppt_x</p:attrName>
                                        </p:attrNameLst>
                                      </p:cBhvr>
                                      <p:tavLst>
                                        <p:tav tm="0">
                                          <p:val>
                                            <p:strVal val="#ppt_x"/>
                                          </p:val>
                                        </p:tav>
                                        <p:tav tm="100000">
                                          <p:val>
                                            <p:strVal val="#ppt_x"/>
                                          </p:val>
                                        </p:tav>
                                      </p:tavLst>
                                    </p:anim>
                                    <p:anim calcmode="lin" valueType="num">
                                      <p:cBhvr additive="base">
                                        <p:cTn id="4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59"/>
                                        </p:tgtEl>
                                        <p:attrNameLst>
                                          <p:attrName>style.visibility</p:attrName>
                                        </p:attrNameLst>
                                      </p:cBhvr>
                                      <p:to>
                                        <p:strVal val="visible"/>
                                      </p:to>
                                    </p:set>
                                    <p:anim calcmode="lin" valueType="num">
                                      <p:cBhvr additive="base">
                                        <p:cTn id="49" dur="500" fill="hold"/>
                                        <p:tgtEl>
                                          <p:spTgt spid="2059"/>
                                        </p:tgtEl>
                                        <p:attrNameLst>
                                          <p:attrName>ppt_x</p:attrName>
                                        </p:attrNameLst>
                                      </p:cBhvr>
                                      <p:tavLst>
                                        <p:tav tm="0">
                                          <p:val>
                                            <p:strVal val="#ppt_x"/>
                                          </p:val>
                                        </p:tav>
                                        <p:tav tm="100000">
                                          <p:val>
                                            <p:strVal val="#ppt_x"/>
                                          </p:val>
                                        </p:tav>
                                      </p:tavLst>
                                    </p:anim>
                                    <p:anim calcmode="lin" valueType="num">
                                      <p:cBhvr additive="base">
                                        <p:cTn id="50" dur="500" fill="hold"/>
                                        <p:tgtEl>
                                          <p:spTgt spid="205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459432"/>
            <a:ext cx="8712968" cy="1584176"/>
          </a:xfrm>
        </p:spPr>
        <p:txBody>
          <a:bodyPr>
            <a:normAutofit/>
          </a:bodyPr>
          <a:lstStyle/>
          <a:p>
            <a:r>
              <a:rPr lang="lv-LV" sz="2400" dirty="0" smtClean="0">
                <a:solidFill>
                  <a:srgbClr val="54FF65"/>
                </a:solidFill>
                <a:latin typeface="Century Gothic" pitchFamily="34" charset="0"/>
              </a:rPr>
              <a:t>KULTŪRAS MANTOJUMS IR APDRAUDĒTS !</a:t>
            </a:r>
            <a:endParaRPr lang="lv-LV" sz="2400" dirty="0">
              <a:solidFill>
                <a:srgbClr val="54FF65"/>
              </a:solidFill>
              <a:latin typeface="Century Gothic" pitchFamily="34" charset="0"/>
            </a:endParaRPr>
          </a:p>
        </p:txBody>
      </p:sp>
      <p:pic>
        <p:nvPicPr>
          <p:cNvPr id="6146" name="Picture 2" descr="C:\Users\Juris.Dambis\Desktop\ATTĒLI\PREZENT. ATT\DSC07578.JPG"/>
          <p:cNvPicPr>
            <a:picLocks noChangeAspect="1" noChangeArrowheads="1"/>
          </p:cNvPicPr>
          <p:nvPr/>
        </p:nvPicPr>
        <p:blipFill>
          <a:blip r:embed="rId2" cstate="print"/>
          <a:srcRect/>
          <a:stretch>
            <a:fillRect/>
          </a:stretch>
        </p:blipFill>
        <p:spPr bwMode="auto">
          <a:xfrm>
            <a:off x="-36512" y="1268760"/>
            <a:ext cx="2727291" cy="3638724"/>
          </a:xfrm>
          <a:prstGeom prst="rect">
            <a:avLst/>
          </a:prstGeom>
          <a:noFill/>
        </p:spPr>
      </p:pic>
      <p:pic>
        <p:nvPicPr>
          <p:cNvPr id="6147" name="Picture 3" descr="C:\Users\Juris.Dambis\Desktop\ATTĒLI\PREZENT. ATT\DSC07574.JPG"/>
          <p:cNvPicPr>
            <a:picLocks noChangeAspect="1" noChangeArrowheads="1"/>
          </p:cNvPicPr>
          <p:nvPr/>
        </p:nvPicPr>
        <p:blipFill>
          <a:blip r:embed="rId3" cstate="print"/>
          <a:srcRect/>
          <a:stretch>
            <a:fillRect/>
          </a:stretch>
        </p:blipFill>
        <p:spPr bwMode="auto">
          <a:xfrm>
            <a:off x="3106142" y="1268760"/>
            <a:ext cx="2762002" cy="3685037"/>
          </a:xfrm>
          <a:prstGeom prst="rect">
            <a:avLst/>
          </a:prstGeom>
          <a:noFill/>
        </p:spPr>
      </p:pic>
      <p:pic>
        <p:nvPicPr>
          <p:cNvPr id="6148" name="Picture 4" descr="C:\Users\Juris.Dambis\Desktop\ATTĒLI\PREZENT. ATT\DSC07575.JPG"/>
          <p:cNvPicPr>
            <a:picLocks noChangeAspect="1" noChangeArrowheads="1"/>
          </p:cNvPicPr>
          <p:nvPr/>
        </p:nvPicPr>
        <p:blipFill>
          <a:blip r:embed="rId4" cstate="print"/>
          <a:srcRect/>
          <a:stretch>
            <a:fillRect/>
          </a:stretch>
        </p:blipFill>
        <p:spPr bwMode="auto">
          <a:xfrm>
            <a:off x="6355968" y="1268761"/>
            <a:ext cx="2752536" cy="3672407"/>
          </a:xfrm>
          <a:prstGeom prst="rect">
            <a:avLst/>
          </a:prstGeom>
          <a:noFill/>
        </p:spPr>
      </p:pic>
      <p:pic>
        <p:nvPicPr>
          <p:cNvPr id="6149" name="Picture 5" descr="C:\Users\Juris.Dambis\Desktop\ATTĒLI\PREZENT. ATT\26.08.2011 099.JPG"/>
          <p:cNvPicPr>
            <a:picLocks noChangeAspect="1" noChangeArrowheads="1"/>
          </p:cNvPicPr>
          <p:nvPr/>
        </p:nvPicPr>
        <p:blipFill>
          <a:blip r:embed="rId5" cstate="print"/>
          <a:srcRect/>
          <a:stretch>
            <a:fillRect/>
          </a:stretch>
        </p:blipFill>
        <p:spPr bwMode="auto">
          <a:xfrm>
            <a:off x="35497" y="5085184"/>
            <a:ext cx="2664295" cy="1776197"/>
          </a:xfrm>
          <a:prstGeom prst="rect">
            <a:avLst/>
          </a:prstGeom>
          <a:noFill/>
        </p:spPr>
      </p:pic>
      <p:pic>
        <p:nvPicPr>
          <p:cNvPr id="6150" name="Picture 6" descr="C:\Users\Juris.Dambis\Desktop\ATTĒLI\PREZENT. ATT\01.11.2011 239.JPG"/>
          <p:cNvPicPr>
            <a:picLocks noChangeAspect="1" noChangeArrowheads="1"/>
          </p:cNvPicPr>
          <p:nvPr/>
        </p:nvPicPr>
        <p:blipFill>
          <a:blip r:embed="rId6" cstate="print"/>
          <a:srcRect/>
          <a:stretch>
            <a:fillRect/>
          </a:stretch>
        </p:blipFill>
        <p:spPr bwMode="auto">
          <a:xfrm>
            <a:off x="3091904" y="5157192"/>
            <a:ext cx="2805246" cy="1720503"/>
          </a:xfrm>
          <a:prstGeom prst="rect">
            <a:avLst/>
          </a:prstGeom>
          <a:noFill/>
        </p:spPr>
      </p:pic>
      <p:pic>
        <p:nvPicPr>
          <p:cNvPr id="6151" name="Picture 7" descr="C:\Users\Juris.Dambis\Desktop\ATTĒLI\bildes gl. progr\19.05.2011 050.JPG"/>
          <p:cNvPicPr>
            <a:picLocks noChangeAspect="1" noChangeArrowheads="1"/>
          </p:cNvPicPr>
          <p:nvPr/>
        </p:nvPicPr>
        <p:blipFill>
          <a:blip r:embed="rId7" cstate="print"/>
          <a:srcRect/>
          <a:stretch>
            <a:fillRect/>
          </a:stretch>
        </p:blipFill>
        <p:spPr bwMode="auto">
          <a:xfrm>
            <a:off x="6372200" y="5085184"/>
            <a:ext cx="2770531" cy="1817129"/>
          </a:xfrm>
          <a:prstGeom prst="rect">
            <a:avLst/>
          </a:prstGeom>
          <a:noFill/>
        </p:spPr>
      </p:pic>
    </p:spTree>
    <p:extLst>
      <p:ext uri="{BB962C8B-B14F-4D97-AF65-F5344CB8AC3E}">
        <p14:creationId xmlns:p14="http://schemas.microsoft.com/office/powerpoint/2010/main" val="3686019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ppt_x"/>
                                          </p:val>
                                        </p:tav>
                                        <p:tav tm="100000">
                                          <p:val>
                                            <p:strVal val="#ppt_x"/>
                                          </p:val>
                                        </p:tav>
                                      </p:tavLst>
                                    </p:anim>
                                    <p:anim calcmode="lin" valueType="num">
                                      <p:cBhvr additive="base">
                                        <p:cTn id="14"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8"/>
                                        </p:tgtEl>
                                        <p:attrNameLst>
                                          <p:attrName>style.visibility</p:attrName>
                                        </p:attrNameLst>
                                      </p:cBhvr>
                                      <p:to>
                                        <p:strVal val="visible"/>
                                      </p:to>
                                    </p:set>
                                    <p:anim calcmode="lin" valueType="num">
                                      <p:cBhvr additive="base">
                                        <p:cTn id="19" dur="500" fill="hold"/>
                                        <p:tgtEl>
                                          <p:spTgt spid="6148"/>
                                        </p:tgtEl>
                                        <p:attrNameLst>
                                          <p:attrName>ppt_x</p:attrName>
                                        </p:attrNameLst>
                                      </p:cBhvr>
                                      <p:tavLst>
                                        <p:tav tm="0">
                                          <p:val>
                                            <p:strVal val="#ppt_x"/>
                                          </p:val>
                                        </p:tav>
                                        <p:tav tm="100000">
                                          <p:val>
                                            <p:strVal val="#ppt_x"/>
                                          </p:val>
                                        </p:tav>
                                      </p:tavLst>
                                    </p:anim>
                                    <p:anim calcmode="lin" valueType="num">
                                      <p:cBhvr additive="base">
                                        <p:cTn id="20"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49"/>
                                        </p:tgtEl>
                                        <p:attrNameLst>
                                          <p:attrName>style.visibility</p:attrName>
                                        </p:attrNameLst>
                                      </p:cBhvr>
                                      <p:to>
                                        <p:strVal val="visible"/>
                                      </p:to>
                                    </p:set>
                                    <p:anim calcmode="lin" valueType="num">
                                      <p:cBhvr additive="base">
                                        <p:cTn id="25" dur="500" fill="hold"/>
                                        <p:tgtEl>
                                          <p:spTgt spid="6149"/>
                                        </p:tgtEl>
                                        <p:attrNameLst>
                                          <p:attrName>ppt_x</p:attrName>
                                        </p:attrNameLst>
                                      </p:cBhvr>
                                      <p:tavLst>
                                        <p:tav tm="0">
                                          <p:val>
                                            <p:strVal val="#ppt_x"/>
                                          </p:val>
                                        </p:tav>
                                        <p:tav tm="100000">
                                          <p:val>
                                            <p:strVal val="#ppt_x"/>
                                          </p:val>
                                        </p:tav>
                                      </p:tavLst>
                                    </p:anim>
                                    <p:anim calcmode="lin" valueType="num">
                                      <p:cBhvr additive="base">
                                        <p:cTn id="26"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0"/>
                                        </p:tgtEl>
                                        <p:attrNameLst>
                                          <p:attrName>style.visibility</p:attrName>
                                        </p:attrNameLst>
                                      </p:cBhvr>
                                      <p:to>
                                        <p:strVal val="visible"/>
                                      </p:to>
                                    </p:set>
                                    <p:anim calcmode="lin" valueType="num">
                                      <p:cBhvr additive="base">
                                        <p:cTn id="31" dur="500" fill="hold"/>
                                        <p:tgtEl>
                                          <p:spTgt spid="6150"/>
                                        </p:tgtEl>
                                        <p:attrNameLst>
                                          <p:attrName>ppt_x</p:attrName>
                                        </p:attrNameLst>
                                      </p:cBhvr>
                                      <p:tavLst>
                                        <p:tav tm="0">
                                          <p:val>
                                            <p:strVal val="#ppt_x"/>
                                          </p:val>
                                        </p:tav>
                                        <p:tav tm="100000">
                                          <p:val>
                                            <p:strVal val="#ppt_x"/>
                                          </p:val>
                                        </p:tav>
                                      </p:tavLst>
                                    </p:anim>
                                    <p:anim calcmode="lin" valueType="num">
                                      <p:cBhvr additive="base">
                                        <p:cTn id="32"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1"/>
                                        </p:tgtEl>
                                        <p:attrNameLst>
                                          <p:attrName>style.visibility</p:attrName>
                                        </p:attrNameLst>
                                      </p:cBhvr>
                                      <p:to>
                                        <p:strVal val="visible"/>
                                      </p:to>
                                    </p:set>
                                    <p:anim calcmode="lin" valueType="num">
                                      <p:cBhvr additive="base">
                                        <p:cTn id="37" dur="500" fill="hold"/>
                                        <p:tgtEl>
                                          <p:spTgt spid="6151"/>
                                        </p:tgtEl>
                                        <p:attrNameLst>
                                          <p:attrName>ppt_x</p:attrName>
                                        </p:attrNameLst>
                                      </p:cBhvr>
                                      <p:tavLst>
                                        <p:tav tm="0">
                                          <p:val>
                                            <p:strVal val="#ppt_x"/>
                                          </p:val>
                                        </p:tav>
                                        <p:tav tm="100000">
                                          <p:val>
                                            <p:strVal val="#ppt_x"/>
                                          </p:val>
                                        </p:tav>
                                      </p:tavLst>
                                    </p:anim>
                                    <p:anim calcmode="lin" valueType="num">
                                      <p:cBhvr additive="base">
                                        <p:cTn id="38"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825" y="159023"/>
            <a:ext cx="8713788" cy="430887"/>
          </a:xfrm>
          <a:prstGeom prst="rect">
            <a:avLst/>
          </a:prstGeom>
          <a:noFill/>
        </p:spPr>
        <p:txBody>
          <a:bodyPr>
            <a:spAutoFit/>
          </a:bodyPr>
          <a:lstStyle/>
          <a:p>
            <a:pPr algn="ctr">
              <a:defRPr/>
            </a:pPr>
            <a:r>
              <a:rPr lang="lv-LV" sz="2200" dirty="0" smtClean="0">
                <a:solidFill>
                  <a:srgbClr val="54FF65"/>
                </a:solidFill>
                <a:latin typeface="Century Gothic" pitchFamily="34" charset="0"/>
              </a:rPr>
              <a:t>KULTŪRAS MANTOJUMA </a:t>
            </a:r>
            <a:r>
              <a:rPr lang="lv-LV" sz="2200" dirty="0" smtClean="0">
                <a:solidFill>
                  <a:srgbClr val="54FF65"/>
                </a:solidFill>
                <a:latin typeface="Century Gothic" pitchFamily="34" charset="0"/>
              </a:rPr>
              <a:t>CEĻI /ATTĪSTĪBAS KORIDORI</a:t>
            </a:r>
            <a:endParaRPr lang="lv-LV" sz="2200" dirty="0" smtClean="0">
              <a:solidFill>
                <a:srgbClr val="54FF65"/>
              </a:solidFill>
              <a:latin typeface="Century Gothic" pitchFamily="34" charset="0"/>
            </a:endParaRPr>
          </a:p>
        </p:txBody>
      </p:sp>
      <p:pic>
        <p:nvPicPr>
          <p:cNvPr id="2" name="Picture 1" descr="attistibas koridori_precizets_03.11.2015.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93794" y="-576935"/>
            <a:ext cx="5733257" cy="9136615"/>
          </a:xfrm>
          <a:prstGeom prst="rect">
            <a:avLst/>
          </a:prstGeom>
        </p:spPr>
      </p:pic>
    </p:spTree>
    <p:extLst>
      <p:ext uri="{BB962C8B-B14F-4D97-AF65-F5344CB8AC3E}">
        <p14:creationId xmlns:p14="http://schemas.microsoft.com/office/powerpoint/2010/main" val="3892230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88640"/>
            <a:ext cx="8964488" cy="764704"/>
          </a:xfrm>
        </p:spPr>
        <p:txBody>
          <a:bodyPr>
            <a:normAutofit fontScale="90000"/>
          </a:bodyPr>
          <a:lstStyle/>
          <a:p>
            <a:r>
              <a:rPr lang="lv-LV" sz="2700" dirty="0" smtClean="0">
                <a:solidFill>
                  <a:srgbClr val="54FF65"/>
                </a:solidFill>
                <a:latin typeface="Century Gothic" pitchFamily="34" charset="0"/>
              </a:rPr>
              <a:t>KULTŪRAS PIEMINEKĻU ATJAUNOŠANAS PRINCIPI</a:t>
            </a:r>
            <a:r>
              <a:rPr lang="lv-LV" sz="2400" dirty="0" smtClean="0">
                <a:solidFill>
                  <a:srgbClr val="FFFFFF"/>
                </a:solidFill>
                <a:latin typeface="Century Gothic" pitchFamily="34" charset="0"/>
              </a:rPr>
              <a:t/>
            </a:r>
            <a:br>
              <a:rPr lang="lv-LV" sz="2400" dirty="0" smtClean="0">
                <a:solidFill>
                  <a:srgbClr val="FFFFFF"/>
                </a:solidFill>
                <a:latin typeface="Century Gothic" pitchFamily="34" charset="0"/>
              </a:rPr>
            </a:br>
            <a:endParaRPr lang="lv-LV" sz="2400" dirty="0">
              <a:solidFill>
                <a:srgbClr val="FFFFFF"/>
              </a:solidFill>
              <a:latin typeface="Century Gothic" pitchFamily="34" charset="0"/>
            </a:endParaRPr>
          </a:p>
        </p:txBody>
      </p:sp>
      <p:sp>
        <p:nvSpPr>
          <p:cNvPr id="3" name="Subtitle 2"/>
          <p:cNvSpPr>
            <a:spLocks noGrp="1"/>
          </p:cNvSpPr>
          <p:nvPr>
            <p:ph type="subTitle" idx="1"/>
          </p:nvPr>
        </p:nvSpPr>
        <p:spPr>
          <a:xfrm>
            <a:off x="395536" y="908720"/>
            <a:ext cx="8352928" cy="5805264"/>
          </a:xfrm>
        </p:spPr>
        <p:txBody>
          <a:bodyPr>
            <a:normAutofit lnSpcReduction="10000"/>
          </a:bodyPr>
          <a:lstStyle/>
          <a:p>
            <a:pPr marL="514350" indent="-514350" algn="l">
              <a:buClr>
                <a:srgbClr val="00FF00"/>
              </a:buClr>
              <a:buFont typeface="Wingdings" charset="2"/>
              <a:buChar char=""/>
            </a:pPr>
            <a:r>
              <a:rPr lang="lv-LV" sz="2400" dirty="0" smtClean="0">
                <a:solidFill>
                  <a:srgbClr val="FFFFFF"/>
                </a:solidFill>
                <a:latin typeface="Century Gothic" pitchFamily="34" charset="0"/>
              </a:rPr>
              <a:t>Kultūras pieminekļu labākais saglabāšanas veids ir to regulāra kopšana. </a:t>
            </a:r>
          </a:p>
          <a:p>
            <a:pPr marL="514350" indent="-514350" algn="l">
              <a:buClr>
                <a:srgbClr val="00FF00"/>
              </a:buClr>
              <a:buFont typeface="Wingdings" charset="2"/>
              <a:buChar char=""/>
            </a:pPr>
            <a:r>
              <a:rPr lang="lv-LV" sz="2400" dirty="0" smtClean="0">
                <a:solidFill>
                  <a:srgbClr val="FFFFFF"/>
                </a:solidFill>
                <a:latin typeface="Century Gothic" pitchFamily="34" charset="0"/>
              </a:rPr>
              <a:t>Steiga un nesagatavota rīcība piemineklim ilgtermiņā rada tikai zaudējumus.</a:t>
            </a:r>
          </a:p>
          <a:p>
            <a:pPr marL="514350" lvl="0" indent="-514350" algn="l">
              <a:buClr>
                <a:srgbClr val="00FF00"/>
              </a:buClr>
              <a:buFont typeface="Wingdings" charset="2"/>
              <a:buChar char=""/>
            </a:pPr>
            <a:r>
              <a:rPr lang="lv-LV" sz="2400" dirty="0" smtClean="0">
                <a:solidFill>
                  <a:srgbClr val="FFFFFF"/>
                </a:solidFill>
                <a:latin typeface="Century Gothic" pitchFamily="34" charset="0"/>
              </a:rPr>
              <a:t>ES fondu projektam </a:t>
            </a:r>
            <a:r>
              <a:rPr lang="lv-LV" sz="2400" dirty="0">
                <a:solidFill>
                  <a:srgbClr val="FFFFFF"/>
                </a:solidFill>
                <a:latin typeface="Century Gothic" pitchFamily="34" charset="0"/>
              </a:rPr>
              <a:t>jāveicina kultūras mantojuma saglabāšanas Eiropas labākās filozofijas un prakses </a:t>
            </a:r>
            <a:r>
              <a:rPr lang="lv-LV" sz="2400" dirty="0" smtClean="0">
                <a:solidFill>
                  <a:srgbClr val="FFFFFF"/>
                </a:solidFill>
                <a:latin typeface="Century Gothic" pitchFamily="34" charset="0"/>
              </a:rPr>
              <a:t>ieviešana</a:t>
            </a:r>
            <a:r>
              <a:rPr lang="lv-LV" sz="2400" dirty="0">
                <a:solidFill>
                  <a:srgbClr val="FFFFFF"/>
                </a:solidFill>
                <a:latin typeface="Century Gothic" pitchFamily="34" charset="0"/>
              </a:rPr>
              <a:t>.</a:t>
            </a:r>
            <a:r>
              <a:rPr lang="lv-LV" sz="2400" dirty="0" smtClean="0">
                <a:solidFill>
                  <a:srgbClr val="FFFFFF"/>
                </a:solidFill>
                <a:latin typeface="Century Gothic" pitchFamily="34" charset="0"/>
              </a:rPr>
              <a:t> </a:t>
            </a:r>
          </a:p>
          <a:p>
            <a:pPr marL="514350" indent="-514350" algn="l">
              <a:buClr>
                <a:srgbClr val="00FF00"/>
              </a:buClr>
              <a:buFont typeface="Wingdings" charset="2"/>
              <a:buChar char=""/>
            </a:pPr>
            <a:r>
              <a:rPr lang="lv-LV" sz="2400" dirty="0">
                <a:solidFill>
                  <a:srgbClr val="FFFFFF"/>
                </a:solidFill>
                <a:latin typeface="Century Gothic" pitchFamily="34" charset="0"/>
              </a:rPr>
              <a:t>Objekta </a:t>
            </a:r>
            <a:r>
              <a:rPr lang="lv-LV" sz="2400" dirty="0" smtClean="0">
                <a:solidFill>
                  <a:srgbClr val="FFFFFF"/>
                </a:solidFill>
                <a:latin typeface="Century Gothic" pitchFamily="34" charset="0"/>
              </a:rPr>
              <a:t>atjaunošanas (konservācijas, restaurācijas) </a:t>
            </a:r>
            <a:r>
              <a:rPr lang="lv-LV" sz="2400" dirty="0">
                <a:solidFill>
                  <a:srgbClr val="FFFFFF"/>
                </a:solidFill>
                <a:latin typeface="Century Gothic" pitchFamily="34" charset="0"/>
              </a:rPr>
              <a:t>darbiem jābūt pārdomāti un secīgi plānotiem, profesionāli vadītiem un uzraudzītiem, vadīšanas un uzraudzības modelim jābūt </a:t>
            </a:r>
            <a:r>
              <a:rPr lang="lv-LV" sz="2400" dirty="0" smtClean="0">
                <a:solidFill>
                  <a:srgbClr val="FFFFFF"/>
                </a:solidFill>
                <a:latin typeface="Century Gothic" pitchFamily="34" charset="0"/>
              </a:rPr>
              <a:t>radītam procesa sākumā.</a:t>
            </a:r>
            <a:endParaRPr lang="lv-LV" sz="2400" dirty="0">
              <a:solidFill>
                <a:srgbClr val="FFFFFF"/>
              </a:solidFill>
              <a:latin typeface="Century Gothic" pitchFamily="34" charset="0"/>
            </a:endParaRPr>
          </a:p>
          <a:p>
            <a:pPr marL="514350" lvl="0" indent="-514350" algn="l">
              <a:buClr>
                <a:srgbClr val="00FF00"/>
              </a:buClr>
              <a:buFont typeface="Wingdings" charset="2"/>
              <a:buChar char=""/>
            </a:pPr>
            <a:r>
              <a:rPr lang="lv-LV" sz="2400" dirty="0" smtClean="0">
                <a:solidFill>
                  <a:srgbClr val="FFFFFF"/>
                </a:solidFill>
                <a:latin typeface="Century Gothic" pitchFamily="34" charset="0"/>
              </a:rPr>
              <a:t>Izšķiroši svarīga ir izpēte</a:t>
            </a:r>
            <a:r>
              <a:rPr lang="lv-LV" sz="2400" dirty="0">
                <a:solidFill>
                  <a:srgbClr val="FFFFFF"/>
                </a:solidFill>
                <a:latin typeface="Century Gothic" pitchFamily="34" charset="0"/>
              </a:rPr>
              <a:t>, izdiskutētas saglabāšanas </a:t>
            </a:r>
            <a:r>
              <a:rPr lang="lv-LV" sz="2400" dirty="0" smtClean="0">
                <a:solidFill>
                  <a:srgbClr val="FFFFFF"/>
                </a:solidFill>
                <a:latin typeface="Century Gothic" pitchFamily="34" charset="0"/>
              </a:rPr>
              <a:t>koncepcijas, </a:t>
            </a:r>
            <a:r>
              <a:rPr lang="lv-LV" sz="2400" dirty="0">
                <a:solidFill>
                  <a:srgbClr val="FFFFFF"/>
                </a:solidFill>
                <a:latin typeface="Century Gothic" pitchFamily="34" charset="0"/>
              </a:rPr>
              <a:t>projekta dokumentācijas </a:t>
            </a:r>
            <a:r>
              <a:rPr lang="lv-LV" sz="2400" dirty="0" smtClean="0">
                <a:solidFill>
                  <a:srgbClr val="FFFFFF"/>
                </a:solidFill>
                <a:latin typeface="Century Gothic" pitchFamily="34" charset="0"/>
              </a:rPr>
              <a:t>izstrāde un </a:t>
            </a:r>
            <a:r>
              <a:rPr lang="lv-LV" sz="2400" dirty="0">
                <a:solidFill>
                  <a:srgbClr val="FFFFFF"/>
                </a:solidFill>
                <a:latin typeface="Century Gothic" pitchFamily="34" charset="0"/>
              </a:rPr>
              <a:t>kvalificētu speciālistu </a:t>
            </a:r>
            <a:r>
              <a:rPr lang="lv-LV" sz="2400" dirty="0" smtClean="0">
                <a:solidFill>
                  <a:srgbClr val="FFFFFF"/>
                </a:solidFill>
                <a:latin typeface="Century Gothic" pitchFamily="34" charset="0"/>
              </a:rPr>
              <a:t>piesaiste.</a:t>
            </a:r>
            <a:endParaRPr lang="lv-LV" sz="2400" dirty="0">
              <a:solidFill>
                <a:srgbClr val="FFFFFF"/>
              </a:solidFill>
              <a:latin typeface="Century Gothic" pitchFamily="34" charset="0"/>
            </a:endParaRPr>
          </a:p>
        </p:txBody>
      </p:sp>
    </p:spTree>
    <p:extLst>
      <p:ext uri="{BB962C8B-B14F-4D97-AF65-F5344CB8AC3E}">
        <p14:creationId xmlns:p14="http://schemas.microsoft.com/office/powerpoint/2010/main" val="28221180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1087</TotalTime>
  <Words>802</Words>
  <Application>Microsoft Macintosh PowerPoint</Application>
  <PresentationFormat>On-screen Show (4:3)</PresentationFormat>
  <Paragraphs>59</Paragraphs>
  <Slides>16</Slides>
  <Notes>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KULTŪRAS MANTOJUMA JĒDZIENS UN NOZĪME </vt:lpstr>
      <vt:lpstr>SAGLABĀTI, KOPTI UN ATJAUNOTI KULTŪRAS PIEMINEKĻI VEICINA EKONOMISKO IZAUGSMI!</vt:lpstr>
      <vt:lpstr>KULTŪRAS MANTOJUMA NOZARES MISIJA</vt:lpstr>
      <vt:lpstr>EIROPAS STRUKTŪRFONDU ATBALSTĪTIE OBJEKTI</vt:lpstr>
      <vt:lpstr>VALSTS AIZSARGĀJAMIE KULTŪRAS PIEMINEKĻI LATVIJĀ KULTŪRAS PIEMINEKĻU SKAITS – 8865 NO TIEM ARHITEKTŪRA        - 3457 -39%   </vt:lpstr>
      <vt:lpstr>KULTŪRAS MANTOJUMS IR APDRAUDĒTS !</vt:lpstr>
      <vt:lpstr>PowerPoint Presentation</vt:lpstr>
      <vt:lpstr>KULTŪRAS PIEMINEKĻU ATJAUNOŠANAS PRINCIPI </vt:lpstr>
      <vt:lpstr>KULTŪRAS PIEMINEKĻU ATJAUNOŠANAS PRINCIPI </vt:lpstr>
      <vt:lpstr>STARPTAUTISKĀ PIEMINEKĻU UN VĒSTURISKU VIETU KONSERVĀCIJAS UN RESTAURĀCIJAS HARTA /VENĒCIJA 31.05.1964./   </vt:lpstr>
      <vt:lpstr>Kultūras pieminekļu atjaunošanas procesā vienmēr būs kādi jauni atklājumi, pārsteigumi, kas prasa profesionālu reakciju!</vt:lpstr>
      <vt:lpstr>Kultūras pieminekļu atjaunošanā jāievēro autentiskuma saglabāšanas princips!</vt:lpstr>
      <vt:lpstr>Autentiskuma saglabāšanā katrs objekts ir ar savām īpatnībām, tāpēc nepieciešama individuāla pieeja!</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KULTŪRAS MANTOJUMA SAGLABĀŠANA UN PIEEJAMĪBA</dc:title>
  <dc:creator>Juris.Dambis</dc:creator>
  <cp:lastModifiedBy>Juris Dambis</cp:lastModifiedBy>
  <cp:revision>68</cp:revision>
  <cp:lastPrinted>2016-07-11T06:27:05Z</cp:lastPrinted>
  <dcterms:created xsi:type="dcterms:W3CDTF">2012-03-26T15:13:45Z</dcterms:created>
  <dcterms:modified xsi:type="dcterms:W3CDTF">2016-07-11T07:28:38Z</dcterms:modified>
</cp:coreProperties>
</file>