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1" r:id="rId2"/>
    <p:sldId id="257" r:id="rId3"/>
    <p:sldId id="262" r:id="rId4"/>
    <p:sldId id="263" r:id="rId5"/>
    <p:sldId id="264" r:id="rId6"/>
    <p:sldId id="267" r:id="rId7"/>
    <p:sldId id="269" r:id="rId8"/>
    <p:sldId id="270" r:id="rId9"/>
    <p:sldId id="271" r:id="rId10"/>
    <p:sldId id="272" r:id="rId11"/>
    <p:sldId id="265" r:id="rId12"/>
    <p:sldId id="259" r:id="rId13"/>
  </p:sldIdLst>
  <p:sldSz cx="9144000" cy="6858000" type="screen4x3"/>
  <p:notesSz cx="6858000" cy="9144000"/>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100" d="100"/>
          <a:sy n="100" d="100"/>
        </p:scale>
        <p:origin x="-1224"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3132"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B0190-AB26-45BA-9728-4B31236091C6}" type="datetimeFigureOut">
              <a:rPr lang="lv-LV" smtClean="0"/>
              <a:pPr/>
              <a:t>2017.11.13.</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279CF9-1BEB-4BD2-BFB6-79C9D6052C24}" type="slidenum">
              <a:rPr lang="lv-LV" smtClean="0"/>
              <a:pPr/>
              <a:t>‹#›</a:t>
            </a:fld>
            <a:endParaRPr lang="lv-LV"/>
          </a:p>
        </p:txBody>
      </p:sp>
    </p:spTree>
    <p:extLst>
      <p:ext uri="{BB962C8B-B14F-4D97-AF65-F5344CB8AC3E}">
        <p14:creationId xmlns:p14="http://schemas.microsoft.com/office/powerpoint/2010/main" xmlns=""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endParaRPr lang="lv-LV"/>
          </a:p>
        </p:txBody>
      </p:sp>
      <p:sp>
        <p:nvSpPr>
          <p:cNvPr id="4" name="Slaida numura vietturis 3"/>
          <p:cNvSpPr>
            <a:spLocks noGrp="1"/>
          </p:cNvSpPr>
          <p:nvPr>
            <p:ph type="sldNum" sz="quarter" idx="10"/>
          </p:nvPr>
        </p:nvSpPr>
        <p:spPr/>
        <p:txBody>
          <a:bodyPr/>
          <a:lstStyle/>
          <a:p>
            <a:fld id="{1B279CF9-1BEB-4BD2-BFB6-79C9D6052C24}" type="slidenum">
              <a:rPr lang="lv-LV" smtClean="0"/>
              <a:pPr/>
              <a:t>2</a:t>
            </a:fld>
            <a:endParaRPr lang="lv-LV"/>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3"/>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7"/>
            <a:ext cx="2057400" cy="585152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57"/>
            <a:ext cx="6019800" cy="585152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0" y="4406905"/>
            <a:ext cx="7772400" cy="1362075"/>
          </a:xfrm>
        </p:spPr>
        <p:txBody>
          <a:bodyPr anchor="t"/>
          <a:lstStyle>
            <a:lvl1pPr algn="l">
              <a:defRPr sz="4100" b="1" cap="all"/>
            </a:lvl1pPr>
          </a:lstStyle>
          <a:p>
            <a:r>
              <a:rPr lang="en-US" smtClean="0"/>
              <a:t>Click to edit Master title style</a:t>
            </a:r>
            <a:endParaRPr lang="en-US"/>
          </a:p>
        </p:txBody>
      </p:sp>
      <p:sp>
        <p:nvSpPr>
          <p:cNvPr id="3" name="Text Placeholder 2"/>
          <p:cNvSpPr>
            <a:spLocks noGrp="1"/>
          </p:cNvSpPr>
          <p:nvPr>
            <p:ph type="body" idx="1"/>
          </p:nvPr>
        </p:nvSpPr>
        <p:spPr>
          <a:xfrm>
            <a:off x="722310" y="2906727"/>
            <a:ext cx="77724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5" y="1535116"/>
            <a:ext cx="404019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5" y="2174880"/>
            <a:ext cx="404019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535116"/>
            <a:ext cx="404178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2174880"/>
            <a:ext cx="404178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5" y="273053"/>
            <a:ext cx="3008310" cy="1162051"/>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3575055" y="273068"/>
            <a:ext cx="5111750"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5" y="1435110"/>
            <a:ext cx="300831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90" y="4800605"/>
            <a:ext cx="5486400" cy="566739"/>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1792290" y="612773"/>
            <a:ext cx="54864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1792290" y="5367353"/>
            <a:ext cx="54864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43"/>
            <a:ext cx="8229600" cy="1143000"/>
          </a:xfrm>
          <a:prstGeom prst="rect">
            <a:avLst/>
          </a:prstGeom>
        </p:spPr>
        <p:txBody>
          <a:bodyPr vert="horz" lIns="93957" tIns="46979" rIns="93957" bIns="46979"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8"/>
            <a:ext cx="8229600" cy="4525965"/>
          </a:xfrm>
          <a:prstGeom prst="rect">
            <a:avLst/>
          </a:prstGeom>
        </p:spPr>
        <p:txBody>
          <a:bodyPr vert="horz" lIns="93957" tIns="46979" rIns="93957" bIns="469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9"/>
            <a:ext cx="21336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11/13/2017</a:t>
            </a:fld>
            <a:endParaRPr lang="en-US"/>
          </a:p>
        </p:txBody>
      </p:sp>
      <p:sp>
        <p:nvSpPr>
          <p:cNvPr id="5" name="Footer Placeholder 4"/>
          <p:cNvSpPr>
            <a:spLocks noGrp="1"/>
          </p:cNvSpPr>
          <p:nvPr>
            <p:ph type="ftr" sz="quarter" idx="3"/>
          </p:nvPr>
        </p:nvSpPr>
        <p:spPr>
          <a:xfrm>
            <a:off x="3124200" y="6356369"/>
            <a:ext cx="28956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69"/>
            <a:ext cx="21336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km.gov.lv/lv/doc/ES/pmif/dokumenti/Ieteikumi_merka_grupas_parbaudei.docx"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hyperlink" Target="http://likumi.lv/doc.php?id=139372"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integration.lv/"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integration.lv/"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667000" y="1"/>
            <a:ext cx="3777632" cy="4166170"/>
          </a:xfrm>
          <a:prstGeom prst="rect">
            <a:avLst/>
          </a:prstGeom>
        </p:spPr>
      </p:pic>
      <p:sp>
        <p:nvSpPr>
          <p:cNvPr id="3" name="Subtitle 2"/>
          <p:cNvSpPr>
            <a:spLocks noGrp="1"/>
          </p:cNvSpPr>
          <p:nvPr>
            <p:ph type="subTitle" idx="1"/>
          </p:nvPr>
        </p:nvSpPr>
        <p:spPr>
          <a:xfrm>
            <a:off x="1371600" y="4800600"/>
            <a:ext cx="6400800" cy="762000"/>
          </a:xfrm>
        </p:spPr>
        <p:txBody>
          <a:bodyPr>
            <a:noAutofit/>
          </a:bodyPr>
          <a:lstStyle/>
          <a:p>
            <a:r>
              <a:rPr lang="lv-LV" sz="1400" dirty="0" smtClean="0">
                <a:solidFill>
                  <a:schemeClr val="tx1"/>
                </a:solidFill>
                <a:latin typeface="Times New Roman" panose="02020603050405020304" pitchFamily="18" charset="0"/>
                <a:cs typeface="Times New Roman" panose="02020603050405020304" pitchFamily="18" charset="0"/>
              </a:rPr>
              <a:t>Jeļena </a:t>
            </a:r>
            <a:r>
              <a:rPr lang="lv-LV" sz="1400" dirty="0" err="1" smtClean="0">
                <a:solidFill>
                  <a:schemeClr val="tx1"/>
                </a:solidFill>
                <a:latin typeface="Times New Roman" panose="02020603050405020304" pitchFamily="18" charset="0"/>
                <a:cs typeface="Times New Roman" panose="02020603050405020304" pitchFamily="18" charset="0"/>
              </a:rPr>
              <a:t>Šaicāne</a:t>
            </a:r>
            <a:endParaRPr lang="lv-LV" sz="1400" dirty="0">
              <a:solidFill>
                <a:schemeClr val="tx1"/>
              </a:solidFill>
              <a:latin typeface="Times New Roman" panose="02020603050405020304" pitchFamily="18" charset="0"/>
              <a:cs typeface="Times New Roman" panose="02020603050405020304" pitchFamily="18" charset="0"/>
            </a:endParaRPr>
          </a:p>
          <a:p>
            <a:r>
              <a:rPr lang="lv-LV" sz="1400" dirty="0" smtClean="0">
                <a:solidFill>
                  <a:schemeClr val="tx1"/>
                </a:solidFill>
                <a:latin typeface="Times New Roman" pitchFamily="18" charset="0"/>
                <a:cs typeface="Times New Roman" pitchFamily="18" charset="0"/>
              </a:rPr>
              <a:t>Eiropas Savienības fondu departamenta Finanšu instrumentu attīstības nodaļas vadītāja</a:t>
            </a:r>
          </a:p>
        </p:txBody>
      </p:sp>
      <p:sp>
        <p:nvSpPr>
          <p:cNvPr id="6" name="Subtitle 2"/>
          <p:cNvSpPr txBox="1">
            <a:spLocks/>
          </p:cNvSpPr>
          <p:nvPr/>
        </p:nvSpPr>
        <p:spPr>
          <a:xfrm>
            <a:off x="1371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lv-LV" sz="1400" dirty="0" smtClean="0">
                <a:solidFill>
                  <a:schemeClr val="tx1"/>
                </a:solidFill>
                <a:latin typeface="Times New Roman" panose="02020603050405020304" pitchFamily="18" charset="0"/>
                <a:cs typeface="Times New Roman" panose="02020603050405020304" pitchFamily="18" charset="0"/>
              </a:rPr>
              <a:t>09.11.2017., Rīga</a:t>
            </a:r>
            <a:endParaRPr lang="lv-LV" sz="1400" dirty="0">
              <a:solidFill>
                <a:schemeClr val="tx1"/>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0" y="6622199"/>
            <a:ext cx="9144000" cy="244656"/>
          </a:xfrm>
          <a:prstGeom prst="rect">
            <a:avLst/>
          </a:prstGeom>
        </p:spPr>
      </p:pic>
      <p:sp>
        <p:nvSpPr>
          <p:cNvPr id="2" name="Title 1"/>
          <p:cNvSpPr>
            <a:spLocks noGrp="1"/>
          </p:cNvSpPr>
          <p:nvPr>
            <p:ph type="ctrTitle"/>
          </p:nvPr>
        </p:nvSpPr>
        <p:spPr>
          <a:xfrm>
            <a:off x="685800" y="3657600"/>
            <a:ext cx="7772400" cy="838200"/>
          </a:xfrm>
        </p:spPr>
        <p:txBody>
          <a:bodyPr>
            <a:normAutofit/>
          </a:bodyPr>
          <a:lstStyle/>
          <a:p>
            <a:r>
              <a:rPr lang="lv-LV" sz="3200" b="1" dirty="0" smtClean="0">
                <a:latin typeface="Times New Roman" pitchFamily="18" charset="0"/>
                <a:cs typeface="Times New Roman" pitchFamily="18" charset="0"/>
              </a:rPr>
              <a:t>Projektu konkursa nosacījumi</a:t>
            </a:r>
            <a:endParaRPr lang="lv-LV" sz="3200" b="1" dirty="0">
              <a:latin typeface="Times New Roman" pitchFamily="18" charset="0"/>
              <a:cs typeface="Times New Roman" pitchFamily="18" charset="0"/>
            </a:endParaRPr>
          </a:p>
        </p:txBody>
      </p:sp>
      <p:pic>
        <p:nvPicPr>
          <p:cNvPr id="8" name="Picture 1"/>
          <p:cNvPicPr>
            <a:picLocks noChangeAspect="1" noChangeArrowheads="1"/>
          </p:cNvPicPr>
          <p:nvPr/>
        </p:nvPicPr>
        <p:blipFill>
          <a:blip r:embed="rId4" cstate="print"/>
          <a:srcRect/>
          <a:stretch>
            <a:fillRect/>
          </a:stretch>
        </p:blipFill>
        <p:spPr bwMode="auto">
          <a:xfrm>
            <a:off x="7391400" y="5486400"/>
            <a:ext cx="1490245" cy="867833"/>
          </a:xfrm>
          <a:prstGeom prst="rect">
            <a:avLst/>
          </a:prstGeom>
          <a:noFill/>
          <a:ln w="9525">
            <a:noFill/>
            <a:miter lim="800000"/>
            <a:headEnd/>
            <a:tailEnd/>
          </a:ln>
        </p:spPr>
      </p:pic>
    </p:spTree>
    <p:extLst>
      <p:ext uri="{BB962C8B-B14F-4D97-AF65-F5344CB8AC3E}">
        <p14:creationId xmlns:p14="http://schemas.microsoft.com/office/powerpoint/2010/main" xmlns="" val="3909412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Autofit/>
          </a:bodyPr>
          <a:lstStyle/>
          <a:p>
            <a:pPr marL="84138" lvl="2" algn="just"/>
            <a:r>
              <a:rPr lang="lv-LV" sz="1800" b="1" dirty="0" smtClean="0">
                <a:solidFill>
                  <a:schemeClr val="tx1"/>
                </a:solidFill>
                <a:latin typeface="Times New Roman" pitchFamily="18" charset="0"/>
                <a:cs typeface="Times New Roman" pitchFamily="18" charset="0"/>
              </a:rPr>
              <a:t>18.punkts</a:t>
            </a:r>
          </a:p>
          <a:p>
            <a:pPr algn="just"/>
            <a:r>
              <a:rPr lang="lv-LV" sz="1400" dirty="0" smtClean="0">
                <a:solidFill>
                  <a:schemeClr val="tx1"/>
                </a:solidFill>
                <a:latin typeface="Times New Roman" pitchFamily="18" charset="0"/>
                <a:cs typeface="Times New Roman" pitchFamily="18" charset="0"/>
              </a:rPr>
              <a:t>-</a:t>
            </a:r>
            <a:r>
              <a:rPr lang="lv-LV" sz="3600" dirty="0" smtClean="0"/>
              <a:t> </a:t>
            </a:r>
            <a:r>
              <a:rPr lang="lv-LV" sz="1800" b="1" dirty="0" smtClean="0">
                <a:solidFill>
                  <a:srgbClr val="C00000"/>
                </a:solidFill>
                <a:latin typeface="Times New Roman" pitchFamily="18" charset="0"/>
                <a:cs typeface="Times New Roman" pitchFamily="18" charset="0"/>
              </a:rPr>
              <a:t>informatīvo un atbalsta pasākumu organizēšanu</a:t>
            </a:r>
            <a:r>
              <a:rPr lang="lv-LV" sz="1800" dirty="0" smtClean="0">
                <a:solidFill>
                  <a:schemeClr val="tx1"/>
                </a:solidFill>
                <a:latin typeface="Times New Roman" pitchFamily="18" charset="0"/>
                <a:cs typeface="Times New Roman" pitchFamily="18" charset="0"/>
              </a:rPr>
              <a:t>, kuros mērķa grupai ir iespēja, tiekoties ar institūciju pārstāvjiem, kas iesaistīti personu, kam nepieciešama starptautiskā aizsardzība, sociālekonomiskās iekļaušanas pasākumu īstenošanā, nepastarpināti paust savas vajadzības integrācijas jomas pakalpojumu un politikas uzlabošanai</a:t>
            </a:r>
          </a:p>
          <a:p>
            <a:pPr algn="just"/>
            <a:r>
              <a:rPr lang="lv-LV" sz="1800" dirty="0" smtClean="0">
                <a:solidFill>
                  <a:schemeClr val="tx1"/>
                </a:solidFill>
                <a:latin typeface="Times New Roman" pitchFamily="18" charset="0"/>
                <a:cs typeface="Times New Roman" pitchFamily="18" charset="0"/>
              </a:rPr>
              <a:t>- </a:t>
            </a:r>
            <a:r>
              <a:rPr lang="lv-LV" sz="1800" b="1" dirty="0" smtClean="0">
                <a:solidFill>
                  <a:srgbClr val="C00000"/>
                </a:solidFill>
                <a:latin typeface="Times New Roman" pitchFamily="18" charset="0"/>
                <a:cs typeface="Times New Roman" pitchFamily="18" charset="0"/>
              </a:rPr>
              <a:t>pieredzes apmaiņas pasākumu īstenošanu </a:t>
            </a:r>
            <a:r>
              <a:rPr lang="lv-LV" sz="1800" dirty="0" smtClean="0">
                <a:solidFill>
                  <a:schemeClr val="tx1"/>
                </a:solidFill>
                <a:latin typeface="Times New Roman" pitchFamily="18" charset="0"/>
                <a:cs typeface="Times New Roman" pitchFamily="18" charset="0"/>
              </a:rPr>
              <a:t>fonda ieviešanā iesaistītajām iestādēm un organizācijām, kas darbojas mērķa grupas integrācijas jomā, lai nodrošinātu efektīvu sadarbību, tai skaitā īstenojot ne mazāk kā 1 starptautisku pasākumu;</a:t>
            </a:r>
          </a:p>
          <a:p>
            <a:pPr algn="just"/>
            <a:r>
              <a:rPr lang="lv-LV" sz="1800" dirty="0" smtClean="0">
                <a:solidFill>
                  <a:schemeClr val="tx1"/>
                </a:solidFill>
                <a:latin typeface="Times New Roman" pitchFamily="18" charset="0"/>
                <a:cs typeface="Times New Roman" pitchFamily="18" charset="0"/>
              </a:rPr>
              <a:t>- </a:t>
            </a:r>
            <a:r>
              <a:rPr lang="lv-LV" sz="1800" b="1" dirty="0" smtClean="0">
                <a:solidFill>
                  <a:srgbClr val="C00000"/>
                </a:solidFill>
                <a:latin typeface="Times New Roman" pitchFamily="18" charset="0"/>
                <a:cs typeface="Times New Roman" pitchFamily="18" charset="0"/>
              </a:rPr>
              <a:t>brīvprātīgā darba veicēju apmierinātības izvērtējumu </a:t>
            </a:r>
            <a:r>
              <a:rPr lang="lv-LV" sz="1800" dirty="0" smtClean="0">
                <a:solidFill>
                  <a:schemeClr val="tx1"/>
                </a:solidFill>
                <a:latin typeface="Times New Roman" pitchFamily="18" charset="0"/>
                <a:cs typeface="Times New Roman" pitchFamily="18" charset="0"/>
              </a:rPr>
              <a:t>ne mazāk kā </a:t>
            </a:r>
            <a:r>
              <a:rPr lang="lv-LV" sz="1800" b="1" dirty="0" smtClean="0">
                <a:solidFill>
                  <a:srgbClr val="C00000"/>
                </a:solidFill>
                <a:latin typeface="Times New Roman" pitchFamily="18" charset="0"/>
                <a:cs typeface="Times New Roman" pitchFamily="18" charset="0"/>
              </a:rPr>
              <a:t>3 reizes</a:t>
            </a:r>
            <a:r>
              <a:rPr lang="lv-LV" sz="1800" dirty="0" smtClean="0">
                <a:solidFill>
                  <a:schemeClr val="tx1"/>
                </a:solidFill>
                <a:latin typeface="Times New Roman" pitchFamily="18" charset="0"/>
                <a:cs typeface="Times New Roman" pitchFamily="18" charset="0"/>
              </a:rPr>
              <a:t> projekta īstenošanas laikā</a:t>
            </a:r>
          </a:p>
          <a:p>
            <a:pPr algn="just"/>
            <a:r>
              <a:rPr lang="lv-LV" sz="1800" dirty="0" smtClean="0">
                <a:solidFill>
                  <a:schemeClr val="tx1"/>
                </a:solidFill>
                <a:latin typeface="Times New Roman" pitchFamily="18" charset="0"/>
                <a:cs typeface="Times New Roman" pitchFamily="18" charset="0"/>
              </a:rPr>
              <a:t>- citus pasākumus, kas nepieciešami projekta mērķa sasniegšanai (piemēram, publicitātes pasākumi u.c.)</a:t>
            </a:r>
          </a:p>
          <a:p>
            <a:pPr marL="0" lvl="1" algn="just"/>
            <a:endParaRPr lang="lv-LV" sz="18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10</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(6)</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00"/>
            <a:ext cx="6324600" cy="3962399"/>
          </a:xfrm>
        </p:spPr>
        <p:txBody>
          <a:bodyPr>
            <a:normAutofit fontScale="77500" lnSpcReduction="20000"/>
          </a:bodyPr>
          <a:lstStyle/>
          <a:p>
            <a:pPr algn="just">
              <a:lnSpc>
                <a:spcPct val="90000"/>
              </a:lnSpc>
              <a:spcBef>
                <a:spcPts val="600"/>
              </a:spcBef>
              <a:tabLst>
                <a:tab pos="90488" algn="l"/>
              </a:tabLst>
            </a:pPr>
            <a:r>
              <a:rPr lang="lv-LV" sz="3100" b="1" dirty="0" smtClean="0">
                <a:solidFill>
                  <a:schemeClr val="tx1"/>
                </a:solidFill>
                <a:latin typeface="Times New Roman" pitchFamily="18" charset="0"/>
                <a:cs typeface="Times New Roman" pitchFamily="18" charset="0"/>
              </a:rPr>
              <a:t>21.punkts</a:t>
            </a:r>
          </a:p>
          <a:p>
            <a:pPr algn="just">
              <a:lnSpc>
                <a:spcPct val="90000"/>
              </a:lnSpc>
              <a:spcBef>
                <a:spcPts val="600"/>
              </a:spcBef>
              <a:tabLst>
                <a:tab pos="90488" algn="l"/>
              </a:tabLst>
            </a:pPr>
            <a:endParaRPr lang="lv-LV" sz="2000" b="1" dirty="0" smtClean="0">
              <a:solidFill>
                <a:schemeClr val="tx1"/>
              </a:solidFill>
              <a:latin typeface="Times New Roman" pitchFamily="18" charset="0"/>
              <a:cs typeface="Times New Roman" pitchFamily="18" charset="0"/>
            </a:endParaRPr>
          </a:p>
          <a:p>
            <a:pPr marL="0" lvl="1" algn="just"/>
            <a:r>
              <a:rPr lang="lv-LV" dirty="0" smtClean="0">
                <a:solidFill>
                  <a:schemeClr val="tx1"/>
                </a:solidFill>
                <a:latin typeface="Times New Roman" pitchFamily="18" charset="0"/>
                <a:cs typeface="Times New Roman" pitchFamily="18" charset="0"/>
              </a:rPr>
              <a:t>personu skaits, kurām sniegta palīdzība fonda integrācijas pasākumu ietvaros – </a:t>
            </a:r>
            <a:r>
              <a:rPr lang="lv-LV" b="1" dirty="0" smtClean="0">
                <a:solidFill>
                  <a:srgbClr val="C00000"/>
                </a:solidFill>
                <a:latin typeface="Times New Roman" pitchFamily="18" charset="0"/>
                <a:cs typeface="Times New Roman" pitchFamily="18" charset="0"/>
              </a:rPr>
              <a:t>ne mazāk kā 2 500 </a:t>
            </a:r>
            <a:r>
              <a:rPr lang="lv-LV" dirty="0" smtClean="0">
                <a:solidFill>
                  <a:schemeClr val="tx1"/>
                </a:solidFill>
                <a:latin typeface="Times New Roman" pitchFamily="18" charset="0"/>
                <a:cs typeface="Times New Roman" pitchFamily="18" charset="0"/>
              </a:rPr>
              <a:t>personas</a:t>
            </a:r>
          </a:p>
          <a:p>
            <a:pPr marL="0" lvl="1" algn="just"/>
            <a:endParaRPr lang="lv-LV" dirty="0" smtClean="0">
              <a:solidFill>
                <a:schemeClr val="tx1"/>
              </a:solidFill>
              <a:latin typeface="Times New Roman" pitchFamily="18" charset="0"/>
              <a:cs typeface="Times New Roman" pitchFamily="18" charset="0"/>
            </a:endParaRPr>
          </a:p>
          <a:p>
            <a:pPr algn="just"/>
            <a:r>
              <a:rPr lang="lv-LV" sz="2900" dirty="0" smtClean="0">
                <a:solidFill>
                  <a:schemeClr val="tx1"/>
                </a:solidFill>
                <a:latin typeface="Times New Roman" pitchFamily="18" charset="0"/>
                <a:cs typeface="Times New Roman" pitchFamily="18" charset="0"/>
              </a:rPr>
              <a:t>vietējās, reģionālās un valsts politikas sistēmu un instrumentu, kas izveidoti ar pasākumiem, kas finansēti no fonda, lai integrētu mērķa grupu un iesaistītu pilsonisko sabiedrību un imigrantu kopienas, kā arī visas citas attiecīgās ieinteresētās personas, skaits – </a:t>
            </a:r>
            <a:r>
              <a:rPr lang="lv-LV" sz="2900" b="1" dirty="0" smtClean="0">
                <a:solidFill>
                  <a:srgbClr val="C00000"/>
                </a:solidFill>
                <a:latin typeface="Times New Roman" pitchFamily="18" charset="0"/>
                <a:cs typeface="Times New Roman" pitchFamily="18" charset="0"/>
              </a:rPr>
              <a:t>ne mazāk kā 2 instrumenti</a:t>
            </a: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11</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09800" y="533400"/>
            <a:ext cx="6324600" cy="609600"/>
          </a:xfrm>
        </p:spPr>
        <p:txBody>
          <a:bodyPr anchor="b">
            <a:noAutofit/>
          </a:bodyPr>
          <a:lstStyle/>
          <a:p>
            <a:pPr algn="l"/>
            <a:r>
              <a:rPr lang="lv-LV" sz="2400" b="1" dirty="0" smtClean="0">
                <a:latin typeface="Times New Roman" pitchFamily="18" charset="0"/>
                <a:cs typeface="Times New Roman" pitchFamily="18" charset="0"/>
              </a:rPr>
              <a:t>Konkursa ietvaros sasniedzamais nacionālās programmas kopējais rādītājs</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2286000" y="4343400"/>
            <a:ext cx="6400800" cy="838200"/>
          </a:xfrm>
        </p:spPr>
        <p:txBody>
          <a:bodyPr>
            <a:noAutofit/>
          </a:bodyPr>
          <a:lstStyle/>
          <a:p>
            <a:pPr algn="l"/>
            <a:r>
              <a:rPr lang="lv-LV" sz="1400" dirty="0" smtClean="0">
                <a:solidFill>
                  <a:schemeClr val="tx1"/>
                </a:solidFill>
                <a:latin typeface="Times New Roman" panose="02020603050405020304" pitchFamily="18" charset="0"/>
                <a:cs typeface="Times New Roman" panose="02020603050405020304" pitchFamily="18" charset="0"/>
              </a:rPr>
              <a:t>Jeļena </a:t>
            </a:r>
            <a:r>
              <a:rPr lang="lv-LV" sz="1400" dirty="0" err="1" smtClean="0">
                <a:solidFill>
                  <a:schemeClr val="tx1"/>
                </a:solidFill>
                <a:latin typeface="Times New Roman" panose="02020603050405020304" pitchFamily="18" charset="0"/>
                <a:cs typeface="Times New Roman" panose="02020603050405020304" pitchFamily="18" charset="0"/>
              </a:rPr>
              <a:t>Šaicāne</a:t>
            </a:r>
            <a:endParaRPr lang="lv-LV" sz="1400" dirty="0">
              <a:solidFill>
                <a:schemeClr val="tx1"/>
              </a:solidFill>
              <a:latin typeface="Times New Roman" panose="02020603050405020304" pitchFamily="18" charset="0"/>
              <a:cs typeface="Times New Roman" panose="02020603050405020304" pitchFamily="18" charset="0"/>
            </a:endParaRPr>
          </a:p>
          <a:p>
            <a:r>
              <a:rPr lang="lv-LV" sz="1400" dirty="0" smtClean="0">
                <a:solidFill>
                  <a:schemeClr val="tx1"/>
                </a:solidFill>
                <a:latin typeface="Times New Roman" pitchFamily="18" charset="0"/>
                <a:cs typeface="Times New Roman" pitchFamily="18" charset="0"/>
              </a:rPr>
              <a:t>Eiropas Savienības fondu departamenta Finanšu instrumentu attīstības nodaļas vadītāja</a:t>
            </a:r>
          </a:p>
          <a:p>
            <a:pPr algn="l"/>
            <a:r>
              <a:rPr lang="lv-LV" sz="1400" dirty="0" err="1" smtClean="0">
                <a:solidFill>
                  <a:schemeClr val="tx1"/>
                </a:solidFill>
                <a:latin typeface="Times New Roman" pitchFamily="18" charset="0"/>
                <a:cs typeface="Times New Roman" pitchFamily="18" charset="0"/>
              </a:rPr>
              <a:t>jelena.saicane@km.gov.lv</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9" name="Subtitle 2"/>
          <p:cNvSpPr txBox="1">
            <a:spLocks/>
          </p:cNvSpPr>
          <p:nvPr/>
        </p:nvSpPr>
        <p:spPr>
          <a:xfrm>
            <a:off x="2286000" y="5334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lv-LV" sz="1400" dirty="0" smtClean="0">
                <a:solidFill>
                  <a:schemeClr val="tx1"/>
                </a:solidFill>
                <a:latin typeface="Times New Roman" panose="02020603050405020304" pitchFamily="18" charset="0"/>
                <a:cs typeface="Times New Roman" panose="02020603050405020304" pitchFamily="18" charset="0"/>
              </a:rPr>
              <a:t>09.11.2017., </a:t>
            </a:r>
          </a:p>
          <a:p>
            <a:pPr algn="l"/>
            <a:r>
              <a:rPr lang="lv-LV" sz="1400" dirty="0" smtClean="0">
                <a:solidFill>
                  <a:schemeClr val="tx1"/>
                </a:solidFill>
                <a:latin typeface="Times New Roman" panose="02020603050405020304" pitchFamily="18" charset="0"/>
                <a:cs typeface="Times New Roman" panose="02020603050405020304" pitchFamily="18" charset="0"/>
              </a:rPr>
              <a:t>Rīga</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16" name="Title 3"/>
          <p:cNvSpPr>
            <a:spLocks noGrp="1"/>
          </p:cNvSpPr>
          <p:nvPr>
            <p:ph type="ctrTitle"/>
          </p:nvPr>
        </p:nvSpPr>
        <p:spPr>
          <a:xfrm>
            <a:off x="2286000" y="1905000"/>
            <a:ext cx="6324600" cy="2362200"/>
          </a:xfrm>
        </p:spPr>
        <p:txBody>
          <a:bodyPr anchor="t">
            <a:noAutofit/>
          </a:bodyPr>
          <a:lstStyle/>
          <a:p>
            <a:pPr algn="l">
              <a:lnSpc>
                <a:spcPct val="90000"/>
              </a:lnSpc>
              <a:spcBef>
                <a:spcPts val="600"/>
              </a:spcBef>
              <a:tabLst>
                <a:tab pos="5741988" algn="l"/>
              </a:tabLst>
            </a:pPr>
            <a:r>
              <a:rPr lang="lv-LV" sz="2000" dirty="0" smtClean="0">
                <a:latin typeface="Times New Roman" pitchFamily="18" charset="0"/>
                <a:cs typeface="Times New Roman" pitchFamily="18" charset="0"/>
              </a:rPr>
              <a:t>Paldies par uzmanību!</a:t>
            </a:r>
            <a:endParaRPr lang="en-US" sz="2000" dirty="0">
              <a:latin typeface="Times New Roman" pitchFamily="18" charset="0"/>
              <a:cs typeface="Times New Roman" pitchFamily="18" charset="0"/>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6622199"/>
            <a:ext cx="9144000" cy="244656"/>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Tree>
    <p:extLst>
      <p:ext uri="{BB962C8B-B14F-4D97-AF65-F5344CB8AC3E}">
        <p14:creationId xmlns:p14="http://schemas.microsoft.com/office/powerpoint/2010/main" xmlns="" val="4020285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14"/>
            <a:ext cx="6324600" cy="4435479"/>
          </a:xfrm>
        </p:spPr>
        <p:txBody>
          <a:bodyPr>
            <a:normAutofit fontScale="55000" lnSpcReduction="20000"/>
          </a:bodyPr>
          <a:lstStyle/>
          <a:p>
            <a:pPr algn="just">
              <a:lnSpc>
                <a:spcPct val="90000"/>
              </a:lnSpc>
              <a:spcBef>
                <a:spcPts val="600"/>
              </a:spcBef>
              <a:tabLst>
                <a:tab pos="90488" algn="l"/>
              </a:tabLst>
            </a:pPr>
            <a:r>
              <a:rPr lang="lv-LV" sz="2900" b="1" dirty="0" smtClean="0">
                <a:solidFill>
                  <a:srgbClr val="C00000"/>
                </a:solidFill>
                <a:latin typeface="Times New Roman" pitchFamily="18" charset="0"/>
                <a:cs typeface="Times New Roman" pitchFamily="18" charset="0"/>
              </a:rPr>
              <a:t>Vispārīgais mērķis:</a:t>
            </a:r>
          </a:p>
          <a:p>
            <a:pPr algn="just">
              <a:lnSpc>
                <a:spcPct val="90000"/>
              </a:lnSpc>
              <a:spcBef>
                <a:spcPts val="600"/>
              </a:spcBef>
              <a:tabLst>
                <a:tab pos="90488" algn="l"/>
              </a:tabLst>
            </a:pPr>
            <a:r>
              <a:rPr lang="lv-LV" sz="2900" b="1" dirty="0" smtClean="0">
                <a:solidFill>
                  <a:srgbClr val="C00000"/>
                </a:solidFill>
                <a:latin typeface="Times New Roman" pitchFamily="18" charset="0"/>
                <a:cs typeface="Times New Roman" pitchFamily="18" charset="0"/>
              </a:rPr>
              <a:t>ilgtspējīgas koordinācijas sistēmas </a:t>
            </a:r>
            <a:r>
              <a:rPr lang="lv-LV" sz="2900" dirty="0" smtClean="0">
                <a:solidFill>
                  <a:schemeClr val="tx1"/>
                </a:solidFill>
                <a:latin typeface="Times New Roman" pitchFamily="18" charset="0"/>
                <a:cs typeface="Times New Roman" pitchFamily="18" charset="0"/>
              </a:rPr>
              <a:t>trešo valstu pilsoņu līdzdalības atbalstam </a:t>
            </a:r>
            <a:r>
              <a:rPr lang="lv-LV" sz="2900" b="1" dirty="0" smtClean="0">
                <a:solidFill>
                  <a:srgbClr val="C00000"/>
                </a:solidFill>
                <a:latin typeface="Times New Roman" pitchFamily="18" charset="0"/>
                <a:cs typeface="Times New Roman" pitchFamily="18" charset="0"/>
              </a:rPr>
              <a:t>izveide </a:t>
            </a:r>
            <a:r>
              <a:rPr lang="lv-LV" sz="2900" dirty="0" smtClean="0">
                <a:solidFill>
                  <a:schemeClr val="tx1"/>
                </a:solidFill>
                <a:latin typeface="Times New Roman" pitchFamily="18" charset="0"/>
                <a:cs typeface="Times New Roman" pitchFamily="18" charset="0"/>
              </a:rPr>
              <a:t>un īstenošana Latvijā</a:t>
            </a:r>
          </a:p>
          <a:p>
            <a:pPr algn="just">
              <a:lnSpc>
                <a:spcPct val="90000"/>
              </a:lnSpc>
              <a:spcBef>
                <a:spcPts val="600"/>
              </a:spcBef>
              <a:tabLst>
                <a:tab pos="90488" algn="l"/>
              </a:tabLst>
            </a:pPr>
            <a:endParaRPr lang="lv-LV" sz="29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900" b="1" dirty="0" smtClean="0">
                <a:solidFill>
                  <a:srgbClr val="C00000"/>
                </a:solidFill>
                <a:latin typeface="Times New Roman" pitchFamily="18" charset="0"/>
                <a:cs typeface="Times New Roman" pitchFamily="18" charset="0"/>
              </a:rPr>
              <a:t>Tiešais mērķis: </a:t>
            </a:r>
          </a:p>
          <a:p>
            <a:pPr algn="just">
              <a:lnSpc>
                <a:spcPct val="90000"/>
              </a:lnSpc>
              <a:spcBef>
                <a:spcPts val="600"/>
              </a:spcBef>
              <a:tabLst>
                <a:tab pos="90488" algn="l"/>
              </a:tabLst>
            </a:pPr>
            <a:r>
              <a:rPr lang="lv-LV" sz="2900" dirty="0" smtClean="0">
                <a:solidFill>
                  <a:schemeClr val="tx1"/>
                </a:solidFill>
                <a:latin typeface="Times New Roman" pitchFamily="18" charset="0"/>
                <a:cs typeface="Times New Roman" pitchFamily="18" charset="0"/>
              </a:rPr>
              <a:t>nodrošināt nacionāla līmeņa koordinācijas struktūras izveidi, </a:t>
            </a:r>
            <a:r>
              <a:rPr lang="lv-LV" sz="2900" b="1" dirty="0" smtClean="0">
                <a:solidFill>
                  <a:srgbClr val="C00000"/>
                </a:solidFill>
                <a:latin typeface="Times New Roman" pitchFamily="18" charset="0"/>
                <a:cs typeface="Times New Roman" pitchFamily="18" charset="0"/>
              </a:rPr>
              <a:t>lai nodrošinātu atbalstu trešo valstu pilsoņu</a:t>
            </a:r>
            <a:r>
              <a:rPr lang="lv-LV" sz="2900" dirty="0" smtClean="0">
                <a:solidFill>
                  <a:schemeClr val="tx1"/>
                </a:solidFill>
                <a:latin typeface="Times New Roman" pitchFamily="18" charset="0"/>
                <a:cs typeface="Times New Roman" pitchFamily="18" charset="0"/>
              </a:rPr>
              <a:t>, kas saņēmuši tiesības uzturēties Latvijas teritorijā, </a:t>
            </a:r>
            <a:r>
              <a:rPr lang="lv-LV" sz="2900" b="1" dirty="0" smtClean="0">
                <a:solidFill>
                  <a:srgbClr val="C00000"/>
                </a:solidFill>
                <a:latin typeface="Times New Roman" pitchFamily="18" charset="0"/>
                <a:cs typeface="Times New Roman" pitchFamily="18" charset="0"/>
              </a:rPr>
              <a:t>līdzdalībai</a:t>
            </a:r>
          </a:p>
          <a:p>
            <a:pPr algn="just">
              <a:lnSpc>
                <a:spcPct val="90000"/>
              </a:lnSpc>
              <a:spcBef>
                <a:spcPts val="600"/>
              </a:spcBef>
              <a:tabLst>
                <a:tab pos="90488" algn="l"/>
              </a:tabLst>
            </a:pPr>
            <a:endParaRPr lang="lv-LV" sz="2600" b="1" dirty="0" smtClean="0">
              <a:solidFill>
                <a:srgbClr val="C00000"/>
              </a:solidFill>
              <a:latin typeface="Times New Roman" pitchFamily="18" charset="0"/>
              <a:cs typeface="Times New Roman" pitchFamily="18" charset="0"/>
            </a:endParaRPr>
          </a:p>
          <a:p>
            <a:pPr algn="just">
              <a:lnSpc>
                <a:spcPct val="90000"/>
              </a:lnSpc>
              <a:spcBef>
                <a:spcPts val="600"/>
              </a:spcBef>
              <a:tabLst>
                <a:tab pos="90488" algn="l"/>
              </a:tabLst>
            </a:pPr>
            <a:r>
              <a:rPr lang="lv-LV" sz="2900" b="1" dirty="0" smtClean="0">
                <a:solidFill>
                  <a:srgbClr val="C00000"/>
                </a:solidFill>
                <a:latin typeface="Times New Roman" pitchFamily="18" charset="0"/>
                <a:cs typeface="Times New Roman" pitchFamily="18" charset="0"/>
              </a:rPr>
              <a:t>Mērķa grupa:</a:t>
            </a:r>
          </a:p>
          <a:p>
            <a:pPr algn="just">
              <a:lnSpc>
                <a:spcPct val="90000"/>
              </a:lnSpc>
              <a:spcBef>
                <a:spcPts val="600"/>
              </a:spcBef>
              <a:tabLst>
                <a:tab pos="90488" algn="l"/>
              </a:tabLst>
            </a:pPr>
            <a:r>
              <a:rPr lang="lv-LV" sz="2900" dirty="0" smtClean="0">
                <a:solidFill>
                  <a:schemeClr val="tx1"/>
                </a:solidFill>
                <a:latin typeface="Times New Roman" pitchFamily="18" charset="0"/>
                <a:cs typeface="Times New Roman" pitchFamily="18" charset="0"/>
              </a:rPr>
              <a:t>mērķa grupa ir </a:t>
            </a:r>
            <a:r>
              <a:rPr lang="lv-LV" sz="2900" b="1" dirty="0" smtClean="0">
                <a:solidFill>
                  <a:srgbClr val="C00000"/>
                </a:solidFill>
                <a:latin typeface="Times New Roman" pitchFamily="18" charset="0"/>
                <a:cs typeface="Times New Roman" pitchFamily="18" charset="0"/>
              </a:rPr>
              <a:t>trešo valstu pilsoņi</a:t>
            </a:r>
            <a:r>
              <a:rPr lang="lv-LV" sz="2900" dirty="0" smtClean="0">
                <a:solidFill>
                  <a:schemeClr val="tx1"/>
                </a:solidFill>
                <a:latin typeface="Times New Roman" pitchFamily="18" charset="0"/>
                <a:cs typeface="Times New Roman" pitchFamily="18" charset="0"/>
              </a:rPr>
              <a:t>, kas saņēmuši tiesības uzturēties Latvijas teritorijā, un </a:t>
            </a:r>
            <a:r>
              <a:rPr lang="lv-LV" sz="2900" b="1" dirty="0" smtClean="0">
                <a:solidFill>
                  <a:srgbClr val="C00000"/>
                </a:solidFill>
                <a:latin typeface="Times New Roman" pitchFamily="18" charset="0"/>
                <a:cs typeface="Times New Roman" pitchFamily="18" charset="0"/>
              </a:rPr>
              <a:t>personas, kurām nepieciešama starptautiskā aizsardzība</a:t>
            </a:r>
            <a:r>
              <a:rPr lang="lv-LV" sz="2900" dirty="0" smtClean="0">
                <a:solidFill>
                  <a:schemeClr val="tx1"/>
                </a:solidFill>
                <a:latin typeface="Times New Roman" pitchFamily="18" charset="0"/>
                <a:cs typeface="Times New Roman" pitchFamily="18" charset="0"/>
              </a:rPr>
              <a:t> un kuri </a:t>
            </a:r>
            <a:r>
              <a:rPr lang="lv-LV" sz="2900" b="1" dirty="0" smtClean="0">
                <a:solidFill>
                  <a:srgbClr val="C00000"/>
                </a:solidFill>
                <a:latin typeface="Times New Roman" pitchFamily="18" charset="0"/>
                <a:cs typeface="Times New Roman" pitchFamily="18" charset="0"/>
              </a:rPr>
              <a:t>likumīgi uzturas Latvijas teritorijā</a:t>
            </a:r>
            <a:r>
              <a:rPr lang="lv-LV" sz="2900" dirty="0" smtClean="0">
                <a:solidFill>
                  <a:schemeClr val="tx1"/>
                </a:solidFill>
                <a:latin typeface="Times New Roman" pitchFamily="18" charset="0"/>
                <a:cs typeface="Times New Roman" pitchFamily="18" charset="0"/>
              </a:rPr>
              <a:t>. Mērķa grupā neietilpst Eiropas Savienības dalībvalstu pilsoņi un Eiropas Ekonomikas zonas vai Šveices Konfederācijas pilsoņi</a:t>
            </a:r>
            <a:endParaRPr lang="lv-LV" sz="29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14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1700" dirty="0" smtClean="0">
                <a:solidFill>
                  <a:schemeClr val="tx1"/>
                </a:solidFill>
                <a:latin typeface="Times New Roman" pitchFamily="18" charset="0"/>
                <a:cs typeface="Times New Roman" pitchFamily="18" charset="0"/>
              </a:rPr>
              <a:t>Kultūras ministrijas kā Patvēruma, migrācijas un integrācijas fonda deleģētās iestādes ieteikumi projektu īstenotājiem projekta dalībnieku atbilstības fonda mērķa grupai pārbaudei</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hlinkClick r:id="rId3"/>
              </a:rPr>
              <a:t>http://www.km.gov.lv/lv/doc/ES/pmif/dokumenti/Ieteikumi_merka_grupas_parbaudei.docx</a:t>
            </a:r>
            <a:endParaRPr lang="lv-LV" sz="2000" dirty="0" smtClean="0">
              <a:solidFill>
                <a:schemeClr val="tx1"/>
              </a:solidFill>
              <a:latin typeface="Times New Roman" pitchFamily="18" charset="0"/>
              <a:cs typeface="Times New Roman" pitchFamily="18" charset="0"/>
            </a:endParaRPr>
          </a:p>
          <a:p>
            <a:pPr algn="l"/>
            <a:endParaRPr lang="lv-LV" sz="1700" dirty="0" smtClean="0">
              <a:solidFill>
                <a:schemeClr val="tx1"/>
              </a:solidFill>
              <a:latin typeface="Times New Roman" pitchFamily="18" charset="0"/>
              <a:cs typeface="Times New Roman" pitchFamily="18" charset="0"/>
            </a:endParaRPr>
          </a:p>
          <a:p>
            <a:pPr algn="l"/>
            <a:r>
              <a:rPr lang="lv-LV" sz="1700" dirty="0" smtClean="0">
                <a:solidFill>
                  <a:schemeClr val="tx1"/>
                </a:solidFill>
                <a:latin typeface="Times New Roman" pitchFamily="18" charset="0"/>
                <a:cs typeface="Times New Roman" pitchFamily="18" charset="0"/>
              </a:rPr>
              <a:t>Likuma „Par Eiropas Savienības pastāvīgā iedzīvotāja statusu Latvijas Republikā” 1.panta trešā daļa</a:t>
            </a:r>
          </a:p>
          <a:p>
            <a:pPr algn="l"/>
            <a:r>
              <a:rPr lang="lv-LV" sz="2000" u="sng" dirty="0" smtClean="0">
                <a:latin typeface="Times New Roman" pitchFamily="18" charset="0"/>
                <a:cs typeface="Times New Roman" pitchFamily="18" charset="0"/>
                <a:hlinkClick r:id="rId4"/>
              </a:rPr>
              <a:t>http://likumi.lv/doc.php?id=139372</a:t>
            </a:r>
            <a:endParaRPr lang="lv-LV" sz="2000" dirty="0" smtClean="0">
              <a:latin typeface="Times New Roman" pitchFamily="18" charset="0"/>
              <a:cs typeface="Times New Roman" pitchFamily="18" charset="0"/>
            </a:endParaRPr>
          </a:p>
          <a:p>
            <a:pPr algn="just">
              <a:lnSpc>
                <a:spcPct val="90000"/>
              </a:lnSpc>
              <a:spcBef>
                <a:spcPts val="600"/>
              </a:spcBef>
              <a:tabLst>
                <a:tab pos="90488" algn="l"/>
              </a:tabLst>
            </a:pPr>
            <a:endParaRPr lang="lv-LV" sz="20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000"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0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2</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304800"/>
            <a:ext cx="6324600" cy="1447799"/>
          </a:xfrm>
        </p:spPr>
        <p:txBody>
          <a:bodyPr anchor="b">
            <a:noAutofit/>
          </a:bodyPr>
          <a:lstStyle/>
          <a:p>
            <a:pPr algn="just"/>
            <a:r>
              <a:rPr lang="lv-LV" sz="2400" b="1" dirty="0" smtClean="0">
                <a:latin typeface="Times New Roman" pitchFamily="18" charset="0"/>
                <a:cs typeface="Times New Roman" pitchFamily="18" charset="0"/>
              </a:rPr>
              <a:t>“Pakalpojumu koordinācijas un informācijas centra imigrantu atbalstam</a:t>
            </a:r>
            <a:r>
              <a:rPr lang="lv-LV" sz="2400" dirty="0" smtClean="0">
                <a:latin typeface="Times New Roman" pitchFamily="18" charset="0"/>
                <a:cs typeface="Times New Roman" pitchFamily="18" charset="0"/>
              </a:rPr>
              <a:t> </a:t>
            </a:r>
            <a:r>
              <a:rPr lang="lv-LV" sz="2400" b="1" dirty="0" smtClean="0">
                <a:latin typeface="Times New Roman" pitchFamily="18" charset="0"/>
                <a:cs typeface="Times New Roman" pitchFamily="18" charset="0"/>
              </a:rPr>
              <a:t>darbības nodrošināšana (2.posms)”</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905014"/>
            <a:ext cx="6324600" cy="4435479"/>
          </a:xfrm>
        </p:spPr>
        <p:txBody>
          <a:bodyPr>
            <a:normAutofit lnSpcReduction="10000"/>
          </a:bodyPr>
          <a:lstStyle/>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7.punkts</a:t>
            </a:r>
          </a:p>
          <a:p>
            <a:pPr algn="just">
              <a:lnSpc>
                <a:spcPct val="90000"/>
              </a:lnSpc>
              <a:spcBef>
                <a:spcPts val="600"/>
              </a:spcBef>
              <a:tabLst>
                <a:tab pos="90488" algn="l"/>
              </a:tabLst>
            </a:pPr>
            <a:r>
              <a:rPr lang="lv-LV" sz="2000" b="1" dirty="0" smtClean="0">
                <a:solidFill>
                  <a:srgbClr val="C00000"/>
                </a:solidFill>
                <a:latin typeface="Times New Roman" pitchFamily="18" charset="0"/>
                <a:cs typeface="Times New Roman" pitchFamily="18" charset="0"/>
              </a:rPr>
              <a:t>Vienam projektam pieejamais finansējums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ne vairāk kā </a:t>
            </a:r>
            <a:r>
              <a:rPr lang="lv-LV" sz="2000" b="1" dirty="0" smtClean="0">
                <a:solidFill>
                  <a:srgbClr val="C00000"/>
                </a:solidFill>
                <a:latin typeface="Times New Roman" pitchFamily="18" charset="0"/>
                <a:cs typeface="Times New Roman" pitchFamily="18" charset="0"/>
              </a:rPr>
              <a:t>751 520,00 </a:t>
            </a:r>
            <a:r>
              <a:rPr lang="lv-LV" sz="2000" b="1" i="1" dirty="0" err="1" smtClean="0">
                <a:solidFill>
                  <a:srgbClr val="C00000"/>
                </a:solidFill>
                <a:latin typeface="Times New Roman" pitchFamily="18" charset="0"/>
                <a:cs typeface="Times New Roman" pitchFamily="18" charset="0"/>
              </a:rPr>
              <a:t>euro</a:t>
            </a:r>
            <a:r>
              <a:rPr lang="lv-LV" sz="2000" b="1" dirty="0" smtClean="0">
                <a:solidFill>
                  <a:srgbClr val="C00000"/>
                </a:solidFill>
                <a:latin typeface="Times New Roman" pitchFamily="18" charset="0"/>
                <a:cs typeface="Times New Roman" pitchFamily="18" charset="0"/>
              </a:rPr>
              <a:t> </a:t>
            </a:r>
            <a:r>
              <a:rPr lang="lv-LV" sz="2000" dirty="0" smtClean="0">
                <a:solidFill>
                  <a:schemeClr val="tx1"/>
                </a:solidFill>
                <a:latin typeface="Times New Roman" pitchFamily="18" charset="0"/>
                <a:cs typeface="Times New Roman" pitchFamily="18" charset="0"/>
              </a:rPr>
              <a:t>un ne mazāk kā </a:t>
            </a:r>
            <a:r>
              <a:rPr lang="lv-LV" sz="2000" b="1" dirty="0" smtClean="0">
                <a:solidFill>
                  <a:srgbClr val="C00000"/>
                </a:solidFill>
                <a:latin typeface="Times New Roman" pitchFamily="18" charset="0"/>
                <a:cs typeface="Times New Roman" pitchFamily="18" charset="0"/>
              </a:rPr>
              <a:t>30 000,00 </a:t>
            </a:r>
            <a:r>
              <a:rPr lang="lv-LV" sz="2000" b="1" i="1" dirty="0" err="1" smtClean="0">
                <a:solidFill>
                  <a:srgbClr val="C00000"/>
                </a:solidFill>
                <a:latin typeface="Times New Roman" pitchFamily="18" charset="0"/>
                <a:cs typeface="Times New Roman" pitchFamily="18" charset="0"/>
              </a:rPr>
              <a:t>euro</a:t>
            </a:r>
            <a:r>
              <a:rPr lang="lv-LV" sz="2000" dirty="0" smtClean="0">
                <a:solidFill>
                  <a:schemeClr val="tx1"/>
                </a:solidFill>
                <a:latin typeface="Times New Roman" pitchFamily="18" charset="0"/>
                <a:cs typeface="Times New Roman" pitchFamily="18" charset="0"/>
              </a:rPr>
              <a:t>, ko veido fonda finansējums 75% apmērā un valsts budžeta finansējums 25% apmērā</a:t>
            </a:r>
          </a:p>
          <a:p>
            <a:pPr algn="just">
              <a:lnSpc>
                <a:spcPct val="90000"/>
              </a:lnSpc>
              <a:spcBef>
                <a:spcPts val="600"/>
              </a:spcBef>
              <a:tabLst>
                <a:tab pos="90488" algn="l"/>
              </a:tabLst>
            </a:pPr>
            <a:r>
              <a:rPr lang="lv-LV" sz="2000" b="1" dirty="0" smtClean="0">
                <a:solidFill>
                  <a:srgbClr val="C00000"/>
                </a:solidFill>
                <a:latin typeface="Times New Roman" pitchFamily="18" charset="0"/>
                <a:cs typeface="Times New Roman" pitchFamily="18" charset="0"/>
              </a:rPr>
              <a:t>projekta ietvaros pieejamais finansējums reto valodu tulku pakalpojuma nodrošināšanai</a:t>
            </a:r>
            <a:r>
              <a:rPr lang="lv-LV" sz="2000" dirty="0" smtClean="0">
                <a:solidFill>
                  <a:schemeClr val="tx1"/>
                </a:solidFill>
                <a:latin typeface="Times New Roman" pitchFamily="18" charset="0"/>
                <a:cs typeface="Times New Roman" pitchFamily="18" charset="0"/>
              </a:rPr>
              <a:t> ir ne mazāk kā </a:t>
            </a:r>
            <a:r>
              <a:rPr lang="lv-LV" sz="2000" b="1" dirty="0" smtClean="0">
                <a:solidFill>
                  <a:srgbClr val="C00000"/>
                </a:solidFill>
                <a:latin typeface="Times New Roman" pitchFamily="18" charset="0"/>
                <a:cs typeface="Times New Roman" pitchFamily="18" charset="0"/>
              </a:rPr>
              <a:t>300 000,00 </a:t>
            </a:r>
            <a:r>
              <a:rPr lang="lv-LV" sz="2000" b="1" i="1" dirty="0" err="1" smtClean="0">
                <a:solidFill>
                  <a:srgbClr val="C00000"/>
                </a:solidFill>
                <a:latin typeface="Times New Roman" pitchFamily="18" charset="0"/>
                <a:cs typeface="Times New Roman" pitchFamily="18" charset="0"/>
              </a:rPr>
              <a:t>euro</a:t>
            </a:r>
            <a:r>
              <a:rPr lang="lv-LV" sz="2000" dirty="0" smtClean="0">
                <a:solidFill>
                  <a:schemeClr val="tx1"/>
                </a:solidFill>
                <a:latin typeface="Times New Roman" pitchFamily="18" charset="0"/>
                <a:cs typeface="Times New Roman" pitchFamily="18" charset="0"/>
              </a:rPr>
              <a:t>, ko veido fonda finansējums 75% apmērā un valsts budžeta finansējums 25% apmērā</a:t>
            </a:r>
          </a:p>
          <a:p>
            <a:pPr algn="just">
              <a:lnSpc>
                <a:spcPct val="90000"/>
              </a:lnSpc>
              <a:spcBef>
                <a:spcPts val="600"/>
              </a:spcBef>
              <a:tabLst>
                <a:tab pos="90488" algn="l"/>
              </a:tabLst>
            </a:pPr>
            <a:endParaRPr lang="lv-LV" sz="2000" b="1" dirty="0" smtClean="0">
              <a:solidFill>
                <a:srgbClr val="C00000"/>
              </a:solidFill>
              <a:latin typeface="Times New Roman" pitchFamily="18" charset="0"/>
              <a:cs typeface="Times New Roman" pitchFamily="18" charset="0"/>
            </a:endParaRPr>
          </a:p>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9.punkts</a:t>
            </a:r>
          </a:p>
          <a:p>
            <a:pPr algn="just">
              <a:lnSpc>
                <a:spcPct val="90000"/>
              </a:lnSpc>
              <a:spcBef>
                <a:spcPts val="600"/>
              </a:spcBef>
              <a:tabLst>
                <a:tab pos="90488" algn="l"/>
              </a:tabLst>
            </a:pPr>
            <a:r>
              <a:rPr lang="lv-LV" sz="2000" b="1" dirty="0" smtClean="0">
                <a:solidFill>
                  <a:srgbClr val="C00000"/>
                </a:solidFill>
                <a:latin typeface="Times New Roman" pitchFamily="18" charset="0"/>
                <a:cs typeface="Times New Roman" pitchFamily="18" charset="0"/>
              </a:rPr>
              <a:t>Projekta īstenošanas laiks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no granta līguma parakstīšanas brīža (plānots </a:t>
            </a:r>
            <a:r>
              <a:rPr lang="lv-LV" sz="2000" smtClean="0">
                <a:solidFill>
                  <a:schemeClr val="tx1"/>
                </a:solidFill>
                <a:latin typeface="Times New Roman" pitchFamily="18" charset="0"/>
                <a:cs typeface="Times New Roman" pitchFamily="18" charset="0"/>
              </a:rPr>
              <a:t>2018.gada janvāris) </a:t>
            </a:r>
            <a:r>
              <a:rPr lang="lv-LV" sz="2000" dirty="0" smtClean="0">
                <a:solidFill>
                  <a:schemeClr val="tx1"/>
                </a:solidFill>
                <a:latin typeface="Times New Roman" pitchFamily="18" charset="0"/>
                <a:cs typeface="Times New Roman" pitchFamily="18" charset="0"/>
              </a:rPr>
              <a:t>līdz </a:t>
            </a:r>
            <a:r>
              <a:rPr lang="lv-LV" sz="2000" b="1" dirty="0" smtClean="0">
                <a:solidFill>
                  <a:srgbClr val="C00000"/>
                </a:solidFill>
                <a:latin typeface="Times New Roman" pitchFamily="18" charset="0"/>
                <a:cs typeface="Times New Roman" pitchFamily="18" charset="0"/>
              </a:rPr>
              <a:t>2020.gada 30.jūnijam</a:t>
            </a: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3</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0"/>
            <a:ext cx="6324600" cy="1183511"/>
          </a:xfrm>
        </p:spPr>
        <p:txBody>
          <a:bodyPr anchor="b">
            <a:noAutofit/>
          </a:bodyPr>
          <a:lstStyle/>
          <a:p>
            <a:pPr algn="l"/>
            <a:r>
              <a:rPr lang="lv-LV" sz="2400" b="1" dirty="0" smtClean="0">
                <a:latin typeface="Times New Roman" pitchFamily="18" charset="0"/>
                <a:cs typeface="Times New Roman" pitchFamily="18" charset="0"/>
              </a:rPr>
              <a:t>Finansējums un īstenošanas laiks</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rmAutofit fontScale="92500" lnSpcReduction="10000"/>
          </a:bodyPr>
          <a:lstStyle/>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10.punkts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Projekta iesniegumu var iesniegt Latvijas Republikas tiešās vai pastarpinātās valsts pārvaldes iestāde, atvasināta publiska persona, cita valsts iestāde vai privāto tiesību juridiska persona vai starptautiskas organizācijas pārstāvniecība Latvijas Republikā, kas darbojas integrācijas jomā, kuru atbalsta fonds</a:t>
            </a:r>
            <a:endParaRPr lang="lv-LV" sz="20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11.punkts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Var iesniegt </a:t>
            </a:r>
            <a:r>
              <a:rPr lang="lv-LV" sz="2000" b="1" dirty="0" smtClean="0">
                <a:solidFill>
                  <a:srgbClr val="C00000"/>
                </a:solidFill>
                <a:latin typeface="Times New Roman" pitchFamily="18" charset="0"/>
                <a:cs typeface="Times New Roman" pitchFamily="18" charset="0"/>
              </a:rPr>
              <a:t>vienu </a:t>
            </a:r>
            <a:r>
              <a:rPr lang="lv-LV" sz="2000" dirty="0" smtClean="0">
                <a:solidFill>
                  <a:schemeClr val="tx1"/>
                </a:solidFill>
                <a:latin typeface="Times New Roman" pitchFamily="18" charset="0"/>
                <a:cs typeface="Times New Roman" pitchFamily="18" charset="0"/>
              </a:rPr>
              <a:t>projekta iesniegumu</a:t>
            </a:r>
          </a:p>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12.punkts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Projekta iesnieguma iesniedzējs projekta iesniegumu var iesniegt kopā ar vienu vai vairākiem sadarbības partneriem</a:t>
            </a:r>
            <a:endParaRPr lang="lv-LV" sz="20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000" b="1" dirty="0" smtClean="0">
                <a:solidFill>
                  <a:schemeClr val="tx1"/>
                </a:solidFill>
                <a:latin typeface="Times New Roman" pitchFamily="18" charset="0"/>
                <a:cs typeface="Times New Roman" pitchFamily="18" charset="0"/>
              </a:rPr>
              <a:t>13. punkts</a:t>
            </a:r>
          </a:p>
          <a:p>
            <a:pPr algn="just">
              <a:lnSpc>
                <a:spcPct val="90000"/>
              </a:lnSpc>
              <a:spcBef>
                <a:spcPts val="600"/>
              </a:spcBef>
              <a:tabLst>
                <a:tab pos="90488" algn="l"/>
              </a:tabLst>
            </a:pPr>
            <a:r>
              <a:rPr lang="lv-LV" sz="2000" dirty="0" smtClean="0">
                <a:solidFill>
                  <a:schemeClr val="tx1"/>
                </a:solidFill>
                <a:latin typeface="Times New Roman" pitchFamily="18" charset="0"/>
                <a:cs typeface="Times New Roman" pitchFamily="18" charset="0"/>
              </a:rPr>
              <a:t>Projekta iesniegumu var iesniegt, ja līdz projekta iesnieguma iesniegšanas brīdim deleģētās iestādes noteiktajā </a:t>
            </a:r>
            <a:r>
              <a:rPr lang="lv-LV" sz="2000" b="1" dirty="0" smtClean="0">
                <a:solidFill>
                  <a:srgbClr val="C00000"/>
                </a:solidFill>
                <a:latin typeface="Times New Roman" pitchFamily="18" charset="0"/>
                <a:cs typeface="Times New Roman" pitchFamily="18" charset="0"/>
              </a:rPr>
              <a:t>termiņā ir atmaksājis neatbilstoši veiktos izdevumus</a:t>
            </a:r>
            <a:r>
              <a:rPr lang="lv-LV" sz="2000" dirty="0" smtClean="0">
                <a:solidFill>
                  <a:schemeClr val="tx1"/>
                </a:solidFill>
                <a:latin typeface="Times New Roman" pitchFamily="18" charset="0"/>
                <a:cs typeface="Times New Roman" pitchFamily="18" charset="0"/>
              </a:rPr>
              <a:t>, ja projekta iesnieguma iesniedzējs ir īstenojis projektu Eiropas Trešo valstu valstspiederīgo integrācijas fonda 2007. – 2013.gada plānošanas perioda programmā un Patvēruma, migrācijas un integrācijas fonda 2014. </a:t>
            </a:r>
            <a:r>
              <a:rPr lang="lv-LV" sz="2000" b="1" dirty="0" smtClean="0">
                <a:solidFill>
                  <a:schemeClr val="tx1"/>
                </a:solidFill>
                <a:latin typeface="Times New Roman" pitchFamily="18" charset="0"/>
                <a:cs typeface="Times New Roman" pitchFamily="18" charset="0"/>
              </a:rPr>
              <a:t>– </a:t>
            </a:r>
            <a:r>
              <a:rPr lang="lv-LV" sz="2000" dirty="0" smtClean="0">
                <a:solidFill>
                  <a:schemeClr val="tx1"/>
                </a:solidFill>
                <a:latin typeface="Times New Roman" pitchFamily="18" charset="0"/>
                <a:cs typeface="Times New Roman" pitchFamily="18" charset="0"/>
              </a:rPr>
              <a:t>2020.gada plānošanas periodā</a:t>
            </a:r>
            <a:endParaRPr lang="lv-LV" sz="20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4</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Projekta iesniedzējs</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rmAutofit fontScale="77500" lnSpcReduction="20000"/>
          </a:bodyPr>
          <a:lstStyle/>
          <a:p>
            <a:pPr algn="just">
              <a:lnSpc>
                <a:spcPct val="90000"/>
              </a:lnSpc>
              <a:spcBef>
                <a:spcPts val="600"/>
              </a:spcBef>
              <a:tabLst>
                <a:tab pos="90488" algn="l"/>
              </a:tabLst>
            </a:pPr>
            <a:endParaRPr lang="lv-LV" sz="20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600" b="1" dirty="0" smtClean="0">
                <a:solidFill>
                  <a:schemeClr val="tx1"/>
                </a:solidFill>
                <a:latin typeface="Times New Roman" pitchFamily="18" charset="0"/>
                <a:cs typeface="Times New Roman" pitchFamily="18" charset="0"/>
              </a:rPr>
              <a:t>15.punkts</a:t>
            </a:r>
          </a:p>
          <a:p>
            <a:pPr algn="just">
              <a:lnSpc>
                <a:spcPct val="90000"/>
              </a:lnSpc>
              <a:spcBef>
                <a:spcPts val="600"/>
              </a:spcBef>
              <a:tabLst>
                <a:tab pos="90488" algn="l"/>
              </a:tabLst>
            </a:pPr>
            <a:r>
              <a:rPr lang="lv-LV" sz="2600" dirty="0" smtClean="0">
                <a:solidFill>
                  <a:schemeClr val="tx1"/>
                </a:solidFill>
                <a:latin typeface="Times New Roman" pitchFamily="18" charset="0"/>
                <a:cs typeface="Times New Roman" pitchFamily="18" charset="0"/>
              </a:rPr>
              <a:t>atbalstāmās darbības ir </a:t>
            </a:r>
            <a:r>
              <a:rPr lang="lv-LV" sz="2600" b="1" dirty="0" smtClean="0">
                <a:solidFill>
                  <a:srgbClr val="C00000"/>
                </a:solidFill>
                <a:latin typeface="Times New Roman" pitchFamily="18" charset="0"/>
                <a:cs typeface="Times New Roman" pitchFamily="18" charset="0"/>
              </a:rPr>
              <a:t>nacionāla līmeņa koordinācijas struktūras izveide</a:t>
            </a:r>
            <a:r>
              <a:rPr lang="lv-LV" sz="2600" dirty="0" smtClean="0">
                <a:solidFill>
                  <a:schemeClr val="tx1"/>
                </a:solidFill>
                <a:latin typeface="Times New Roman" pitchFamily="18" charset="0"/>
                <a:cs typeface="Times New Roman" pitchFamily="18" charset="0"/>
              </a:rPr>
              <a:t>, lai nodrošinātu atbalstu mērķa grupai</a:t>
            </a:r>
            <a:endParaRPr lang="lv-LV" sz="26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endParaRPr lang="lv-LV" sz="2600" b="1" dirty="0" smtClean="0">
              <a:solidFill>
                <a:schemeClr val="tx1"/>
              </a:solidFill>
              <a:latin typeface="Times New Roman" pitchFamily="18" charset="0"/>
              <a:cs typeface="Times New Roman" pitchFamily="18" charset="0"/>
            </a:endParaRPr>
          </a:p>
          <a:p>
            <a:pPr algn="just">
              <a:lnSpc>
                <a:spcPct val="90000"/>
              </a:lnSpc>
              <a:spcBef>
                <a:spcPts val="600"/>
              </a:spcBef>
              <a:tabLst>
                <a:tab pos="90488" algn="l"/>
              </a:tabLst>
            </a:pPr>
            <a:r>
              <a:rPr lang="lv-LV" sz="2600" b="1" dirty="0" smtClean="0">
                <a:solidFill>
                  <a:schemeClr val="tx1"/>
                </a:solidFill>
                <a:latin typeface="Times New Roman" pitchFamily="18" charset="0"/>
                <a:cs typeface="Times New Roman" pitchFamily="18" charset="0"/>
              </a:rPr>
              <a:t>16.punkts</a:t>
            </a:r>
          </a:p>
          <a:p>
            <a:pPr lvl="0" algn="just"/>
            <a:r>
              <a:rPr lang="lv-LV" sz="2600" dirty="0" smtClean="0">
                <a:solidFill>
                  <a:schemeClr val="tx1"/>
                </a:solidFill>
                <a:latin typeface="Times New Roman" pitchFamily="18" charset="0"/>
                <a:cs typeface="Times New Roman" pitchFamily="18" charset="0"/>
              </a:rPr>
              <a:t>darbības, kas nodrošina nacionāla līmeņa koordinācijas struktūras darbību:</a:t>
            </a:r>
          </a:p>
          <a:p>
            <a:pPr marL="0" lvl="1" algn="just"/>
            <a:r>
              <a:rPr lang="lv-LV" sz="2600" b="1" dirty="0" smtClean="0">
                <a:solidFill>
                  <a:srgbClr val="C00000"/>
                </a:solidFill>
                <a:latin typeface="Times New Roman" pitchFamily="18" charset="0"/>
                <a:cs typeface="Times New Roman" pitchFamily="18" charset="0"/>
              </a:rPr>
              <a:t>- organizatoriskas struktūras „Informācijas centrs iebraucējiem” (turpmāk – centrs) izveide</a:t>
            </a:r>
            <a:r>
              <a:rPr lang="lv-LV" sz="2600" dirty="0" smtClean="0">
                <a:solidFill>
                  <a:schemeClr val="tx1"/>
                </a:solidFill>
                <a:latin typeface="Times New Roman" pitchFamily="18" charset="0"/>
                <a:cs typeface="Times New Roman" pitchFamily="18" charset="0"/>
              </a:rPr>
              <a:t>, nodrošinot mērķa grupas vieglāku adaptācijas procesu, uzlabojot piekļuvi valsts un privātajiem pakalpojumiem un produktiem, kā arī veicinot viņu līdzdalību lēmumu pieņemšanā un sabiedrības dzīvē;</a:t>
            </a:r>
          </a:p>
          <a:p>
            <a:pPr algn="just"/>
            <a:r>
              <a:rPr lang="lv-LV" sz="2600" b="1" dirty="0" smtClean="0">
                <a:solidFill>
                  <a:srgbClr val="C00000"/>
                </a:solidFill>
                <a:latin typeface="Times New Roman" pitchFamily="18" charset="0"/>
                <a:cs typeface="Times New Roman" pitchFamily="18" charset="0"/>
              </a:rPr>
              <a:t>- sadarbības platformas izveide, iesaistot pašvaldību, privātā sektora, valsts pārvaldes un nevalstisko organizāciju pārstāvjus</a:t>
            </a:r>
            <a:r>
              <a:rPr lang="lv-LV" sz="2600" dirty="0" smtClean="0">
                <a:solidFill>
                  <a:schemeClr val="tx1"/>
                </a:solidFill>
                <a:latin typeface="Times New Roman" pitchFamily="18" charset="0"/>
                <a:cs typeface="Times New Roman" pitchFamily="18" charset="0"/>
              </a:rPr>
              <a:t>, kā arī sabiedrības iesaiste atbalsta sniegšanai mērķa grupai un brīvprātīgo ini</a:t>
            </a:r>
            <a:r>
              <a:rPr lang="lv-LV" sz="2900" dirty="0" smtClean="0">
                <a:solidFill>
                  <a:schemeClr val="tx1"/>
                </a:solidFill>
                <a:latin typeface="Times New Roman" pitchFamily="18" charset="0"/>
                <a:cs typeface="Times New Roman" pitchFamily="18" charset="0"/>
              </a:rPr>
              <a:t>ciatīvu koordinēšana</a:t>
            </a:r>
            <a:endParaRPr lang="lv-LV" sz="29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5</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(1)</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rmAutofit fontScale="92500" lnSpcReduction="20000"/>
          </a:bodyPr>
          <a:lstStyle/>
          <a:p>
            <a:pPr algn="l"/>
            <a:r>
              <a:rPr lang="lv-LV" sz="2400" b="1" dirty="0" smtClean="0">
                <a:solidFill>
                  <a:schemeClr val="tx1"/>
                </a:solidFill>
                <a:latin typeface="Times New Roman" pitchFamily="18" charset="0"/>
                <a:cs typeface="Times New Roman" pitchFamily="18" charset="0"/>
              </a:rPr>
              <a:t>17.punkts</a:t>
            </a:r>
          </a:p>
          <a:p>
            <a:pPr marL="0" lvl="1" algn="just"/>
            <a:r>
              <a:rPr lang="lv-LV" sz="2400" dirty="0" smtClean="0">
                <a:solidFill>
                  <a:schemeClr val="tx1"/>
                </a:solidFill>
                <a:latin typeface="Times New Roman" pitchFamily="18" charset="0"/>
                <a:cs typeface="Times New Roman" pitchFamily="18" charset="0"/>
              </a:rPr>
              <a:t>Projekta iesnieguma iesniedzējs nodrošina</a:t>
            </a:r>
          </a:p>
          <a:p>
            <a:pPr marL="0" lvl="1" algn="just">
              <a:buFontTx/>
              <a:buChar char="-"/>
            </a:pPr>
            <a:r>
              <a:rPr lang="lv-LV" sz="2300" b="1" dirty="0" smtClean="0">
                <a:solidFill>
                  <a:srgbClr val="C00000"/>
                </a:solidFill>
                <a:latin typeface="Times New Roman" pitchFamily="18" charset="0"/>
                <a:cs typeface="Times New Roman" pitchFamily="18" charset="0"/>
              </a:rPr>
              <a:t>informācijas apkopošanu, sistematizēšanu, atjaunošanu un pieejamību bezmaksas</a:t>
            </a:r>
            <a:r>
              <a:rPr lang="lv-LV" sz="2300" dirty="0" smtClean="0">
                <a:solidFill>
                  <a:schemeClr val="tx1"/>
                </a:solidFill>
                <a:latin typeface="Times New Roman" pitchFamily="18" charset="0"/>
                <a:cs typeface="Times New Roman" pitchFamily="18" charset="0"/>
              </a:rPr>
              <a:t>, izmantojot tālruņa un e-pasta starpniecību vai klātienē</a:t>
            </a:r>
          </a:p>
          <a:p>
            <a:pPr marL="0" lvl="1" algn="just"/>
            <a:r>
              <a:rPr lang="lv-LV" sz="2300" dirty="0" smtClean="0">
                <a:solidFill>
                  <a:schemeClr val="tx1"/>
                </a:solidFill>
                <a:latin typeface="Times New Roman" pitchFamily="18" charset="0"/>
                <a:cs typeface="Times New Roman" pitchFamily="18" charset="0"/>
              </a:rPr>
              <a:t>- </a:t>
            </a:r>
            <a:r>
              <a:rPr lang="lv-LV" sz="2300" b="1" dirty="0" smtClean="0">
                <a:solidFill>
                  <a:srgbClr val="C00000"/>
                </a:solidFill>
                <a:latin typeface="Times New Roman" pitchFamily="18" charset="0"/>
                <a:cs typeface="Times New Roman" pitchFamily="18" charset="0"/>
              </a:rPr>
              <a:t>tīmekļvietnes </a:t>
            </a:r>
            <a:r>
              <a:rPr lang="lv-LV" sz="2300" u="sng" dirty="0" err="1" smtClean="0">
                <a:solidFill>
                  <a:schemeClr val="tx1"/>
                </a:solidFill>
                <a:latin typeface="Times New Roman" pitchFamily="18" charset="0"/>
                <a:cs typeface="Times New Roman" pitchFamily="18" charset="0"/>
                <a:hlinkClick r:id="rId2"/>
              </a:rPr>
              <a:t>www.integration.lv</a:t>
            </a:r>
            <a:r>
              <a:rPr lang="lv-LV" sz="2300" dirty="0" smtClean="0">
                <a:solidFill>
                  <a:schemeClr val="tx1"/>
                </a:solidFill>
                <a:latin typeface="Times New Roman" pitchFamily="18" charset="0"/>
                <a:cs typeface="Times New Roman" pitchFamily="18" charset="0"/>
              </a:rPr>
              <a:t> latviešu, krievu un angļu valodā uzturēšanu un </a:t>
            </a:r>
            <a:r>
              <a:rPr lang="lv-LV" sz="2300" b="1" dirty="0" smtClean="0">
                <a:solidFill>
                  <a:srgbClr val="C00000"/>
                </a:solidFill>
                <a:latin typeface="Times New Roman" pitchFamily="18" charset="0"/>
                <a:cs typeface="Times New Roman" pitchFamily="18" charset="0"/>
              </a:rPr>
              <a:t>aktualizēšanu ne retāk kā 1 reizi nedēļā</a:t>
            </a:r>
            <a:r>
              <a:rPr lang="lv-LV" sz="2300" dirty="0" smtClean="0">
                <a:solidFill>
                  <a:schemeClr val="tx1"/>
                </a:solidFill>
                <a:latin typeface="Times New Roman" pitchFamily="18" charset="0"/>
                <a:cs typeface="Times New Roman" pitchFamily="18" charset="0"/>
              </a:rPr>
              <a:t>, kā arī tās sasaisti ar citām informācijas vietnēm</a:t>
            </a:r>
          </a:p>
          <a:p>
            <a:pPr marL="0" lvl="1" algn="just"/>
            <a:r>
              <a:rPr lang="lv-LV" sz="2300" dirty="0" smtClean="0">
                <a:solidFill>
                  <a:schemeClr val="tx1"/>
                </a:solidFill>
                <a:latin typeface="Times New Roman" pitchFamily="18" charset="0"/>
                <a:cs typeface="Times New Roman" pitchFamily="18" charset="0"/>
              </a:rPr>
              <a:t>- </a:t>
            </a:r>
            <a:r>
              <a:rPr lang="lv-LV" sz="2300" b="1" dirty="0" smtClean="0">
                <a:solidFill>
                  <a:srgbClr val="C00000"/>
                </a:solidFill>
                <a:latin typeface="Times New Roman" pitchFamily="18" charset="0"/>
                <a:cs typeface="Times New Roman" pitchFamily="18" charset="0"/>
              </a:rPr>
              <a:t>apmeklētāju, sniegto konsultāciju un tulkošanas pakalpojumu uzskaiti </a:t>
            </a:r>
            <a:r>
              <a:rPr lang="lv-LV" sz="2300" dirty="0" smtClean="0">
                <a:solidFill>
                  <a:schemeClr val="tx1"/>
                </a:solidFill>
                <a:latin typeface="Times New Roman" pitchFamily="18" charset="0"/>
                <a:cs typeface="Times New Roman" pitchFamily="18" charset="0"/>
              </a:rPr>
              <a:t>integrācijas un imigrācijas politikas plānošanas vajadzībām, izveidojot un uzturot elektroniskus reģistrus un nodrošinot Kultūras ministrijai piekļuvi datiem</a:t>
            </a:r>
          </a:p>
          <a:p>
            <a:pPr marL="0" lvl="1" algn="just"/>
            <a:r>
              <a:rPr lang="lv-LV" sz="2300" dirty="0" smtClean="0">
                <a:solidFill>
                  <a:schemeClr val="tx1"/>
                </a:solidFill>
                <a:latin typeface="Times New Roman" pitchFamily="18" charset="0"/>
                <a:cs typeface="Times New Roman" pitchFamily="18" charset="0"/>
              </a:rPr>
              <a:t>- </a:t>
            </a:r>
            <a:r>
              <a:rPr lang="lv-LV" sz="2300" b="1" dirty="0" smtClean="0">
                <a:solidFill>
                  <a:srgbClr val="C00000"/>
                </a:solidFill>
                <a:latin typeface="Times New Roman" pitchFamily="18" charset="0"/>
                <a:cs typeface="Times New Roman" pitchFamily="18" charset="0"/>
              </a:rPr>
              <a:t>tulku pakalpojumus 24 stundu laikā </a:t>
            </a:r>
            <a:r>
              <a:rPr lang="lv-LV" sz="2300" dirty="0" smtClean="0">
                <a:solidFill>
                  <a:schemeClr val="tx1"/>
                </a:solidFill>
                <a:latin typeface="Times New Roman" pitchFamily="18" charset="0"/>
                <a:cs typeface="Times New Roman" pitchFamily="18" charset="0"/>
              </a:rPr>
              <a:t>no brīža, kad uz noteiktu centra e-pasta adresi vai tālruņa numuru saņemts pieprasījums un </a:t>
            </a:r>
            <a:r>
              <a:rPr lang="lv-LV" sz="2300" b="1" dirty="0" smtClean="0">
                <a:solidFill>
                  <a:srgbClr val="C00000"/>
                </a:solidFill>
                <a:latin typeface="Times New Roman" pitchFamily="18" charset="0"/>
                <a:cs typeface="Times New Roman" pitchFamily="18" charset="0"/>
              </a:rPr>
              <a:t>tulku pakalpojumu koordināciju </a:t>
            </a: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6</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(2)</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Autofit/>
          </a:bodyPr>
          <a:lstStyle/>
          <a:p>
            <a:pPr marL="84138" lvl="2" algn="just"/>
            <a:r>
              <a:rPr lang="lv-LV" sz="1800" b="1" dirty="0" smtClean="0">
                <a:solidFill>
                  <a:schemeClr val="tx1"/>
                </a:solidFill>
                <a:latin typeface="Times New Roman" pitchFamily="18" charset="0"/>
                <a:cs typeface="Times New Roman" pitchFamily="18" charset="0"/>
              </a:rPr>
              <a:t>17.punkts</a:t>
            </a:r>
          </a:p>
          <a:p>
            <a:pPr marL="0" lvl="1" algn="just"/>
            <a:r>
              <a:rPr lang="lv-LV" sz="2000" dirty="0" smtClean="0">
                <a:solidFill>
                  <a:schemeClr val="tx1"/>
                </a:solidFill>
                <a:latin typeface="Times New Roman" pitchFamily="18" charset="0"/>
                <a:cs typeface="Times New Roman" pitchFamily="18" charset="0"/>
              </a:rPr>
              <a:t>- </a:t>
            </a:r>
            <a:r>
              <a:rPr lang="lv-LV" sz="2000" b="1" dirty="0" smtClean="0">
                <a:solidFill>
                  <a:srgbClr val="C00000"/>
                </a:solidFill>
                <a:latin typeface="Times New Roman" pitchFamily="18" charset="0"/>
                <a:cs typeface="Times New Roman" pitchFamily="18" charset="0"/>
              </a:rPr>
              <a:t>individuālās konsultācijas mērķa grupas pārstāvjiem </a:t>
            </a:r>
            <a:r>
              <a:rPr lang="lv-LV" sz="2000" dirty="0" smtClean="0">
                <a:solidFill>
                  <a:schemeClr val="tx1"/>
                </a:solidFill>
                <a:latin typeface="Times New Roman" pitchFamily="18" charset="0"/>
                <a:cs typeface="Times New Roman" pitchFamily="18" charset="0"/>
              </a:rPr>
              <a:t>juridiskajos, izglītības, nodarbinātības un citos jautājumos (izņemot sociālo jomu), tai skaitā psihologa konsultācijas. </a:t>
            </a:r>
            <a:r>
              <a:rPr lang="lv-LV" sz="2000" b="1" dirty="0" smtClean="0">
                <a:solidFill>
                  <a:srgbClr val="C00000"/>
                </a:solidFill>
                <a:latin typeface="Times New Roman" pitchFamily="18" charset="0"/>
                <a:cs typeface="Times New Roman" pitchFamily="18" charset="0"/>
              </a:rPr>
              <a:t>Par konsultāciju ir uzskatāma individuāla </a:t>
            </a:r>
            <a:r>
              <a:rPr lang="lv-LV" sz="2000" dirty="0" smtClean="0">
                <a:solidFill>
                  <a:schemeClr val="tx1"/>
                </a:solidFill>
                <a:latin typeface="Times New Roman" pitchFamily="18" charset="0"/>
                <a:cs typeface="Times New Roman" pitchFamily="18" charset="0"/>
              </a:rPr>
              <a:t>(ģimenes vai jautājumā nepastarpināti iesaistītu personu) </a:t>
            </a:r>
            <a:r>
              <a:rPr lang="lv-LV" sz="2000" b="1" dirty="0" smtClean="0">
                <a:solidFill>
                  <a:srgbClr val="C00000"/>
                </a:solidFill>
                <a:latin typeface="Times New Roman" pitchFamily="18" charset="0"/>
                <a:cs typeface="Times New Roman" pitchFamily="18" charset="0"/>
              </a:rPr>
              <a:t>saruna klātienē vai, izmantojot </a:t>
            </a:r>
            <a:r>
              <a:rPr lang="lv-LV" sz="2000" b="1" dirty="0" err="1" smtClean="0">
                <a:solidFill>
                  <a:srgbClr val="C00000"/>
                </a:solidFill>
                <a:latin typeface="Times New Roman" pitchFamily="18" charset="0"/>
                <a:cs typeface="Times New Roman" pitchFamily="18" charset="0"/>
              </a:rPr>
              <a:t>videozvanu</a:t>
            </a:r>
            <a:r>
              <a:rPr lang="lv-LV" sz="2000" b="1" dirty="0" smtClean="0">
                <a:solidFill>
                  <a:srgbClr val="C00000"/>
                </a:solidFill>
                <a:latin typeface="Times New Roman" pitchFamily="18" charset="0"/>
                <a:cs typeface="Times New Roman" pitchFamily="18" charset="0"/>
              </a:rPr>
              <a:t> </a:t>
            </a:r>
            <a:r>
              <a:rPr lang="lv-LV" sz="2000" dirty="0" smtClean="0">
                <a:solidFill>
                  <a:schemeClr val="tx1"/>
                </a:solidFill>
                <a:latin typeface="Times New Roman" pitchFamily="18" charset="0"/>
                <a:cs typeface="Times New Roman" pitchFamily="18" charset="0"/>
              </a:rPr>
              <a:t>(</a:t>
            </a:r>
            <a:r>
              <a:rPr lang="lv-LV" sz="2000" i="1" dirty="0" err="1" smtClean="0">
                <a:solidFill>
                  <a:schemeClr val="tx1"/>
                </a:solidFill>
                <a:latin typeface="Times New Roman" pitchFamily="18" charset="0"/>
                <a:cs typeface="Times New Roman" pitchFamily="18" charset="0"/>
              </a:rPr>
              <a:t>Skype</a:t>
            </a:r>
            <a:r>
              <a:rPr lang="lv-LV" sz="2000" dirty="0" smtClean="0">
                <a:solidFill>
                  <a:schemeClr val="tx1"/>
                </a:solidFill>
                <a:latin typeface="Times New Roman" pitchFamily="18" charset="0"/>
                <a:cs typeface="Times New Roman" pitchFamily="18" charset="0"/>
              </a:rPr>
              <a:t> vai analogu) un nepieciešamības gadījumā pieaicinot tulku, tās gaitā identificējot problēmu, panākot atrisinājumu vai nosakot tālākās darbības tās atrisināšanai</a:t>
            </a:r>
          </a:p>
          <a:p>
            <a:pPr marL="0" lvl="1" algn="just"/>
            <a:r>
              <a:rPr lang="lv-LV" sz="2000" dirty="0" smtClean="0">
                <a:solidFill>
                  <a:schemeClr val="tx1"/>
                </a:solidFill>
                <a:latin typeface="Times New Roman" pitchFamily="18" charset="0"/>
                <a:cs typeface="Times New Roman" pitchFamily="18" charset="0"/>
              </a:rPr>
              <a:t>- konsultācijas pakalpojumu sniedzējiem un speciālistiem darbam ar mērķa grupu</a:t>
            </a:r>
          </a:p>
          <a:p>
            <a:pPr marL="0" lvl="1" algn="just"/>
            <a:r>
              <a:rPr lang="lv-LV" sz="2000" dirty="0" smtClean="0">
                <a:solidFill>
                  <a:schemeClr val="tx1"/>
                </a:solidFill>
                <a:latin typeface="Times New Roman" pitchFamily="18" charset="0"/>
                <a:cs typeface="Times New Roman" pitchFamily="18" charset="0"/>
              </a:rPr>
              <a:t>- mērķa grupas iniciatīvu veicināšanu starpkultūru dialoga sekmējošu aktivitāšu organizēšanai</a:t>
            </a:r>
          </a:p>
          <a:p>
            <a:pPr algn="just"/>
            <a:r>
              <a:rPr lang="lv-LV" sz="2000" dirty="0" smtClean="0">
                <a:solidFill>
                  <a:schemeClr val="tx1"/>
                </a:solidFill>
                <a:latin typeface="Times New Roman" pitchFamily="18" charset="0"/>
                <a:cs typeface="Times New Roman" pitchFamily="18" charset="0"/>
              </a:rPr>
              <a:t>- mērķa grupas iekļaušanās vietējā sabiedrībā sekmēšanu</a:t>
            </a:r>
            <a:endParaRPr lang="lv-LV" sz="20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7</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(3)</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Autofit/>
          </a:bodyPr>
          <a:lstStyle/>
          <a:p>
            <a:pPr marL="84138" lvl="2" algn="just"/>
            <a:r>
              <a:rPr lang="lv-LV" sz="1800" b="1" dirty="0" smtClean="0">
                <a:solidFill>
                  <a:schemeClr val="tx1"/>
                </a:solidFill>
                <a:latin typeface="Times New Roman" pitchFamily="18" charset="0"/>
                <a:cs typeface="Times New Roman" pitchFamily="18" charset="0"/>
              </a:rPr>
              <a:t>17.punkts</a:t>
            </a:r>
          </a:p>
          <a:p>
            <a:pPr marL="0" lvl="1" algn="just">
              <a:buFontTx/>
              <a:buChar char="-"/>
            </a:pPr>
            <a:r>
              <a:rPr lang="lv-LV" sz="1400" dirty="0" smtClean="0">
                <a:solidFill>
                  <a:schemeClr val="tx1"/>
                </a:solidFill>
                <a:latin typeface="Times New Roman" pitchFamily="18" charset="0"/>
                <a:cs typeface="Times New Roman" pitchFamily="18" charset="0"/>
              </a:rPr>
              <a:t> centra </a:t>
            </a:r>
            <a:r>
              <a:rPr lang="lv-LV" sz="1400" b="1" dirty="0" smtClean="0">
                <a:solidFill>
                  <a:srgbClr val="C00000"/>
                </a:solidFill>
                <a:latin typeface="Times New Roman" pitchFamily="18" charset="0"/>
                <a:cs typeface="Times New Roman" pitchFamily="18" charset="0"/>
              </a:rPr>
              <a:t>telpas publiskā būvē</a:t>
            </a:r>
            <a:r>
              <a:rPr lang="lv-LV" sz="1400" dirty="0" smtClean="0">
                <a:solidFill>
                  <a:schemeClr val="tx1"/>
                </a:solidFill>
                <a:latin typeface="Times New Roman" pitchFamily="18" charset="0"/>
                <a:cs typeface="Times New Roman" pitchFamily="18" charset="0"/>
              </a:rPr>
              <a:t>, Rīgas pilsētas Centra rajonā, kas funkcionāli pieejamas ikvienam, tai skaitā cilvēkiem ar kustību traucējumiem, atbilstoši normatīvajiem aktiem, kas nosaka vides pieejamību</a:t>
            </a:r>
          </a:p>
          <a:p>
            <a:pPr marL="0" lvl="1" algn="just"/>
            <a:r>
              <a:rPr lang="lv-LV" sz="1400" dirty="0" smtClean="0">
                <a:solidFill>
                  <a:schemeClr val="tx1"/>
                </a:solidFill>
                <a:latin typeface="Times New Roman" pitchFamily="18" charset="0"/>
                <a:cs typeface="Times New Roman" pitchFamily="18" charset="0"/>
              </a:rPr>
              <a:t>- </a:t>
            </a:r>
            <a:r>
              <a:rPr lang="lv-LV" sz="1400" b="1" dirty="0" smtClean="0">
                <a:solidFill>
                  <a:srgbClr val="C00000"/>
                </a:solidFill>
                <a:latin typeface="Times New Roman" pitchFamily="18" charset="0"/>
                <a:cs typeface="Times New Roman" pitchFamily="18" charset="0"/>
              </a:rPr>
              <a:t>ne mazāk kā 4 centra filiāļu izveidi</a:t>
            </a:r>
            <a:r>
              <a:rPr lang="lv-LV" sz="1400" dirty="0" smtClean="0">
                <a:solidFill>
                  <a:schemeClr val="tx1"/>
                </a:solidFill>
                <a:latin typeface="Times New Roman" pitchFamily="18" charset="0"/>
                <a:cs typeface="Times New Roman" pitchFamily="18" charset="0"/>
              </a:rPr>
              <a:t>, katrā Latvijas reģionā pa vienai, sadarbībā ar tām pašvaldībām, kurās dzīvo salīdzinoši lielākais mērķa grupas pārstāvju skaits, nodrošinot </a:t>
            </a:r>
            <a:r>
              <a:rPr lang="lv-LV" sz="1400" b="1" dirty="0" smtClean="0">
                <a:solidFill>
                  <a:srgbClr val="C00000"/>
                </a:solidFill>
                <a:latin typeface="Times New Roman" pitchFamily="18" charset="0"/>
                <a:cs typeface="Times New Roman" pitchFamily="18" charset="0"/>
              </a:rPr>
              <a:t>telpas, kas funkcionāli pieejamas ikvienam</a:t>
            </a:r>
            <a:r>
              <a:rPr lang="lv-LV" sz="1400" dirty="0" smtClean="0">
                <a:solidFill>
                  <a:schemeClr val="tx1"/>
                </a:solidFill>
                <a:latin typeface="Times New Roman" pitchFamily="18" charset="0"/>
                <a:cs typeface="Times New Roman" pitchFamily="18" charset="0"/>
              </a:rPr>
              <a:t>, tai skaitā cilvēkiem ar kustību traucējumiem, atbilstoši normatīvajiem aktiem, kas nosaka vides pieejamību;</a:t>
            </a:r>
          </a:p>
          <a:p>
            <a:pPr marL="0" lvl="1" algn="just"/>
            <a:r>
              <a:rPr lang="lv-LV" sz="1400" dirty="0" smtClean="0">
                <a:solidFill>
                  <a:schemeClr val="tx1"/>
                </a:solidFill>
                <a:latin typeface="Times New Roman" pitchFamily="18" charset="0"/>
                <a:cs typeface="Times New Roman" pitchFamily="18" charset="0"/>
              </a:rPr>
              <a:t>- </a:t>
            </a:r>
            <a:r>
              <a:rPr lang="lv-LV" sz="1400" b="1" dirty="0" smtClean="0">
                <a:solidFill>
                  <a:srgbClr val="C00000"/>
                </a:solidFill>
                <a:latin typeface="Times New Roman" pitchFamily="18" charset="0"/>
                <a:cs typeface="Times New Roman" pitchFamily="18" charset="0"/>
              </a:rPr>
              <a:t>elastīgu centra darba laiku</a:t>
            </a:r>
            <a:r>
              <a:rPr lang="lv-LV" sz="1400" dirty="0" smtClean="0">
                <a:solidFill>
                  <a:schemeClr val="tx1"/>
                </a:solidFill>
                <a:latin typeface="Times New Roman" pitchFamily="18" charset="0"/>
                <a:cs typeface="Times New Roman" pitchFamily="18" charset="0"/>
              </a:rPr>
              <a:t>, lai tas būtu pielāgots dažādu grupu interesēm (darba ņēmējiem, studentiem, pensionāriem un ģimenēm ar bērniem u.c.) </a:t>
            </a:r>
            <a:r>
              <a:rPr lang="lv-LV" sz="1400" b="1" dirty="0" smtClean="0">
                <a:solidFill>
                  <a:srgbClr val="C00000"/>
                </a:solidFill>
                <a:latin typeface="Times New Roman" pitchFamily="18" charset="0"/>
                <a:cs typeface="Times New Roman" pitchFamily="18" charset="0"/>
              </a:rPr>
              <a:t>ne mazāk kā 8 stundas dienā</a:t>
            </a:r>
            <a:endParaRPr lang="lv-LV" sz="1400" dirty="0" smtClean="0">
              <a:solidFill>
                <a:schemeClr val="tx1"/>
              </a:solidFill>
              <a:latin typeface="Times New Roman" pitchFamily="18" charset="0"/>
              <a:cs typeface="Times New Roman" pitchFamily="18" charset="0"/>
            </a:endParaRPr>
          </a:p>
          <a:p>
            <a:pPr marL="0" lvl="1" algn="just"/>
            <a:r>
              <a:rPr lang="lv-LV" sz="1400" dirty="0" smtClean="0">
                <a:solidFill>
                  <a:schemeClr val="tx1"/>
                </a:solidFill>
                <a:latin typeface="Times New Roman" pitchFamily="18" charset="0"/>
                <a:cs typeface="Times New Roman" pitchFamily="18" charset="0"/>
              </a:rPr>
              <a:t>- centra </a:t>
            </a:r>
            <a:r>
              <a:rPr lang="lv-LV" sz="1400" b="1" dirty="0" smtClean="0">
                <a:solidFill>
                  <a:srgbClr val="C00000"/>
                </a:solidFill>
                <a:latin typeface="Times New Roman" pitchFamily="18" charset="0"/>
                <a:cs typeface="Times New Roman" pitchFamily="18" charset="0"/>
              </a:rPr>
              <a:t>reģionālo filiāļu darba laiku, kas ir ne mazāk kā 4 stundas katru darba dienu</a:t>
            </a:r>
            <a:endParaRPr lang="lv-LV" sz="1400" dirty="0" smtClean="0">
              <a:solidFill>
                <a:schemeClr val="tx1"/>
              </a:solidFill>
              <a:latin typeface="Times New Roman" pitchFamily="18" charset="0"/>
              <a:cs typeface="Times New Roman" pitchFamily="18" charset="0"/>
            </a:endParaRPr>
          </a:p>
          <a:p>
            <a:pPr marL="0" lvl="1" algn="just"/>
            <a:r>
              <a:rPr lang="lv-LV" sz="1400" dirty="0" smtClean="0">
                <a:solidFill>
                  <a:schemeClr val="tx1"/>
                </a:solidFill>
                <a:latin typeface="Times New Roman" pitchFamily="18" charset="0"/>
                <a:cs typeface="Times New Roman" pitchFamily="18" charset="0"/>
              </a:rPr>
              <a:t>- </a:t>
            </a:r>
            <a:r>
              <a:rPr lang="lv-LV" sz="1400" b="1" dirty="0" smtClean="0">
                <a:solidFill>
                  <a:srgbClr val="C00000"/>
                </a:solidFill>
                <a:latin typeface="Times New Roman" pitchFamily="18" charset="0"/>
                <a:cs typeface="Times New Roman" pitchFamily="18" charset="0"/>
              </a:rPr>
              <a:t>pastāvīgu </a:t>
            </a:r>
            <a:r>
              <a:rPr lang="lv-LV" sz="1400" dirty="0" smtClean="0">
                <a:solidFill>
                  <a:schemeClr val="tx1"/>
                </a:solidFill>
                <a:latin typeface="Times New Roman" pitchFamily="18" charset="0"/>
                <a:cs typeface="Times New Roman" pitchFamily="18" charset="0"/>
              </a:rPr>
              <a:t>pakalpojumu saņēmēju </a:t>
            </a:r>
            <a:r>
              <a:rPr lang="lv-LV" sz="1400" b="1" dirty="0" smtClean="0">
                <a:solidFill>
                  <a:srgbClr val="C00000"/>
                </a:solidFill>
                <a:latin typeface="Times New Roman" pitchFamily="18" charset="0"/>
                <a:cs typeface="Times New Roman" pitchFamily="18" charset="0"/>
              </a:rPr>
              <a:t>apmierinātības monitoringu </a:t>
            </a:r>
            <a:r>
              <a:rPr lang="lv-LV" sz="1400" dirty="0" smtClean="0">
                <a:solidFill>
                  <a:schemeClr val="tx1"/>
                </a:solidFill>
                <a:latin typeface="Times New Roman" pitchFamily="18" charset="0"/>
                <a:cs typeface="Times New Roman" pitchFamily="18" charset="0"/>
              </a:rPr>
              <a:t>visā projekta īstenošanas gaitā;</a:t>
            </a:r>
          </a:p>
          <a:p>
            <a:pPr marL="0" lvl="1" algn="just"/>
            <a:r>
              <a:rPr lang="lv-LV" sz="1400" dirty="0" smtClean="0">
                <a:solidFill>
                  <a:schemeClr val="tx1"/>
                </a:solidFill>
                <a:latin typeface="Times New Roman" pitchFamily="18" charset="0"/>
                <a:cs typeface="Times New Roman" pitchFamily="18" charset="0"/>
              </a:rPr>
              <a:t>- informatīvās tālruņa līnijas darba laiku katru darba dienu no plkst. 9.00 līdz 20.00</a:t>
            </a:r>
          </a:p>
          <a:p>
            <a:pPr marL="0" lvl="1" algn="just">
              <a:buFontTx/>
              <a:buChar char="-"/>
            </a:pPr>
            <a:r>
              <a:rPr lang="lv-LV" sz="1400" dirty="0" smtClean="0">
                <a:solidFill>
                  <a:schemeClr val="tx1"/>
                </a:solidFill>
                <a:latin typeface="Times New Roman" pitchFamily="18" charset="0"/>
                <a:cs typeface="Times New Roman" pitchFamily="18" charset="0"/>
              </a:rPr>
              <a:t>centra vadītāju, kurš ir </a:t>
            </a:r>
            <a:r>
              <a:rPr lang="lv-LV" sz="1400" b="1" dirty="0" smtClean="0">
                <a:solidFill>
                  <a:srgbClr val="C00000"/>
                </a:solidFill>
                <a:latin typeface="Times New Roman" pitchFamily="18" charset="0"/>
                <a:cs typeface="Times New Roman" pitchFamily="18" charset="0"/>
              </a:rPr>
              <a:t>pilnas slodzes </a:t>
            </a:r>
            <a:r>
              <a:rPr lang="lv-LV" sz="1400" dirty="0" smtClean="0">
                <a:solidFill>
                  <a:schemeClr val="tx1"/>
                </a:solidFill>
                <a:latin typeface="Times New Roman" pitchFamily="18" charset="0"/>
                <a:cs typeface="Times New Roman" pitchFamily="18" charset="0"/>
              </a:rPr>
              <a:t>darbinieks</a:t>
            </a:r>
          </a:p>
          <a:p>
            <a:pPr marL="0" lvl="1" algn="just"/>
            <a:r>
              <a:rPr lang="lv-LV" sz="1400" i="1" dirty="0" smtClean="0">
                <a:solidFill>
                  <a:schemeClr val="tx1"/>
                </a:solidFill>
                <a:latin typeface="Times New Roman" pitchFamily="18" charset="0"/>
                <a:cs typeface="Times New Roman" pitchFamily="18" charset="0"/>
              </a:rPr>
              <a:t>30.06.2015. Ministru kabineta noteikumi Nr.331 „Noteikumi par Latvijas būvnormatīvu LBN 208-15 "Publiskas būves“</a:t>
            </a:r>
          </a:p>
          <a:p>
            <a:pPr marL="0" lvl="1" algn="just"/>
            <a:r>
              <a:rPr lang="lv-LV" sz="1400" i="1" dirty="0" smtClean="0">
                <a:solidFill>
                  <a:schemeClr val="tx1"/>
                </a:solidFill>
                <a:latin typeface="Times New Roman" pitchFamily="18" charset="0"/>
                <a:cs typeface="Times New Roman" pitchFamily="18" charset="0"/>
              </a:rPr>
              <a:t>2.4. </a:t>
            </a:r>
            <a:r>
              <a:rPr lang="lv-LV" sz="1400" i="1" u="sng" dirty="0" smtClean="0">
                <a:solidFill>
                  <a:schemeClr val="tx1"/>
                </a:solidFill>
                <a:latin typeface="Times New Roman" pitchFamily="18" charset="0"/>
                <a:cs typeface="Times New Roman" pitchFamily="18" charset="0"/>
              </a:rPr>
              <a:t>publiska būve – ēka, kurā vairāk nekā 50 % ēkas kopējās platības ir publiskas telpas vai telpas publiskas funkcijas nodrošināšanai</a:t>
            </a:r>
            <a:r>
              <a:rPr lang="lv-LV" sz="1400" i="1" dirty="0" smtClean="0">
                <a:solidFill>
                  <a:schemeClr val="tx1"/>
                </a:solidFill>
                <a:latin typeface="Times New Roman" pitchFamily="18" charset="0"/>
                <a:cs typeface="Times New Roman" pitchFamily="18" charset="0"/>
              </a:rPr>
              <a:t>, vai inženierbūve, kura paredzēta publiskai lietošanai (piemēram, estrādes, stadioni)</a:t>
            </a:r>
          </a:p>
          <a:p>
            <a:pPr marL="0" lvl="1" algn="just"/>
            <a:endParaRPr lang="lv-LV" sz="18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8</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(4)</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286000" y="1143000"/>
            <a:ext cx="6324600" cy="5197493"/>
          </a:xfrm>
        </p:spPr>
        <p:txBody>
          <a:bodyPr>
            <a:noAutofit/>
          </a:bodyPr>
          <a:lstStyle/>
          <a:p>
            <a:pPr marL="84138" lvl="2" algn="just"/>
            <a:r>
              <a:rPr lang="lv-LV" sz="1800" b="1" dirty="0" smtClean="0">
                <a:solidFill>
                  <a:schemeClr val="tx1"/>
                </a:solidFill>
                <a:latin typeface="Times New Roman" pitchFamily="18" charset="0"/>
                <a:cs typeface="Times New Roman" pitchFamily="18" charset="0"/>
              </a:rPr>
              <a:t>18.punkts</a:t>
            </a:r>
          </a:p>
          <a:p>
            <a:pPr marL="0" lvl="1" algn="just"/>
            <a:r>
              <a:rPr lang="lv-LV" sz="1400" dirty="0" smtClean="0">
                <a:solidFill>
                  <a:schemeClr val="tx1"/>
                </a:solidFill>
                <a:latin typeface="Times New Roman" pitchFamily="18" charset="0"/>
                <a:cs typeface="Times New Roman" pitchFamily="18" charset="0"/>
              </a:rPr>
              <a:t>- </a:t>
            </a:r>
            <a:r>
              <a:rPr lang="lv-LV" sz="1600" b="1" dirty="0" smtClean="0">
                <a:solidFill>
                  <a:srgbClr val="C00000"/>
                </a:solidFill>
                <a:latin typeface="Times New Roman" pitchFamily="18" charset="0"/>
                <a:cs typeface="Times New Roman" pitchFamily="18" charset="0"/>
              </a:rPr>
              <a:t>stratēģijas un pasākumu programmas izstrāde</a:t>
            </a:r>
            <a:r>
              <a:rPr lang="lv-LV" sz="1600" dirty="0" smtClean="0">
                <a:solidFill>
                  <a:schemeClr val="tx1"/>
                </a:solidFill>
                <a:latin typeface="Times New Roman" pitchFamily="18" charset="0"/>
                <a:cs typeface="Times New Roman" pitchFamily="18" charset="0"/>
              </a:rPr>
              <a:t> sabiedrības iesaistīšanai mērķa grupas atbalsta aktivitātēs un sadarbības platformas </a:t>
            </a:r>
            <a:r>
              <a:rPr lang="lv-LV" sz="1600" b="1" dirty="0" smtClean="0">
                <a:solidFill>
                  <a:srgbClr val="C00000"/>
                </a:solidFill>
                <a:latin typeface="Times New Roman" pitchFamily="18" charset="0"/>
                <a:cs typeface="Times New Roman" pitchFamily="18" charset="0"/>
              </a:rPr>
              <a:t>stratēģijas un pasākumu programmas īstenošanu</a:t>
            </a:r>
            <a:r>
              <a:rPr lang="lv-LV" sz="1600" dirty="0" smtClean="0">
                <a:solidFill>
                  <a:schemeClr val="tx1"/>
                </a:solidFill>
                <a:latin typeface="Times New Roman" pitchFamily="18" charset="0"/>
                <a:cs typeface="Times New Roman" pitchFamily="18" charset="0"/>
              </a:rPr>
              <a:t>, tajā iesaistot valsts, pašvaldību, privātās un nevalstiskās organizācijas, kas ir iesaistītas mērķa grupas integrācijas procesā vai ir paudušas vēlmi iesaistīties atbalsta sniegšanā mērķa grupai;</a:t>
            </a:r>
          </a:p>
          <a:p>
            <a:pPr marL="0" lvl="1" algn="just">
              <a:buFontTx/>
              <a:buChar char="-"/>
            </a:pPr>
            <a:r>
              <a:rPr lang="lv-LV" sz="1600" dirty="0" smtClean="0">
                <a:solidFill>
                  <a:schemeClr val="tx1"/>
                </a:solidFill>
                <a:latin typeface="Times New Roman" pitchFamily="18" charset="0"/>
                <a:cs typeface="Times New Roman" pitchFamily="18" charset="0"/>
              </a:rPr>
              <a:t> sadarbības platformas dalībnieku tikšanos ne retāk kā 1 reizi mēnesī</a:t>
            </a:r>
          </a:p>
          <a:p>
            <a:pPr marL="0" lvl="1" algn="just">
              <a:buFontTx/>
              <a:buChar char="-"/>
            </a:pPr>
            <a:r>
              <a:rPr lang="lv-LV" sz="1600" dirty="0" smtClean="0">
                <a:solidFill>
                  <a:schemeClr val="tx1"/>
                </a:solidFill>
                <a:latin typeface="Times New Roman" pitchFamily="18" charset="0"/>
                <a:cs typeface="Times New Roman" pitchFamily="18" charset="0"/>
              </a:rPr>
              <a:t> </a:t>
            </a:r>
            <a:r>
              <a:rPr lang="lv-LV" sz="1600" b="1" dirty="0" smtClean="0">
                <a:solidFill>
                  <a:srgbClr val="C00000"/>
                </a:solidFill>
                <a:latin typeface="Times New Roman" pitchFamily="18" charset="0"/>
                <a:cs typeface="Times New Roman" pitchFamily="18" charset="0"/>
              </a:rPr>
              <a:t>brīvprātīgā darba popularizēšanu un koordinēšanu </a:t>
            </a:r>
            <a:r>
              <a:rPr lang="lv-LV" sz="1600" dirty="0" smtClean="0">
                <a:solidFill>
                  <a:schemeClr val="tx1"/>
                </a:solidFill>
                <a:latin typeface="Times New Roman" pitchFamily="18" charset="0"/>
                <a:cs typeface="Times New Roman" pitchFamily="18" charset="0"/>
              </a:rPr>
              <a:t>mērķa grupas atbalstam;</a:t>
            </a:r>
          </a:p>
          <a:p>
            <a:pPr marL="0" lvl="1" algn="just"/>
            <a:r>
              <a:rPr lang="lv-LV" sz="1600" dirty="0" smtClean="0">
                <a:solidFill>
                  <a:schemeClr val="tx1"/>
                </a:solidFill>
                <a:latin typeface="Times New Roman" pitchFamily="18" charset="0"/>
                <a:cs typeface="Times New Roman" pitchFamily="18" charset="0"/>
              </a:rPr>
              <a:t>- brīvprātīgo pieteikšanos, koordinēšanu un pieredzes apmaiņu tīmekļvietnē </a:t>
            </a:r>
            <a:r>
              <a:rPr lang="lv-LV" sz="1600" u="sng" dirty="0" err="1" smtClean="0">
                <a:solidFill>
                  <a:schemeClr val="tx1"/>
                </a:solidFill>
                <a:latin typeface="Times New Roman" pitchFamily="18" charset="0"/>
                <a:cs typeface="Times New Roman" pitchFamily="18" charset="0"/>
                <a:hlinkClick r:id="rId2"/>
              </a:rPr>
              <a:t>www.integration.lv</a:t>
            </a:r>
            <a:endParaRPr lang="lv-LV" sz="1600" dirty="0" smtClean="0">
              <a:solidFill>
                <a:schemeClr val="tx1"/>
              </a:solidFill>
              <a:latin typeface="Times New Roman" pitchFamily="18" charset="0"/>
              <a:cs typeface="Times New Roman" pitchFamily="18" charset="0"/>
            </a:endParaRPr>
          </a:p>
          <a:p>
            <a:pPr marL="0" lvl="1" algn="just"/>
            <a:r>
              <a:rPr lang="lv-LV" sz="1600" dirty="0" smtClean="0">
                <a:solidFill>
                  <a:schemeClr val="tx1"/>
                </a:solidFill>
                <a:latin typeface="Times New Roman" pitchFamily="18" charset="0"/>
                <a:cs typeface="Times New Roman" pitchFamily="18" charset="0"/>
              </a:rPr>
              <a:t>- sabiedrības informēšanas un izglītošanas kampaņas īstenošanu par mērķa grupas integrācijas jautājumiem</a:t>
            </a:r>
          </a:p>
          <a:p>
            <a:pPr marL="0" lvl="1" algn="just"/>
            <a:r>
              <a:rPr lang="lv-LV" sz="1600" dirty="0" smtClean="0">
                <a:solidFill>
                  <a:schemeClr val="tx1"/>
                </a:solidFill>
                <a:latin typeface="Times New Roman" pitchFamily="18" charset="0"/>
                <a:cs typeface="Times New Roman" pitchFamily="18" charset="0"/>
              </a:rPr>
              <a:t>- sabiedrības iniciatīvu reģistrēšanu un publiskošanu tīmekļvietnē </a:t>
            </a:r>
            <a:r>
              <a:rPr lang="lv-LV" sz="1600" u="sng" dirty="0" err="1" smtClean="0">
                <a:solidFill>
                  <a:schemeClr val="tx1"/>
                </a:solidFill>
                <a:latin typeface="Times New Roman" pitchFamily="18" charset="0"/>
                <a:cs typeface="Times New Roman" pitchFamily="18" charset="0"/>
                <a:hlinkClick r:id="rId2"/>
              </a:rPr>
              <a:t>www.integration.lv</a:t>
            </a:r>
            <a:r>
              <a:rPr lang="lv-LV" sz="1600" dirty="0" smtClean="0">
                <a:solidFill>
                  <a:schemeClr val="tx1"/>
                </a:solidFill>
                <a:latin typeface="Times New Roman" pitchFamily="18" charset="0"/>
                <a:cs typeface="Times New Roman" pitchFamily="18" charset="0"/>
              </a:rPr>
              <a:t> un sniegto atbalsta pasākumu koordinēšanu</a:t>
            </a:r>
          </a:p>
          <a:p>
            <a:pPr marL="0" lvl="1" algn="just">
              <a:buFontTx/>
              <a:buChar char="-"/>
            </a:pPr>
            <a:endParaRPr lang="lv-LV" sz="1400" b="1" dirty="0" smtClean="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6629400" y="6356369"/>
            <a:ext cx="2133600" cy="365123"/>
          </a:xfrm>
        </p:spPr>
        <p:txBody>
          <a:bodyPr/>
          <a:lstStyle/>
          <a:p>
            <a:r>
              <a:rPr lang="lv-LV" sz="1000" dirty="0" smtClean="0">
                <a:solidFill>
                  <a:schemeClr val="tx1"/>
                </a:solidFill>
                <a:latin typeface="Times New Roman" panose="02020603050405020304" pitchFamily="18" charset="0"/>
                <a:cs typeface="Times New Roman" panose="02020603050405020304" pitchFamily="18" charset="0"/>
              </a:rPr>
              <a:t>Projektu konkursa nosacījumi|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9</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96340" y="0"/>
            <a:ext cx="1761743" cy="1957799"/>
          </a:xfrm>
          <a:prstGeom prst="rect">
            <a:avLst/>
          </a:prstGeom>
        </p:spPr>
      </p:pic>
      <p:sp>
        <p:nvSpPr>
          <p:cNvPr id="4" name="Title 3"/>
          <p:cNvSpPr>
            <a:spLocks noGrp="1"/>
          </p:cNvSpPr>
          <p:nvPr>
            <p:ph type="ctrTitle"/>
          </p:nvPr>
        </p:nvSpPr>
        <p:spPr>
          <a:xfrm>
            <a:off x="2286000" y="457201"/>
            <a:ext cx="6324600" cy="609600"/>
          </a:xfrm>
        </p:spPr>
        <p:txBody>
          <a:bodyPr anchor="b">
            <a:noAutofit/>
          </a:bodyPr>
          <a:lstStyle/>
          <a:p>
            <a:pPr algn="l"/>
            <a:r>
              <a:rPr lang="lv-LV" sz="2400" b="1" dirty="0" smtClean="0">
                <a:latin typeface="Times New Roman" pitchFamily="18" charset="0"/>
                <a:cs typeface="Times New Roman" pitchFamily="18" charset="0"/>
              </a:rPr>
              <a:t>Atbalstāmās darbības (5)</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smtClean="0">
                <a:solidFill>
                  <a:schemeClr val="tx1"/>
                </a:solidFill>
                <a:latin typeface="Times New Roman" panose="02020603050405020304" pitchFamily="18" charset="0"/>
                <a:cs typeface="Times New Roman" panose="02020603050405020304" pitchFamily="18" charset="0"/>
              </a:rPr>
              <a:t>09.11.2017., Rīga</a:t>
            </a:r>
            <a:endParaRPr lang="en-US" sz="1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03281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1269</TotalTime>
  <Words>1080</Words>
  <Application>Microsoft Office PowerPoint</Application>
  <PresentationFormat>Slaidrāde ekrānā (4:3)</PresentationFormat>
  <Paragraphs>118</Paragraphs>
  <Slides>12</Slides>
  <Notes>1</Notes>
  <HiddenSlides>0</HiddenSlides>
  <MMClips>0</MMClips>
  <ScaleCrop>false</ScaleCrop>
  <HeadingPairs>
    <vt:vector size="4" baseType="variant">
      <vt:variant>
        <vt:lpstr>Dizains</vt:lpstr>
      </vt:variant>
      <vt:variant>
        <vt:i4>1</vt:i4>
      </vt:variant>
      <vt:variant>
        <vt:lpstr>Slaidu virsraksti</vt:lpstr>
      </vt:variant>
      <vt:variant>
        <vt:i4>12</vt:i4>
      </vt:variant>
    </vt:vector>
  </HeadingPairs>
  <TitlesOfParts>
    <vt:vector size="13" baseType="lpstr">
      <vt:lpstr>Office Theme</vt:lpstr>
      <vt:lpstr>Projektu konkursa nosacījumi</vt:lpstr>
      <vt:lpstr>“Pakalpojumu koordinācijas un informācijas centra imigrantu atbalstam darbības nodrošināšana (2.posms)”</vt:lpstr>
      <vt:lpstr>Finansējums un īstenošanas laiks</vt:lpstr>
      <vt:lpstr>Projekta iesniedzējs</vt:lpstr>
      <vt:lpstr>Atbalstāmās darbības (1)</vt:lpstr>
      <vt:lpstr>Atbalstāmās darbības (2)</vt:lpstr>
      <vt:lpstr>Atbalstāmās darbības (3)</vt:lpstr>
      <vt:lpstr>Atbalstāmās darbības (4)</vt:lpstr>
      <vt:lpstr>Atbalstāmās darbības (5)</vt:lpstr>
      <vt:lpstr>Atbalstāmās darbības (6)</vt:lpstr>
      <vt:lpstr>Konkursa ietvaros sasniedzamais nacionālās programmas kopējais rādītājs</vt:lpstr>
      <vt:lpstr>Paldies par uzmanību!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Dagnija</dc:creator>
  <cp:lastModifiedBy>LindaK</cp:lastModifiedBy>
  <cp:revision>70</cp:revision>
  <dcterms:created xsi:type="dcterms:W3CDTF">2006-08-16T00:00:00Z</dcterms:created>
  <dcterms:modified xsi:type="dcterms:W3CDTF">2017-11-13T12:08:30Z</dcterms:modified>
</cp:coreProperties>
</file>