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1" r:id="rId2"/>
    <p:sldId id="257" r:id="rId3"/>
    <p:sldId id="262" r:id="rId4"/>
    <p:sldId id="263" r:id="rId5"/>
    <p:sldId id="264" r:id="rId6"/>
    <p:sldId id="265" r:id="rId7"/>
    <p:sldId id="266" r:id="rId8"/>
    <p:sldId id="267" r:id="rId9"/>
    <p:sldId id="272" r:id="rId10"/>
    <p:sldId id="268" r:id="rId11"/>
    <p:sldId id="269" r:id="rId12"/>
    <p:sldId id="270" r:id="rId13"/>
    <p:sldId id="271" r:id="rId14"/>
    <p:sldId id="259" r:id="rId15"/>
  </p:sldIdLst>
  <p:sldSz cx="9144000" cy="6858000" type="screen4x3"/>
  <p:notesSz cx="6858000" cy="9144000"/>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308" y="-22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B0190-AB26-45BA-9728-4B31236091C6}" type="datetimeFigureOut">
              <a:rPr lang="lv-LV" smtClean="0"/>
              <a:pPr/>
              <a:t>2017.11.09.</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279CF9-1BEB-4BD2-BFB6-79C9D6052C24}" type="slidenum">
              <a:rPr lang="lv-LV" smtClean="0"/>
              <a:pPr/>
              <a:t>‹#›</a:t>
            </a:fld>
            <a:endParaRPr lang="lv-LV"/>
          </a:p>
        </p:txBody>
      </p:sp>
    </p:spTree>
    <p:extLst>
      <p:ext uri="{BB962C8B-B14F-4D97-AF65-F5344CB8AC3E}">
        <p14:creationId xmlns=""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3"/>
            <a:ext cx="7772400" cy="1470023"/>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7"/>
            <a:ext cx="2057400" cy="585152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57"/>
            <a:ext cx="6019800" cy="585152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0" y="4406905"/>
            <a:ext cx="7772400" cy="1362075"/>
          </a:xfrm>
        </p:spPr>
        <p:txBody>
          <a:bodyPr anchor="t"/>
          <a:lstStyle>
            <a:lvl1pPr algn="l">
              <a:defRPr sz="4100" b="1" cap="all"/>
            </a:lvl1pPr>
          </a:lstStyle>
          <a:p>
            <a:r>
              <a:rPr lang="en-US" smtClean="0"/>
              <a:t>Click to edit Master title style</a:t>
            </a:r>
            <a:endParaRPr lang="en-US"/>
          </a:p>
        </p:txBody>
      </p:sp>
      <p:sp>
        <p:nvSpPr>
          <p:cNvPr id="3" name="Text Placeholder 2"/>
          <p:cNvSpPr>
            <a:spLocks noGrp="1"/>
          </p:cNvSpPr>
          <p:nvPr>
            <p:ph type="body" idx="1"/>
          </p:nvPr>
        </p:nvSpPr>
        <p:spPr>
          <a:xfrm>
            <a:off x="722310" y="2906727"/>
            <a:ext cx="77724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5" y="1535116"/>
            <a:ext cx="404019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5" y="2174880"/>
            <a:ext cx="404019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535116"/>
            <a:ext cx="404178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2174880"/>
            <a:ext cx="404178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5" y="273053"/>
            <a:ext cx="3008310" cy="1162051"/>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3575055" y="273068"/>
            <a:ext cx="5111750"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15" y="1435110"/>
            <a:ext cx="300831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90" y="4800605"/>
            <a:ext cx="5486400" cy="566739"/>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1792290" y="612773"/>
            <a:ext cx="54864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a:p>
        </p:txBody>
      </p:sp>
      <p:sp>
        <p:nvSpPr>
          <p:cNvPr id="4" name="Text Placeholder 3"/>
          <p:cNvSpPr>
            <a:spLocks noGrp="1"/>
          </p:cNvSpPr>
          <p:nvPr>
            <p:ph type="body" sz="half" idx="2"/>
          </p:nvPr>
        </p:nvSpPr>
        <p:spPr>
          <a:xfrm>
            <a:off x="1792290" y="5367353"/>
            <a:ext cx="54864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43"/>
            <a:ext cx="8229600" cy="1143000"/>
          </a:xfrm>
          <a:prstGeom prst="rect">
            <a:avLst/>
          </a:prstGeom>
        </p:spPr>
        <p:txBody>
          <a:bodyPr vert="horz" lIns="93957" tIns="46979" rIns="93957" bIns="46979"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8"/>
            <a:ext cx="8229600" cy="4525965"/>
          </a:xfrm>
          <a:prstGeom prst="rect">
            <a:avLst/>
          </a:prstGeom>
        </p:spPr>
        <p:txBody>
          <a:bodyPr vert="horz" lIns="93957" tIns="46979" rIns="93957" bIns="469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69"/>
            <a:ext cx="21336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fld id="{1D8BD707-D9CF-40AE-B4C6-C98DA3205C09}" type="datetimeFigureOut">
              <a:rPr lang="en-US" smtClean="0"/>
              <a:pPr/>
              <a:t>11/9/2017</a:t>
            </a:fld>
            <a:endParaRPr lang="en-US"/>
          </a:p>
        </p:txBody>
      </p:sp>
      <p:sp>
        <p:nvSpPr>
          <p:cNvPr id="5" name="Footer Placeholder 4"/>
          <p:cNvSpPr>
            <a:spLocks noGrp="1"/>
          </p:cNvSpPr>
          <p:nvPr>
            <p:ph type="ftr" sz="quarter" idx="3"/>
          </p:nvPr>
        </p:nvSpPr>
        <p:spPr>
          <a:xfrm>
            <a:off x="3124200" y="6356369"/>
            <a:ext cx="28956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69"/>
            <a:ext cx="21336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likumi.lv/ta/id/216076-sabiedrisko-pakalpojumu-sniedzeju-iepirkumu-likums" TargetMode="External"/><Relationship Id="rId2" Type="http://schemas.openxmlformats.org/officeDocument/2006/relationships/hyperlink" Target="http://likumi.lv/ta/id/133536-publisko-iepirkumu-likums" TargetMode="Externa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667000" y="1"/>
            <a:ext cx="3777632" cy="4166170"/>
          </a:xfrm>
          <a:prstGeom prst="rect">
            <a:avLst/>
          </a:prstGeom>
        </p:spPr>
      </p:pic>
      <p:sp>
        <p:nvSpPr>
          <p:cNvPr id="3" name="Subtitle 2"/>
          <p:cNvSpPr>
            <a:spLocks noGrp="1"/>
          </p:cNvSpPr>
          <p:nvPr>
            <p:ph type="subTitle" idx="1"/>
          </p:nvPr>
        </p:nvSpPr>
        <p:spPr>
          <a:xfrm>
            <a:off x="1371600" y="4800600"/>
            <a:ext cx="6400800" cy="762000"/>
          </a:xfrm>
        </p:spPr>
        <p:txBody>
          <a:bodyPr>
            <a:noAutofit/>
          </a:bodyPr>
          <a:lstStyle/>
          <a:p>
            <a:r>
              <a:rPr lang="lv-LV" sz="1400" dirty="0" smtClean="0">
                <a:solidFill>
                  <a:schemeClr val="tx1"/>
                </a:solidFill>
                <a:latin typeface="Times New Roman" panose="02020603050405020304" pitchFamily="18" charset="0"/>
                <a:cs typeface="Times New Roman" panose="02020603050405020304" pitchFamily="18" charset="0"/>
              </a:rPr>
              <a:t>Evija Vārna</a:t>
            </a:r>
            <a:endParaRPr lang="lv-LV" sz="1400" dirty="0">
              <a:solidFill>
                <a:schemeClr val="tx1"/>
              </a:solidFill>
              <a:latin typeface="Times New Roman" panose="02020603050405020304" pitchFamily="18" charset="0"/>
              <a:cs typeface="Times New Roman" panose="02020603050405020304" pitchFamily="18" charset="0"/>
            </a:endParaRPr>
          </a:p>
          <a:p>
            <a:r>
              <a:rPr lang="lv-LV" sz="1400" dirty="0" smtClean="0">
                <a:solidFill>
                  <a:schemeClr val="tx1"/>
                </a:solidFill>
                <a:latin typeface="Times New Roman" pitchFamily="18" charset="0"/>
                <a:cs typeface="Times New Roman" pitchFamily="18" charset="0"/>
              </a:rPr>
              <a:t>Eiropas Savienības fondu departamenta Eiropas Savienības fondu uzraudzības nodaļas vecākā referente</a:t>
            </a:r>
          </a:p>
        </p:txBody>
      </p:sp>
      <p:sp>
        <p:nvSpPr>
          <p:cNvPr id="6" name="Subtitle 2"/>
          <p:cNvSpPr txBox="1">
            <a:spLocks/>
          </p:cNvSpPr>
          <p:nvPr/>
        </p:nvSpPr>
        <p:spPr>
          <a:xfrm>
            <a:off x="1371600" y="6096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lv-LV" sz="1400" dirty="0" smtClean="0">
                <a:solidFill>
                  <a:schemeClr val="tx1"/>
                </a:solidFill>
                <a:latin typeface="Times New Roman" panose="02020603050405020304" pitchFamily="18" charset="0"/>
                <a:cs typeface="Times New Roman" panose="02020603050405020304" pitchFamily="18" charset="0"/>
              </a:rPr>
              <a:t>09.11.2017., Rīga</a:t>
            </a:r>
            <a:endParaRPr lang="lv-LV" sz="1400" dirty="0">
              <a:solidFill>
                <a:schemeClr val="tx1"/>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0" y="6622199"/>
            <a:ext cx="9144000" cy="244656"/>
          </a:xfrm>
          <a:prstGeom prst="rect">
            <a:avLst/>
          </a:prstGeom>
        </p:spPr>
      </p:pic>
      <p:sp>
        <p:nvSpPr>
          <p:cNvPr id="2" name="Title 1"/>
          <p:cNvSpPr>
            <a:spLocks noGrp="1"/>
          </p:cNvSpPr>
          <p:nvPr>
            <p:ph type="ctrTitle"/>
          </p:nvPr>
        </p:nvSpPr>
        <p:spPr>
          <a:xfrm>
            <a:off x="685800" y="3657600"/>
            <a:ext cx="7772400" cy="838200"/>
          </a:xfrm>
        </p:spPr>
        <p:txBody>
          <a:bodyPr>
            <a:normAutofit fontScale="90000"/>
          </a:bodyPr>
          <a:lstStyle/>
          <a:p>
            <a:r>
              <a:rPr lang="lv-LV" sz="3200" b="1" dirty="0" smtClean="0">
                <a:latin typeface="Times New Roman" pitchFamily="18" charset="0"/>
                <a:cs typeface="Times New Roman" pitchFamily="18" charset="0"/>
              </a:rPr>
              <a:t>Patvēruma, migrācijas un integrācijas fonda izmaksu nosacījumi</a:t>
            </a:r>
            <a:endParaRPr lang="lv-LV" sz="3200" b="1" dirty="0">
              <a:latin typeface="Times New Roman" pitchFamily="18" charset="0"/>
              <a:cs typeface="Times New Roman" pitchFamily="18" charset="0"/>
            </a:endParaRPr>
          </a:p>
        </p:txBody>
      </p:sp>
      <p:pic>
        <p:nvPicPr>
          <p:cNvPr id="8" name="Picture 1"/>
          <p:cNvPicPr>
            <a:picLocks noChangeAspect="1" noChangeArrowheads="1"/>
          </p:cNvPicPr>
          <p:nvPr/>
        </p:nvPicPr>
        <p:blipFill>
          <a:blip r:embed="rId4" cstate="print"/>
          <a:srcRect/>
          <a:stretch>
            <a:fillRect/>
          </a:stretch>
        </p:blipFill>
        <p:spPr bwMode="auto">
          <a:xfrm>
            <a:off x="7391400" y="5486400"/>
            <a:ext cx="1490245" cy="867833"/>
          </a:xfrm>
          <a:prstGeom prst="rect">
            <a:avLst/>
          </a:prstGeom>
          <a:noFill/>
          <a:ln w="9525">
            <a:noFill/>
            <a:miter lim="800000"/>
            <a:headEnd/>
            <a:tailEnd/>
          </a:ln>
        </p:spPr>
      </p:pic>
    </p:spTree>
    <p:extLst>
      <p:ext uri="{BB962C8B-B14F-4D97-AF65-F5344CB8AC3E}">
        <p14:creationId xmlns="" xmlns:p14="http://schemas.microsoft.com/office/powerpoint/2010/main" val="3909412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676400"/>
            <a:ext cx="6324600" cy="4664093"/>
          </a:xfrm>
        </p:spPr>
        <p:txBody>
          <a:bodyPr>
            <a:normAutofit/>
          </a:bodyPr>
          <a:lstStyle/>
          <a:p>
            <a:r>
              <a:rPr lang="lv-LV" sz="2000" b="1" dirty="0" smtClean="0">
                <a:solidFill>
                  <a:schemeClr val="tx1"/>
                </a:solidFill>
                <a:latin typeface="Times New Roman" pitchFamily="18" charset="0"/>
                <a:cs typeface="Times New Roman" pitchFamily="18" charset="0"/>
              </a:rPr>
              <a:t>Tiešās attiecināmās izmaksas</a:t>
            </a:r>
          </a:p>
          <a:p>
            <a:pPr algn="just"/>
            <a:endParaRPr lang="lv-LV" sz="2000" b="1" dirty="0" smtClean="0">
              <a:solidFill>
                <a:schemeClr val="tx1"/>
              </a:solidFill>
              <a:latin typeface="Times New Roman" pitchFamily="18" charset="0"/>
              <a:cs typeface="Times New Roman" pitchFamily="18" charset="0"/>
            </a:endParaRPr>
          </a:p>
          <a:p>
            <a:pPr algn="just"/>
            <a:r>
              <a:rPr lang="lv-LV" sz="2000" b="1" dirty="0" smtClean="0">
                <a:solidFill>
                  <a:schemeClr val="tx1"/>
                </a:solidFill>
                <a:latin typeface="Times New Roman" pitchFamily="18" charset="0"/>
                <a:cs typeface="Times New Roman" pitchFamily="18" charset="0"/>
              </a:rPr>
              <a:t>22.punkts</a:t>
            </a:r>
          </a:p>
          <a:p>
            <a:pPr algn="just"/>
            <a:r>
              <a:rPr lang="lv-LV" sz="2000" b="1" dirty="0" smtClean="0">
                <a:solidFill>
                  <a:srgbClr val="C00000"/>
                </a:solidFill>
                <a:latin typeface="Times New Roman" pitchFamily="18" charset="0"/>
                <a:cs typeface="Times New Roman" pitchFamily="18" charset="0"/>
              </a:rPr>
              <a:t>pakalpojumu izmaksas </a:t>
            </a:r>
            <a:r>
              <a:rPr lang="lv-LV" sz="2000" dirty="0" smtClean="0">
                <a:solidFill>
                  <a:schemeClr val="tx1"/>
                </a:solidFill>
                <a:latin typeface="Times New Roman" pitchFamily="18" charset="0"/>
                <a:cs typeface="Times New Roman" pitchFamily="18" charset="0"/>
              </a:rPr>
              <a:t>ir attiecināmas, ja tās ir paredzētas </a:t>
            </a:r>
            <a:r>
              <a:rPr lang="lv-LV" sz="2000" dirty="0" smtClean="0">
                <a:solidFill>
                  <a:schemeClr val="tx1"/>
                </a:solidFill>
                <a:latin typeface="Times New Roman" pitchFamily="18" charset="0"/>
                <a:cs typeface="Times New Roman" pitchFamily="18" charset="0"/>
              </a:rPr>
              <a:t>granta </a:t>
            </a:r>
            <a:r>
              <a:rPr lang="lv-LV" sz="2000" dirty="0" smtClean="0">
                <a:solidFill>
                  <a:schemeClr val="tx1"/>
                </a:solidFill>
                <a:latin typeface="Times New Roman" pitchFamily="18" charset="0"/>
                <a:cs typeface="Times New Roman" pitchFamily="18" charset="0"/>
              </a:rPr>
              <a:t>līgumā un tās ir paredzētas projekta mērķu sasniegšanai </a:t>
            </a:r>
          </a:p>
          <a:p>
            <a:pPr algn="just"/>
            <a:endParaRPr lang="lv-LV" sz="2000" dirty="0" smtClean="0">
              <a:solidFill>
                <a:schemeClr val="tx1"/>
              </a:solidFill>
              <a:latin typeface="Times New Roman" pitchFamily="18" charset="0"/>
              <a:cs typeface="Times New Roman" pitchFamily="18" charset="0"/>
            </a:endParaRPr>
          </a:p>
          <a:p>
            <a:pPr algn="just"/>
            <a:r>
              <a:rPr lang="lv-LV" sz="2000" b="1" dirty="0" smtClean="0">
                <a:solidFill>
                  <a:schemeClr val="tx1"/>
                </a:solidFill>
                <a:latin typeface="Times New Roman" pitchFamily="18" charset="0"/>
                <a:cs typeface="Times New Roman" pitchFamily="18" charset="0"/>
              </a:rPr>
              <a:t>25.punkts</a:t>
            </a:r>
          </a:p>
          <a:p>
            <a:pPr algn="just"/>
            <a:r>
              <a:rPr lang="lv-LV" sz="2000" b="1" dirty="0" smtClean="0">
                <a:solidFill>
                  <a:srgbClr val="C00000"/>
                </a:solidFill>
                <a:latin typeface="Times New Roman" pitchFamily="18" charset="0"/>
                <a:cs typeface="Times New Roman" pitchFamily="18" charset="0"/>
              </a:rPr>
              <a:t>komandējuma un uzturēšanās izmaksas </a:t>
            </a:r>
            <a:r>
              <a:rPr lang="lv-LV" sz="2000" dirty="0" smtClean="0">
                <a:solidFill>
                  <a:schemeClr val="tx1"/>
                </a:solidFill>
                <a:latin typeface="Times New Roman" pitchFamily="18" charset="0"/>
                <a:cs typeface="Times New Roman" pitchFamily="18" charset="0"/>
              </a:rPr>
              <a:t>ir attiecināmas uz personālu, kas piedalās projekta </a:t>
            </a:r>
            <a:r>
              <a:rPr lang="lv-LV" sz="2000" dirty="0" smtClean="0">
                <a:solidFill>
                  <a:schemeClr val="tx1"/>
                </a:solidFill>
                <a:latin typeface="Times New Roman" pitchFamily="18" charset="0"/>
                <a:cs typeface="Times New Roman" pitchFamily="18" charset="0"/>
              </a:rPr>
              <a:t>īstenošanā un </a:t>
            </a:r>
            <a:r>
              <a:rPr lang="lv-LV" sz="2000" dirty="0" smtClean="0">
                <a:solidFill>
                  <a:schemeClr val="tx1"/>
                </a:solidFill>
                <a:latin typeface="Times New Roman" pitchFamily="18" charset="0"/>
                <a:cs typeface="Times New Roman" pitchFamily="18" charset="0"/>
              </a:rPr>
              <a:t>pamatotos gadījumos </a:t>
            </a:r>
            <a:r>
              <a:rPr lang="lv-LV" sz="2000" dirty="0" smtClean="0">
                <a:solidFill>
                  <a:schemeClr val="tx1"/>
                </a:solidFill>
                <a:latin typeface="Times New Roman" pitchFamily="18" charset="0"/>
                <a:cs typeface="Times New Roman" pitchFamily="18" charset="0"/>
              </a:rPr>
              <a:t>uz citām </a:t>
            </a:r>
            <a:r>
              <a:rPr lang="lv-LV" sz="2000" dirty="0" smtClean="0">
                <a:solidFill>
                  <a:schemeClr val="tx1"/>
                </a:solidFill>
                <a:latin typeface="Times New Roman" pitchFamily="18" charset="0"/>
                <a:cs typeface="Times New Roman" pitchFamily="18" charset="0"/>
              </a:rPr>
              <a:t>personām, kas nepiedalās projekta īstenošanā</a:t>
            </a: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10</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r>
              <a:rPr lang="lv-LV" sz="2000" dirty="0" smtClean="0"/>
              <a:t/>
            </a:r>
            <a:br>
              <a:rPr lang="lv-LV" sz="2000" dirty="0" smtClean="0"/>
            </a:br>
            <a:r>
              <a:rPr lang="lv-LV" sz="2000" dirty="0" smtClean="0"/>
              <a:t> </a:t>
            </a:r>
            <a:r>
              <a:rPr lang="lv-LV" sz="2000" b="1" dirty="0" smtClean="0">
                <a:latin typeface="Times New Roman" pitchFamily="18" charset="0"/>
                <a:cs typeface="Times New Roman" pitchFamily="18" charset="0"/>
              </a:rPr>
              <a:t>Iekšējās drošības fonda un Patvēruma, migrācijas un integrācijas fonda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2014.-2020. gada plānošanas perioda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IZMAKSU ATTIECINĀMĪBAS NOSACĪJUMI (4)</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09.11.7.2017.,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676400"/>
            <a:ext cx="6324600" cy="4664093"/>
          </a:xfrm>
        </p:spPr>
        <p:txBody>
          <a:bodyPr>
            <a:normAutofit/>
          </a:bodyPr>
          <a:lstStyle/>
          <a:p>
            <a:r>
              <a:rPr lang="lv-LV" sz="2000" b="1" dirty="0" smtClean="0">
                <a:solidFill>
                  <a:schemeClr val="tx1"/>
                </a:solidFill>
                <a:latin typeface="Times New Roman" pitchFamily="18" charset="0"/>
                <a:cs typeface="Times New Roman" pitchFamily="18" charset="0"/>
              </a:rPr>
              <a:t>Tiešās attiecināmās izmaksas</a:t>
            </a:r>
          </a:p>
          <a:p>
            <a:endParaRPr lang="lv-LV" sz="2000" b="1" dirty="0" smtClean="0">
              <a:solidFill>
                <a:schemeClr val="tx1"/>
              </a:solidFill>
              <a:latin typeface="Times New Roman" pitchFamily="18" charset="0"/>
              <a:cs typeface="Times New Roman" pitchFamily="18" charset="0"/>
            </a:endParaRPr>
          </a:p>
          <a:p>
            <a:r>
              <a:rPr lang="lv-LV" sz="2000" b="1" dirty="0" smtClean="0">
                <a:solidFill>
                  <a:schemeClr val="tx1"/>
                </a:solidFill>
                <a:latin typeface="Times New Roman" pitchFamily="18" charset="0"/>
                <a:cs typeface="Times New Roman" pitchFamily="18" charset="0"/>
              </a:rPr>
              <a:t>Ar mērķa grupu saistītās izmaksas</a:t>
            </a:r>
          </a:p>
          <a:p>
            <a:pPr algn="just"/>
            <a:endParaRPr lang="lv-LV" sz="2000" b="1" dirty="0" smtClean="0">
              <a:solidFill>
                <a:schemeClr val="tx1"/>
              </a:solidFill>
              <a:latin typeface="Times New Roman" pitchFamily="18" charset="0"/>
              <a:cs typeface="Times New Roman" pitchFamily="18" charset="0"/>
            </a:endParaRPr>
          </a:p>
          <a:p>
            <a:pPr algn="just"/>
            <a:r>
              <a:rPr lang="lv-LV" sz="2000" b="1" dirty="0" smtClean="0">
                <a:solidFill>
                  <a:schemeClr val="tx1"/>
                </a:solidFill>
                <a:latin typeface="Times New Roman" pitchFamily="18" charset="0"/>
                <a:cs typeface="Times New Roman" pitchFamily="18" charset="0"/>
              </a:rPr>
              <a:t>30.punkts</a:t>
            </a:r>
          </a:p>
          <a:p>
            <a:pPr algn="just"/>
            <a:r>
              <a:rPr lang="lv-LV" sz="2000" dirty="0" smtClean="0">
                <a:solidFill>
                  <a:schemeClr val="tx1"/>
                </a:solidFill>
                <a:latin typeface="Times New Roman" pitchFamily="18" charset="0"/>
                <a:cs typeface="Times New Roman" pitchFamily="18" charset="0"/>
              </a:rPr>
              <a:t>attiecināmas</a:t>
            </a:r>
            <a:r>
              <a:rPr lang="lv-LV" sz="2000" b="1" dirty="0" smtClean="0">
                <a:solidFill>
                  <a:srgbClr val="C00000"/>
                </a:solidFill>
                <a:latin typeface="Times New Roman" pitchFamily="18" charset="0"/>
                <a:cs typeface="Times New Roman" pitchFamily="18" charset="0"/>
              </a:rPr>
              <a:t> preču un pakalpojumu izmaksas, kas saistītas ar palīdzības sniegšanu mērķa grupai</a:t>
            </a:r>
            <a:endParaRPr lang="lv-LV" sz="2000" dirty="0" smtClean="0">
              <a:solidFill>
                <a:schemeClr val="tx1"/>
              </a:solidFill>
              <a:latin typeface="Times New Roman" pitchFamily="18" charset="0"/>
              <a:cs typeface="Times New Roman" pitchFamily="18" charset="0"/>
            </a:endParaRPr>
          </a:p>
          <a:p>
            <a:pPr algn="just"/>
            <a:endParaRPr lang="lv-LV" sz="2000"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11</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r>
              <a:rPr lang="lv-LV" sz="2000" dirty="0" smtClean="0"/>
              <a:t/>
            </a:r>
            <a:br>
              <a:rPr lang="lv-LV" sz="2000" dirty="0" smtClean="0"/>
            </a:br>
            <a:r>
              <a:rPr lang="lv-LV" sz="2000" dirty="0" smtClean="0"/>
              <a:t> </a:t>
            </a:r>
            <a:r>
              <a:rPr lang="lv-LV" sz="2000" b="1" dirty="0" smtClean="0">
                <a:latin typeface="Times New Roman" pitchFamily="18" charset="0"/>
                <a:cs typeface="Times New Roman" pitchFamily="18" charset="0"/>
              </a:rPr>
              <a:t>Iekšējās drošības fonda un Patvēruma, migrācijas un integrācijas fonda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2014.-2020. gada plānošanas perioda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IZMAKSU ATTIECINĀMĪBAS NOSACĪJUMI (5)</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09.11.7.2017.,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676400"/>
            <a:ext cx="6324600" cy="4664093"/>
          </a:xfrm>
        </p:spPr>
        <p:txBody>
          <a:bodyPr>
            <a:normAutofit/>
          </a:bodyPr>
          <a:lstStyle/>
          <a:p>
            <a:r>
              <a:rPr lang="lv-LV" sz="2000" b="1" dirty="0" smtClean="0">
                <a:solidFill>
                  <a:schemeClr val="tx1"/>
                </a:solidFill>
                <a:latin typeface="Times New Roman" pitchFamily="18" charset="0"/>
                <a:cs typeface="Times New Roman" pitchFamily="18" charset="0"/>
              </a:rPr>
              <a:t>Netiešās attiecināmās izmaksas</a:t>
            </a:r>
          </a:p>
          <a:p>
            <a:pPr algn="just"/>
            <a:r>
              <a:rPr lang="lv-LV" sz="2000" b="1" dirty="0" smtClean="0">
                <a:solidFill>
                  <a:schemeClr val="tx1"/>
                </a:solidFill>
                <a:latin typeface="Times New Roman" pitchFamily="18" charset="0"/>
                <a:cs typeface="Times New Roman" pitchFamily="18" charset="0"/>
              </a:rPr>
              <a:t>32.punkts</a:t>
            </a:r>
          </a:p>
          <a:p>
            <a:pPr algn="just"/>
            <a:r>
              <a:rPr lang="lv-LV" sz="2000" b="1" dirty="0" smtClean="0">
                <a:solidFill>
                  <a:srgbClr val="C00000"/>
                </a:solidFill>
                <a:latin typeface="Times New Roman" pitchFamily="18" charset="0"/>
                <a:cs typeface="Times New Roman" pitchFamily="18" charset="0"/>
              </a:rPr>
              <a:t>Netiešās attiecināmās izmaksas nav tieši saistītas ar projekta mērķu sasniegšanu</a:t>
            </a:r>
          </a:p>
          <a:p>
            <a:pPr algn="just">
              <a:buFont typeface="Arial" pitchFamily="34" charset="0"/>
              <a:buChar char="•"/>
            </a:pPr>
            <a:r>
              <a:rPr lang="lv-LV" sz="2000" dirty="0" smtClean="0">
                <a:solidFill>
                  <a:schemeClr val="tx1"/>
                </a:solidFill>
                <a:latin typeface="Times New Roman" pitchFamily="18" charset="0"/>
                <a:cs typeface="Times New Roman" pitchFamily="18" charset="0"/>
              </a:rPr>
              <a:t> projekta vadības un administrēšanas izmaksas</a:t>
            </a:r>
          </a:p>
          <a:p>
            <a:pPr algn="just"/>
            <a:endParaRPr lang="lv-LV" sz="1200" dirty="0" smtClean="0">
              <a:solidFill>
                <a:schemeClr val="tx1"/>
              </a:solidFill>
              <a:latin typeface="Times New Roman" pitchFamily="18" charset="0"/>
              <a:cs typeface="Times New Roman" pitchFamily="18" charset="0"/>
            </a:endParaRPr>
          </a:p>
          <a:p>
            <a:pPr algn="just">
              <a:buFont typeface="Arial" pitchFamily="34" charset="0"/>
              <a:buChar char="•"/>
            </a:pPr>
            <a:r>
              <a:rPr lang="lv-LV" sz="2000" dirty="0" smtClean="0">
                <a:solidFill>
                  <a:schemeClr val="tx1"/>
                </a:solidFill>
                <a:latin typeface="Times New Roman" pitchFamily="18" charset="0"/>
                <a:cs typeface="Times New Roman" pitchFamily="18" charset="0"/>
              </a:rPr>
              <a:t> maksa un nodevas par kredītiestādes pakalpojumiem (izņemot kredītiestādes garantijas)</a:t>
            </a:r>
          </a:p>
          <a:p>
            <a:pPr algn="just"/>
            <a:endParaRPr lang="lv-LV" sz="1200" dirty="0" smtClean="0">
              <a:solidFill>
                <a:schemeClr val="tx1"/>
              </a:solidFill>
              <a:latin typeface="Times New Roman" pitchFamily="18" charset="0"/>
              <a:cs typeface="Times New Roman" pitchFamily="18" charset="0"/>
            </a:endParaRPr>
          </a:p>
          <a:p>
            <a:pPr algn="just">
              <a:buFont typeface="Arial" pitchFamily="34" charset="0"/>
              <a:buChar char="•"/>
            </a:pPr>
            <a:r>
              <a:rPr lang="lv-LV" sz="2000" dirty="0" smtClean="0">
                <a:solidFill>
                  <a:schemeClr val="tx1"/>
                </a:solidFill>
                <a:latin typeface="Times New Roman" pitchFamily="18" charset="0"/>
                <a:cs typeface="Times New Roman" pitchFamily="18" charset="0"/>
              </a:rPr>
              <a:t> nekustamā īpašuma nomas un uzturēšanas izmaksas, kas saistītas ar ikdienas administratīvajām darbībām</a:t>
            </a:r>
          </a:p>
          <a:p>
            <a:pPr algn="just"/>
            <a:endParaRPr lang="lv-LV" sz="1200" dirty="0" smtClean="0">
              <a:solidFill>
                <a:schemeClr val="tx1"/>
              </a:solidFill>
              <a:latin typeface="Times New Roman" pitchFamily="18" charset="0"/>
              <a:cs typeface="Times New Roman" pitchFamily="18" charset="0"/>
            </a:endParaRPr>
          </a:p>
          <a:p>
            <a:pPr algn="just">
              <a:buFont typeface="Arial" pitchFamily="34" charset="0"/>
              <a:buChar char="•"/>
            </a:pPr>
            <a:r>
              <a:rPr lang="lv-LV" sz="2000" dirty="0" smtClean="0">
                <a:solidFill>
                  <a:schemeClr val="tx1"/>
                </a:solidFill>
                <a:latin typeface="Times New Roman" pitchFamily="18" charset="0"/>
                <a:cs typeface="Times New Roman" pitchFamily="18" charset="0"/>
              </a:rPr>
              <a:t> citas izmaksas, kas nav attiecināmas un projekta tiešajām izmaksām</a:t>
            </a:r>
          </a:p>
          <a:p>
            <a:pPr algn="just"/>
            <a:endParaRPr lang="lv-LV" sz="2000"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12</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r>
              <a:rPr lang="lv-LV" sz="2000" dirty="0" smtClean="0"/>
              <a:t/>
            </a:r>
            <a:br>
              <a:rPr lang="lv-LV" sz="2000" dirty="0" smtClean="0"/>
            </a:br>
            <a:r>
              <a:rPr lang="lv-LV" sz="2000" dirty="0" smtClean="0"/>
              <a:t> </a:t>
            </a:r>
            <a:r>
              <a:rPr lang="lv-LV" sz="2000" b="1" dirty="0" smtClean="0">
                <a:latin typeface="Times New Roman" pitchFamily="18" charset="0"/>
                <a:cs typeface="Times New Roman" pitchFamily="18" charset="0"/>
              </a:rPr>
              <a:t>Iekšējās drošības fonda un Patvēruma, migrācijas un integrācijas fonda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2014.-2020. gada plānošanas perioda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IZMAKSU ATTIECINĀMĪBAS NOSACĪJUMI (6)</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09.11.7.2017.,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676400"/>
            <a:ext cx="6324600" cy="4664093"/>
          </a:xfrm>
        </p:spPr>
        <p:txBody>
          <a:bodyPr>
            <a:normAutofit lnSpcReduction="10000"/>
          </a:bodyPr>
          <a:lstStyle/>
          <a:p>
            <a:r>
              <a:rPr lang="lv-LV" sz="2000" b="1" dirty="0" smtClean="0">
                <a:solidFill>
                  <a:schemeClr val="tx1"/>
                </a:solidFill>
                <a:latin typeface="Times New Roman" pitchFamily="18" charset="0"/>
                <a:cs typeface="Times New Roman" pitchFamily="18" charset="0"/>
              </a:rPr>
              <a:t>Neattiecināmās izmaksas</a:t>
            </a:r>
          </a:p>
          <a:p>
            <a:pPr algn="just"/>
            <a:r>
              <a:rPr lang="lv-LV" sz="2000" b="1" dirty="0" smtClean="0">
                <a:solidFill>
                  <a:schemeClr val="tx1"/>
                </a:solidFill>
                <a:latin typeface="Times New Roman" pitchFamily="18" charset="0"/>
                <a:cs typeface="Times New Roman" pitchFamily="18" charset="0"/>
              </a:rPr>
              <a:t>34.punkts</a:t>
            </a:r>
          </a:p>
          <a:p>
            <a:pPr algn="just"/>
            <a:r>
              <a:rPr lang="lv-LV" sz="2000" b="1" dirty="0" smtClean="0">
                <a:solidFill>
                  <a:srgbClr val="C00000"/>
                </a:solidFill>
                <a:latin typeface="Times New Roman" pitchFamily="18" charset="0"/>
                <a:cs typeface="Times New Roman" pitchFamily="18" charset="0"/>
              </a:rPr>
              <a:t>Neattiecināmās izmaksas ir šādas:</a:t>
            </a:r>
          </a:p>
          <a:p>
            <a:pPr algn="just">
              <a:buFont typeface="Arial" pitchFamily="34" charset="0"/>
              <a:buChar char="•"/>
            </a:pPr>
            <a:r>
              <a:rPr lang="lv-LV" sz="2100" dirty="0" smtClean="0">
                <a:solidFill>
                  <a:schemeClr val="tx1"/>
                </a:solidFill>
                <a:latin typeface="Times New Roman" pitchFamily="18" charset="0"/>
                <a:cs typeface="Times New Roman" pitchFamily="18" charset="0"/>
              </a:rPr>
              <a:t> parādi un parādu apkalpošanas izmaksas, debeta procenti, valūtas maiņas komisijas maksas un zaudējumi valūtas svārstību dēļ, uzkrājumi zaudējumiem vai iespējamām saistībām nākotnē, procentu maksājumi, apšaubāmi parādi, soda naudas, finansiālas sankcijas, ar tiesāšanos saistītas izmaksas un pārmērīgi vai nepamatoti izdevumi;</a:t>
            </a:r>
          </a:p>
          <a:p>
            <a:pPr algn="just"/>
            <a:endParaRPr lang="lv-LV" sz="1200" dirty="0" smtClean="0">
              <a:solidFill>
                <a:schemeClr val="tx1"/>
              </a:solidFill>
              <a:latin typeface="Times New Roman" pitchFamily="18" charset="0"/>
              <a:cs typeface="Times New Roman" pitchFamily="18" charset="0"/>
            </a:endParaRPr>
          </a:p>
          <a:p>
            <a:pPr algn="just">
              <a:buFont typeface="Arial" pitchFamily="34" charset="0"/>
              <a:buChar char="•"/>
            </a:pPr>
            <a:r>
              <a:rPr lang="lv-LV" sz="2000" dirty="0" smtClean="0">
                <a:solidFill>
                  <a:schemeClr val="tx1"/>
                </a:solidFill>
                <a:latin typeface="Times New Roman" pitchFamily="18" charset="0"/>
                <a:cs typeface="Times New Roman" pitchFamily="18" charset="0"/>
              </a:rPr>
              <a:t> </a:t>
            </a:r>
            <a:r>
              <a:rPr lang="lv-LV" sz="2000" dirty="0" smtClean="0">
                <a:solidFill>
                  <a:schemeClr val="tx1"/>
                </a:solidFill>
                <a:latin typeface="Times New Roman" pitchFamily="18" charset="0"/>
                <a:cs typeface="Times New Roman" pitchFamily="18" charset="0"/>
              </a:rPr>
              <a:t>reprezentācijas izmaksas, kas attiecas tikai uz projekta darbiniekiem;</a:t>
            </a:r>
          </a:p>
          <a:p>
            <a:pPr algn="just">
              <a:buFont typeface="Arial" pitchFamily="34" charset="0"/>
              <a:buChar char="•"/>
            </a:pPr>
            <a:endParaRPr lang="lv-LV" sz="2000" dirty="0" smtClean="0">
              <a:solidFill>
                <a:schemeClr val="tx1"/>
              </a:solidFill>
              <a:latin typeface="Times New Roman" pitchFamily="18" charset="0"/>
              <a:cs typeface="Times New Roman" pitchFamily="18" charset="0"/>
            </a:endParaRPr>
          </a:p>
          <a:p>
            <a:pPr algn="just">
              <a:buFont typeface="Arial" pitchFamily="34" charset="0"/>
              <a:buChar char="•"/>
            </a:pPr>
            <a:r>
              <a:rPr lang="lv-LV" sz="2000" dirty="0" smtClean="0">
                <a:solidFill>
                  <a:schemeClr val="tx1"/>
                </a:solidFill>
                <a:latin typeface="Times New Roman" pitchFamily="18" charset="0"/>
                <a:cs typeface="Times New Roman" pitchFamily="18" charset="0"/>
              </a:rPr>
              <a:t> zemes iegādes izmaksas</a:t>
            </a:r>
          </a:p>
          <a:p>
            <a:pPr algn="just"/>
            <a:endParaRPr lang="lv-LV" sz="2000"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13</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r>
              <a:rPr lang="lv-LV" sz="2000" dirty="0" smtClean="0"/>
              <a:t/>
            </a:r>
            <a:br>
              <a:rPr lang="lv-LV" sz="2000" dirty="0" smtClean="0"/>
            </a:br>
            <a:r>
              <a:rPr lang="lv-LV" sz="2000" dirty="0" smtClean="0"/>
              <a:t> </a:t>
            </a:r>
            <a:r>
              <a:rPr lang="lv-LV" sz="2000" b="1" dirty="0" smtClean="0">
                <a:latin typeface="Times New Roman" pitchFamily="18" charset="0"/>
                <a:cs typeface="Times New Roman" pitchFamily="18" charset="0"/>
              </a:rPr>
              <a:t>Iekšējās drošības fonda un Patvēruma, migrācijas un integrācijas fonda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2014.-2020. gada plānošanas perioda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IZMAKSU ATTIECINĀMĪBAS NOSACĪJUMI (7)</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09.11.7.2017.,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a:spLocks noGrp="1"/>
          </p:cNvSpPr>
          <p:nvPr>
            <p:ph type="subTitle" idx="1"/>
          </p:nvPr>
        </p:nvSpPr>
        <p:spPr>
          <a:xfrm>
            <a:off x="2286000" y="4343400"/>
            <a:ext cx="6400800" cy="838200"/>
          </a:xfrm>
        </p:spPr>
        <p:txBody>
          <a:bodyPr>
            <a:noAutofit/>
          </a:bodyPr>
          <a:lstStyle/>
          <a:p>
            <a:pPr algn="l"/>
            <a:r>
              <a:rPr lang="lv-LV" sz="1400" dirty="0" smtClean="0">
                <a:solidFill>
                  <a:schemeClr val="tx1"/>
                </a:solidFill>
                <a:latin typeface="Times New Roman" panose="02020603050405020304" pitchFamily="18" charset="0"/>
                <a:cs typeface="Times New Roman" panose="02020603050405020304" pitchFamily="18" charset="0"/>
              </a:rPr>
              <a:t>Evija Vārna</a:t>
            </a:r>
            <a:endParaRPr lang="lv-LV" sz="1400" dirty="0">
              <a:solidFill>
                <a:schemeClr val="tx1"/>
              </a:solidFill>
              <a:latin typeface="Times New Roman" panose="02020603050405020304" pitchFamily="18" charset="0"/>
              <a:cs typeface="Times New Roman" panose="02020603050405020304" pitchFamily="18" charset="0"/>
            </a:endParaRPr>
          </a:p>
          <a:p>
            <a:pPr algn="just"/>
            <a:r>
              <a:rPr lang="lv-LV" sz="1400" dirty="0" smtClean="0">
                <a:solidFill>
                  <a:schemeClr val="tx1"/>
                </a:solidFill>
                <a:latin typeface="Times New Roman" pitchFamily="18" charset="0"/>
                <a:cs typeface="Times New Roman" pitchFamily="18" charset="0"/>
              </a:rPr>
              <a:t>Eiropas Savienības fondu departamenta Eiropas Savienības fondu uzraudzības nodaļas vecākā referente</a:t>
            </a:r>
          </a:p>
          <a:p>
            <a:pPr algn="l"/>
            <a:r>
              <a:rPr lang="lv-LV" sz="1400" dirty="0" err="1" smtClean="0">
                <a:solidFill>
                  <a:schemeClr val="tx1"/>
                </a:solidFill>
                <a:latin typeface="Times New Roman" pitchFamily="18" charset="0"/>
                <a:cs typeface="Times New Roman" pitchFamily="18" charset="0"/>
              </a:rPr>
              <a:t>Evija.Varna@km.gov.lv</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9" name="Subtitle 2"/>
          <p:cNvSpPr txBox="1">
            <a:spLocks/>
          </p:cNvSpPr>
          <p:nvPr/>
        </p:nvSpPr>
        <p:spPr>
          <a:xfrm>
            <a:off x="2286000" y="5334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lv-LV" sz="1400" dirty="0" smtClean="0">
                <a:solidFill>
                  <a:schemeClr val="tx1"/>
                </a:solidFill>
                <a:latin typeface="Times New Roman" panose="02020603050405020304" pitchFamily="18" charset="0"/>
                <a:cs typeface="Times New Roman" panose="02020603050405020304" pitchFamily="18" charset="0"/>
              </a:rPr>
              <a:t>09.11.2017., </a:t>
            </a:r>
          </a:p>
          <a:p>
            <a:pPr algn="l"/>
            <a:r>
              <a:rPr lang="lv-LV" sz="1400" dirty="0" smtClean="0">
                <a:solidFill>
                  <a:schemeClr val="tx1"/>
                </a:solidFill>
                <a:latin typeface="Times New Roman" panose="02020603050405020304" pitchFamily="18" charset="0"/>
                <a:cs typeface="Times New Roman" panose="02020603050405020304" pitchFamily="18" charset="0"/>
              </a:rPr>
              <a:t>Rīga</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16" name="Title 3"/>
          <p:cNvSpPr>
            <a:spLocks noGrp="1"/>
          </p:cNvSpPr>
          <p:nvPr>
            <p:ph type="ctrTitle"/>
          </p:nvPr>
        </p:nvSpPr>
        <p:spPr>
          <a:xfrm>
            <a:off x="2286000" y="1905000"/>
            <a:ext cx="6324600" cy="2362200"/>
          </a:xfrm>
        </p:spPr>
        <p:txBody>
          <a:bodyPr anchor="t">
            <a:noAutofit/>
          </a:bodyPr>
          <a:lstStyle/>
          <a:p>
            <a:pPr algn="l">
              <a:lnSpc>
                <a:spcPct val="90000"/>
              </a:lnSpc>
              <a:spcBef>
                <a:spcPts val="600"/>
              </a:spcBef>
              <a:tabLst>
                <a:tab pos="5741988" algn="l"/>
              </a:tabLst>
            </a:pPr>
            <a:r>
              <a:rPr lang="lv-LV" sz="2000" dirty="0" smtClean="0">
                <a:latin typeface="Times New Roman" pitchFamily="18" charset="0"/>
                <a:cs typeface="Times New Roman" pitchFamily="18" charset="0"/>
              </a:rPr>
              <a:t>Paldies par uzmanību!</a:t>
            </a:r>
            <a:endParaRPr lang="en-US" sz="2000" dirty="0">
              <a:latin typeface="Times New Roman" pitchFamily="18" charset="0"/>
              <a:cs typeface="Times New Roman" pitchFamily="18" charset="0"/>
            </a:endParaRPr>
          </a:p>
        </p:txBody>
      </p:sp>
      <p:pic>
        <p:nvPicPr>
          <p:cNvPr id="12" name="Picture 11"/>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6622199"/>
            <a:ext cx="9144000" cy="244656"/>
          </a:xfrm>
          <a:prstGeom prst="rect">
            <a:avLst/>
          </a:prstGeom>
        </p:spPr>
      </p:pic>
      <p:pic>
        <p:nvPicPr>
          <p:cNvPr id="6" name="Picture 5"/>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Tree>
    <p:extLst>
      <p:ext uri="{BB962C8B-B14F-4D97-AF65-F5344CB8AC3E}">
        <p14:creationId xmlns="" xmlns:p14="http://schemas.microsoft.com/office/powerpoint/2010/main" val="4020285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00"/>
            <a:ext cx="6324600" cy="4435493"/>
          </a:xfrm>
        </p:spPr>
        <p:txBody>
          <a:bodyPr>
            <a:normAutofit lnSpcReduction="10000"/>
          </a:bodyPr>
          <a:lstStyle/>
          <a:p>
            <a:pPr algn="just"/>
            <a:r>
              <a:rPr lang="lv-LV" sz="2000" b="1" dirty="0" smtClean="0">
                <a:solidFill>
                  <a:schemeClr val="tx1"/>
                </a:solidFill>
                <a:latin typeface="Times New Roman" pitchFamily="18" charset="0"/>
                <a:cs typeface="Times New Roman" pitchFamily="18" charset="0"/>
              </a:rPr>
              <a:t>24.2. apakšpunkts</a:t>
            </a:r>
          </a:p>
          <a:p>
            <a:pPr algn="just"/>
            <a:r>
              <a:rPr lang="lv-LV" sz="2000" dirty="0" smtClean="0">
                <a:solidFill>
                  <a:schemeClr val="tx1"/>
                </a:solidFill>
                <a:latin typeface="Times New Roman" pitchFamily="18" charset="0"/>
                <a:cs typeface="Times New Roman" pitchFamily="18" charset="0"/>
              </a:rPr>
              <a:t>projekta iesniedzējs iesaistās projekta īstenošanā ar tā valdījumā vai īpašumā esošu mantu, intelektuālo īpašumu, finansējumu vai cilvēkresursiem. </a:t>
            </a:r>
            <a:r>
              <a:rPr lang="lv-LV" sz="2000" b="1" dirty="0" smtClean="0">
                <a:solidFill>
                  <a:srgbClr val="C00000"/>
                </a:solidFill>
                <a:latin typeface="Times New Roman" pitchFamily="18" charset="0"/>
                <a:cs typeface="Times New Roman" pitchFamily="18" charset="0"/>
              </a:rPr>
              <a:t>Šādu ieguldījumu dēļ finansējuma saņēmējam un sadarbības partnerim nevar rasties tādas tiesiskās attiecības, no kurām izrietētu, ka šis darījums atbilst publiska iepirkuma līguma pazīmēm </a:t>
            </a:r>
            <a:r>
              <a:rPr lang="lv-LV" sz="2000" dirty="0" smtClean="0">
                <a:solidFill>
                  <a:schemeClr val="tx1"/>
                </a:solidFill>
                <a:latin typeface="Times New Roman" pitchFamily="18" charset="0"/>
                <a:cs typeface="Times New Roman" pitchFamily="18" charset="0"/>
              </a:rPr>
              <a:t>atbilstoši </a:t>
            </a:r>
            <a:r>
              <a:rPr lang="lv-LV" sz="2000" dirty="0" smtClean="0">
                <a:solidFill>
                  <a:schemeClr val="tx1"/>
                </a:solidFill>
                <a:latin typeface="Times New Roman" pitchFamily="18" charset="0"/>
                <a:cs typeface="Times New Roman" pitchFamily="18" charset="0"/>
                <a:hlinkClick r:id="rId2"/>
              </a:rPr>
              <a:t>Publisko iepirkumu likumam</a:t>
            </a:r>
            <a:r>
              <a:rPr lang="lv-LV" sz="2000" dirty="0" smtClean="0">
                <a:solidFill>
                  <a:schemeClr val="tx1"/>
                </a:solidFill>
                <a:latin typeface="Times New Roman" pitchFamily="18" charset="0"/>
                <a:cs typeface="Times New Roman" pitchFamily="18" charset="0"/>
              </a:rPr>
              <a:t> vai </a:t>
            </a:r>
            <a:r>
              <a:rPr lang="lv-LV" sz="2000" dirty="0" smtClean="0">
                <a:solidFill>
                  <a:schemeClr val="tx1"/>
                </a:solidFill>
                <a:latin typeface="Times New Roman" pitchFamily="18" charset="0"/>
                <a:cs typeface="Times New Roman" pitchFamily="18" charset="0"/>
                <a:hlinkClick r:id="rId3"/>
              </a:rPr>
              <a:t>Sabiedrisko pakalpojumu sniedzēju iepirkumu likumam</a:t>
            </a:r>
            <a:r>
              <a:rPr lang="lv-LV" sz="2000" dirty="0" smtClean="0">
                <a:solidFill>
                  <a:schemeClr val="tx1"/>
                </a:solidFill>
                <a:latin typeface="Times New Roman" pitchFamily="18" charset="0"/>
                <a:cs typeface="Times New Roman" pitchFamily="18" charset="0"/>
              </a:rPr>
              <a:t> vai darījumam jāpiemēro normatīvie akti par iepirkuma procedūru un tās piemērošanas kārtību pasūtītāja finansēto projektu jomā</a:t>
            </a:r>
          </a:p>
          <a:p>
            <a:pPr algn="just"/>
            <a:endParaRPr lang="lv-LV" sz="2000" dirty="0" smtClean="0"/>
          </a:p>
          <a:p>
            <a:r>
              <a:rPr lang="lv-LV" sz="2400" dirty="0" smtClean="0">
                <a:solidFill>
                  <a:schemeClr val="tx1"/>
                </a:solidFill>
                <a:latin typeface="Times New Roman" pitchFamily="18" charset="0"/>
                <a:cs typeface="Times New Roman" pitchFamily="18" charset="0"/>
              </a:rPr>
              <a:t>Sadarbības partneris </a:t>
            </a:r>
            <a:r>
              <a:rPr lang="lv-LV" sz="2400" b="1" dirty="0" smtClean="0">
                <a:solidFill>
                  <a:srgbClr val="C00000"/>
                </a:solidFill>
                <a:latin typeface="Times New Roman" pitchFamily="18" charset="0"/>
                <a:cs typeface="Times New Roman" pitchFamily="18" charset="0"/>
              </a:rPr>
              <a:t>NAV</a:t>
            </a:r>
            <a:r>
              <a:rPr lang="lv-LV" sz="2400" dirty="0" smtClean="0">
                <a:solidFill>
                  <a:schemeClr val="tx1"/>
                </a:solidFill>
                <a:latin typeface="Times New Roman" pitchFamily="18" charset="0"/>
                <a:cs typeface="Times New Roman" pitchFamily="18" charset="0"/>
              </a:rPr>
              <a:t> pakalpojumu sniedzējs vai preču piegādātājs !!!</a:t>
            </a:r>
          </a:p>
          <a:p>
            <a:pPr algn="just">
              <a:lnSpc>
                <a:spcPct val="90000"/>
              </a:lnSpc>
              <a:spcBef>
                <a:spcPts val="600"/>
              </a:spcBef>
              <a:tabLst>
                <a:tab pos="90488" algn="l"/>
              </a:tabLst>
            </a:pPr>
            <a:endParaRPr lang="lv-LV" sz="20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20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20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2</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pPr algn="just"/>
            <a:r>
              <a:rPr lang="lv-LV" sz="2000" b="1" dirty="0" smtClean="0">
                <a:latin typeface="Times New Roman" pitchFamily="18" charset="0"/>
                <a:cs typeface="Times New Roman" pitchFamily="18" charset="0"/>
              </a:rPr>
              <a:t>MK 28.07.2016. noteikumi Nr.432 “Iekšējās drošības fonda un Patvēruma, migrācijas un integrācijas fonda 2014.–2020. gada plānošanas dokumentu izstrādes un projektu iesniegumu atlases kārtība” (1)</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00"/>
            <a:ext cx="6324600" cy="4435493"/>
          </a:xfrm>
        </p:spPr>
        <p:txBody>
          <a:bodyPr>
            <a:normAutofit/>
          </a:bodyPr>
          <a:lstStyle/>
          <a:p>
            <a:pPr algn="just"/>
            <a:r>
              <a:rPr lang="lv-LV" sz="2000" b="1" dirty="0" smtClean="0">
                <a:solidFill>
                  <a:schemeClr val="tx1"/>
                </a:solidFill>
                <a:latin typeface="Times New Roman" pitchFamily="18" charset="0"/>
                <a:cs typeface="Times New Roman" pitchFamily="18" charset="0"/>
              </a:rPr>
              <a:t>24.3. apakšpunkts</a:t>
            </a:r>
          </a:p>
          <a:p>
            <a:pPr algn="just"/>
            <a:r>
              <a:rPr lang="lv-LV" sz="2000" dirty="0" smtClean="0">
                <a:solidFill>
                  <a:schemeClr val="tx1"/>
                </a:solidFill>
                <a:latin typeface="Times New Roman" pitchFamily="18" charset="0"/>
                <a:cs typeface="Times New Roman" pitchFamily="18" charset="0"/>
              </a:rPr>
              <a:t>projekta iesniedzējs </a:t>
            </a:r>
            <a:r>
              <a:rPr lang="lv-LV" sz="2000" b="1" dirty="0" smtClean="0">
                <a:solidFill>
                  <a:srgbClr val="C00000"/>
                </a:solidFill>
                <a:latin typeface="Times New Roman" pitchFamily="18" charset="0"/>
                <a:cs typeface="Times New Roman" pitchFamily="18" charset="0"/>
              </a:rPr>
              <a:t>visiem sadarbības partneriem kopā </a:t>
            </a:r>
            <a:r>
              <a:rPr lang="lv-LV" sz="2000" dirty="0" smtClean="0">
                <a:solidFill>
                  <a:schemeClr val="tx1"/>
                </a:solidFill>
                <a:latin typeface="Times New Roman" pitchFamily="18" charset="0"/>
                <a:cs typeface="Times New Roman" pitchFamily="18" charset="0"/>
              </a:rPr>
              <a:t>saskaņā ar partnerības līgumu </a:t>
            </a:r>
            <a:r>
              <a:rPr lang="lv-LV" sz="2000" b="1" dirty="0" smtClean="0">
                <a:solidFill>
                  <a:srgbClr val="C00000"/>
                </a:solidFill>
                <a:latin typeface="Times New Roman" pitchFamily="18" charset="0"/>
                <a:cs typeface="Times New Roman" pitchFamily="18" charset="0"/>
              </a:rPr>
              <a:t>drīkst nodot ne vairāk kā 30 %</a:t>
            </a:r>
            <a:r>
              <a:rPr lang="lv-LV" sz="2000" dirty="0" smtClean="0">
                <a:solidFill>
                  <a:schemeClr val="tx1"/>
                </a:solidFill>
                <a:latin typeface="Times New Roman" pitchFamily="18" charset="0"/>
                <a:cs typeface="Times New Roman" pitchFamily="18" charset="0"/>
              </a:rPr>
              <a:t> no projekta īstenošanai piešķirtā finansējuma</a:t>
            </a:r>
          </a:p>
          <a:p>
            <a:pPr algn="just">
              <a:lnSpc>
                <a:spcPct val="90000"/>
              </a:lnSpc>
              <a:spcBef>
                <a:spcPts val="600"/>
              </a:spcBef>
              <a:tabLst>
                <a:tab pos="90488" algn="l"/>
              </a:tabLst>
            </a:pPr>
            <a:endParaRPr lang="lv-LV" sz="20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Projekta budžeta veidlapā lūdzam nepārprotami norādīt partneriem nododamā finansējuma pozīcijas:</a:t>
            </a:r>
          </a:p>
          <a:p>
            <a:pPr algn="just">
              <a:lnSpc>
                <a:spcPct val="90000"/>
              </a:lnSpc>
              <a:spcBef>
                <a:spcPts val="600"/>
              </a:spcBef>
              <a:buFontTx/>
              <a:buChar char="-"/>
              <a:tabLst>
                <a:tab pos="90488" algn="l"/>
              </a:tabLst>
            </a:pPr>
            <a:r>
              <a:rPr lang="lv-LV" sz="2000" dirty="0" smtClean="0">
                <a:solidFill>
                  <a:schemeClr val="tx1"/>
                </a:solidFill>
                <a:latin typeface="Times New Roman" pitchFamily="18" charset="0"/>
                <a:cs typeface="Times New Roman" pitchFamily="18" charset="0"/>
              </a:rPr>
              <a:t> veicot attiecīgu atsauci budžeta pozīcijas / apakšpozīcijas nosaukumā (arī par projekta administratīvajiem izdevumiem);</a:t>
            </a:r>
          </a:p>
          <a:p>
            <a:pPr algn="just">
              <a:lnSpc>
                <a:spcPct val="90000"/>
              </a:lnSpc>
              <a:spcBef>
                <a:spcPts val="600"/>
              </a:spcBef>
              <a:buFontTx/>
              <a:buChar char="-"/>
              <a:tabLst>
                <a:tab pos="90488" algn="l"/>
              </a:tabLst>
            </a:pPr>
            <a:r>
              <a:rPr lang="lv-LV" sz="2000" dirty="0" smtClean="0">
                <a:solidFill>
                  <a:schemeClr val="tx1"/>
                </a:solidFill>
                <a:latin typeface="Times New Roman" pitchFamily="18" charset="0"/>
                <a:cs typeface="Times New Roman" pitchFamily="18" charset="0"/>
              </a:rPr>
              <a:t>  veicot attiecīgu atsauci pasākuma nosaukumā, ja pasākumu pilnā apmērā īsteno </a:t>
            </a:r>
            <a:r>
              <a:rPr lang="lv-LV" sz="2000" dirty="0" smtClean="0">
                <a:solidFill>
                  <a:schemeClr val="tx1"/>
                </a:solidFill>
                <a:latin typeface="Times New Roman" pitchFamily="18" charset="0"/>
                <a:cs typeface="Times New Roman" pitchFamily="18" charset="0"/>
              </a:rPr>
              <a:t>partneris (projekta iesniegumā)</a:t>
            </a:r>
            <a:endParaRPr lang="lv-LV" sz="20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20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3</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pPr algn="just"/>
            <a:r>
              <a:rPr lang="lv-LV" sz="2000" b="1" dirty="0" smtClean="0">
                <a:latin typeface="Times New Roman" pitchFamily="18" charset="0"/>
                <a:cs typeface="Times New Roman" pitchFamily="18" charset="0"/>
              </a:rPr>
              <a:t>MK 28.07.2016. noteikumi Nr.432 “Iekšējās drošības fonda un Patvēruma, migrācijas un integrācijas fonda 2014.–2020. gada plānošanas dokumentu izstrādes un projektu iesniegumu atlases kārtība” (2)</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00"/>
            <a:ext cx="6324600" cy="4435493"/>
          </a:xfrm>
        </p:spPr>
        <p:txBody>
          <a:bodyPr>
            <a:normAutofit/>
          </a:bodyPr>
          <a:lstStyle/>
          <a:p>
            <a:pPr algn="just"/>
            <a:r>
              <a:rPr lang="lv-LV" sz="2000" b="1" dirty="0" smtClean="0">
                <a:solidFill>
                  <a:schemeClr val="tx1"/>
                </a:solidFill>
                <a:latin typeface="Times New Roman" pitchFamily="18" charset="0"/>
                <a:cs typeface="Times New Roman" pitchFamily="18" charset="0"/>
              </a:rPr>
              <a:t>86.punkts</a:t>
            </a:r>
          </a:p>
          <a:p>
            <a:pPr algn="just"/>
            <a:r>
              <a:rPr lang="lv-LV" sz="2000" dirty="0" smtClean="0">
                <a:solidFill>
                  <a:schemeClr val="tx1"/>
                </a:solidFill>
                <a:latin typeface="Times New Roman" pitchFamily="18" charset="0"/>
                <a:cs typeface="Times New Roman" pitchFamily="18" charset="0"/>
              </a:rPr>
              <a:t>Projekta īstenošanu uzsāk </a:t>
            </a:r>
            <a:r>
              <a:rPr lang="lv-LV" sz="2000" b="1" dirty="0" smtClean="0">
                <a:solidFill>
                  <a:srgbClr val="C00000"/>
                </a:solidFill>
                <a:latin typeface="Times New Roman" pitchFamily="18" charset="0"/>
                <a:cs typeface="Times New Roman" pitchFamily="18" charset="0"/>
              </a:rPr>
              <a:t>ne agrāk kā granta līguma parakstīšanas dienā</a:t>
            </a:r>
          </a:p>
          <a:p>
            <a:pPr algn="just"/>
            <a:endParaRPr lang="lv-LV" sz="2000" b="1" dirty="0" smtClean="0">
              <a:solidFill>
                <a:schemeClr val="tx1"/>
              </a:solidFill>
              <a:latin typeface="Times New Roman" pitchFamily="18" charset="0"/>
              <a:cs typeface="Times New Roman" pitchFamily="18" charset="0"/>
            </a:endParaRPr>
          </a:p>
          <a:p>
            <a:pPr algn="just"/>
            <a:r>
              <a:rPr lang="lv-LV" sz="2000" b="1" dirty="0" smtClean="0">
                <a:solidFill>
                  <a:schemeClr val="tx1"/>
                </a:solidFill>
                <a:latin typeface="Times New Roman" pitchFamily="18" charset="0"/>
                <a:cs typeface="Times New Roman" pitchFamily="18" charset="0"/>
              </a:rPr>
              <a:t>89.punkts</a:t>
            </a:r>
          </a:p>
          <a:p>
            <a:pPr algn="just"/>
            <a:r>
              <a:rPr lang="lv-LV" sz="2000" dirty="0" smtClean="0">
                <a:solidFill>
                  <a:schemeClr val="tx1"/>
                </a:solidFill>
                <a:latin typeface="Times New Roman" pitchFamily="18" charset="0"/>
                <a:cs typeface="Times New Roman" pitchFamily="18" charset="0"/>
              </a:rPr>
              <a:t>Projektā radušās izmaksas var uzskatīt par attiecināmām, ja tās ir radušās laikposmā </a:t>
            </a:r>
            <a:r>
              <a:rPr lang="lv-LV" sz="2000" b="1" dirty="0" smtClean="0">
                <a:solidFill>
                  <a:srgbClr val="C00000"/>
                </a:solidFill>
                <a:latin typeface="Times New Roman" pitchFamily="18" charset="0"/>
                <a:cs typeface="Times New Roman" pitchFamily="18" charset="0"/>
              </a:rPr>
              <a:t>no granta līguma parakstīšanas dienas līdz granta līgumā noteiktajam projekta īstenošanas beigu datumam</a:t>
            </a:r>
          </a:p>
          <a:p>
            <a:pPr algn="just">
              <a:lnSpc>
                <a:spcPct val="90000"/>
              </a:lnSpc>
              <a:spcBef>
                <a:spcPts val="600"/>
              </a:spcBef>
              <a:tabLst>
                <a:tab pos="90488" algn="l"/>
              </a:tabLst>
            </a:pPr>
            <a:endParaRPr lang="lv-LV" sz="20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4</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pPr algn="just"/>
            <a:r>
              <a:rPr lang="lv-LV" sz="2000" b="1" dirty="0" smtClean="0">
                <a:latin typeface="Times New Roman" pitchFamily="18" charset="0"/>
                <a:cs typeface="Times New Roman" pitchFamily="18" charset="0"/>
              </a:rPr>
              <a:t>MK 28.07.2016. noteikumi Nr.432 “Iekšējās drošības fonda un Patvēruma, migrācijas un integrācijas fonda 2014.–2020. gada plānošanas dokumentu izstrādes un projektu iesniegumu atlases kārtība” (3)</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676400"/>
            <a:ext cx="6324600" cy="4664093"/>
          </a:xfrm>
        </p:spPr>
        <p:txBody>
          <a:bodyPr>
            <a:normAutofit lnSpcReduction="10000"/>
          </a:bodyPr>
          <a:lstStyle/>
          <a:p>
            <a:pPr algn="just"/>
            <a:r>
              <a:rPr lang="lv-LV" sz="2000" b="1" dirty="0" smtClean="0">
                <a:solidFill>
                  <a:schemeClr val="tx1"/>
                </a:solidFill>
                <a:latin typeface="Times New Roman" pitchFamily="18" charset="0"/>
                <a:cs typeface="Times New Roman" pitchFamily="18" charset="0"/>
              </a:rPr>
              <a:t>91.punkts</a:t>
            </a:r>
          </a:p>
          <a:p>
            <a:pPr algn="just"/>
            <a:r>
              <a:rPr lang="lv-LV" sz="2000" b="1" dirty="0" smtClean="0">
                <a:solidFill>
                  <a:srgbClr val="C00000"/>
                </a:solidFill>
                <a:latin typeface="Times New Roman" pitchFamily="18" charset="0"/>
                <a:cs typeface="Times New Roman" pitchFamily="18" charset="0"/>
              </a:rPr>
              <a:t>vadības un administrēšanas izmaksu proporcija </a:t>
            </a:r>
            <a:r>
              <a:rPr lang="lv-LV" sz="2000" dirty="0" smtClean="0">
                <a:solidFill>
                  <a:schemeClr val="tx1"/>
                </a:solidFill>
                <a:latin typeface="Times New Roman" pitchFamily="18" charset="0"/>
                <a:cs typeface="Times New Roman" pitchFamily="18" charset="0"/>
              </a:rPr>
              <a:t>attiecībā pret kopējām projekta attiecināmajām izmaksām </a:t>
            </a:r>
          </a:p>
          <a:p>
            <a:pPr algn="just">
              <a:buFontTx/>
              <a:buChar char="-"/>
            </a:pPr>
            <a:r>
              <a:rPr lang="lv-LV" sz="2000" dirty="0" smtClean="0">
                <a:solidFill>
                  <a:schemeClr val="tx1"/>
                </a:solidFill>
                <a:latin typeface="Times New Roman" pitchFamily="18" charset="0"/>
                <a:cs typeface="Times New Roman" pitchFamily="18" charset="0"/>
              </a:rPr>
              <a:t>Latvijas Republikas tiešās vai pastarpinātās valsts pārvaldes iestādei, atvasinātai publiskai personai, citai valsts iestādei ir </a:t>
            </a:r>
            <a:r>
              <a:rPr lang="lv-LV" sz="2000" b="1" dirty="0" smtClean="0">
                <a:solidFill>
                  <a:srgbClr val="C00000"/>
                </a:solidFill>
                <a:latin typeface="Times New Roman" pitchFamily="18" charset="0"/>
                <a:cs typeface="Times New Roman" pitchFamily="18" charset="0"/>
              </a:rPr>
              <a:t>līdz 10% </a:t>
            </a:r>
            <a:endParaRPr lang="lv-LV" sz="2000" dirty="0" smtClean="0">
              <a:solidFill>
                <a:schemeClr val="tx1"/>
              </a:solidFill>
              <a:latin typeface="Times New Roman" pitchFamily="18" charset="0"/>
              <a:cs typeface="Times New Roman" pitchFamily="18" charset="0"/>
            </a:endParaRPr>
          </a:p>
          <a:p>
            <a:pPr algn="just">
              <a:buFontTx/>
              <a:buChar char="-"/>
            </a:pPr>
            <a:r>
              <a:rPr lang="lv-LV" sz="2000" dirty="0" smtClean="0">
                <a:solidFill>
                  <a:schemeClr val="tx1"/>
                </a:solidFill>
                <a:latin typeface="Times New Roman" pitchFamily="18" charset="0"/>
                <a:cs typeface="Times New Roman" pitchFamily="18" charset="0"/>
              </a:rPr>
              <a:t>privāto tiesību juridiskai personai vai starptautiskas organizācijas pārstāvniecībai Latvijas Republikā, kas darbojas jomā, kuru atbalsta fonds, ir līdz </a:t>
            </a:r>
            <a:r>
              <a:rPr lang="lv-LV" sz="2000" b="1" dirty="0" smtClean="0">
                <a:solidFill>
                  <a:srgbClr val="C00000"/>
                </a:solidFill>
                <a:latin typeface="Times New Roman" pitchFamily="18" charset="0"/>
                <a:cs typeface="Times New Roman" pitchFamily="18" charset="0"/>
              </a:rPr>
              <a:t>20%</a:t>
            </a:r>
            <a:r>
              <a:rPr lang="lv-LV" sz="2000" dirty="0" smtClean="0">
                <a:solidFill>
                  <a:schemeClr val="tx1"/>
                </a:solidFill>
                <a:latin typeface="Times New Roman" pitchFamily="18" charset="0"/>
                <a:cs typeface="Times New Roman" pitchFamily="18" charset="0"/>
              </a:rPr>
              <a:t>. </a:t>
            </a:r>
          </a:p>
          <a:p>
            <a:pPr algn="just">
              <a:buFontTx/>
              <a:buChar char="-"/>
            </a:pPr>
            <a:r>
              <a:rPr lang="lv-LV" sz="2000" dirty="0" smtClean="0">
                <a:solidFill>
                  <a:schemeClr val="tx1"/>
                </a:solidFill>
                <a:latin typeface="Times New Roman" pitchFamily="18" charset="0"/>
                <a:cs typeface="Times New Roman" pitchFamily="18" charset="0"/>
              </a:rPr>
              <a:t> projekta vadības un administrēšanas izmaksu kopsummā tiek ieskaitīta netiešo attiecināmo izmaksu summa</a:t>
            </a:r>
            <a:endParaRPr lang="lv-LV" sz="2000" b="1" dirty="0" smtClean="0">
              <a:solidFill>
                <a:schemeClr val="tx1"/>
              </a:solidFill>
              <a:latin typeface="Times New Roman" pitchFamily="18" charset="0"/>
              <a:cs typeface="Times New Roman" pitchFamily="18" charset="0"/>
            </a:endParaRPr>
          </a:p>
          <a:p>
            <a:pPr algn="just"/>
            <a:r>
              <a:rPr lang="lv-LV" sz="2000" b="1" dirty="0" smtClean="0">
                <a:solidFill>
                  <a:schemeClr val="tx1"/>
                </a:solidFill>
                <a:latin typeface="Times New Roman" pitchFamily="18" charset="0"/>
                <a:cs typeface="Times New Roman" pitchFamily="18" charset="0"/>
              </a:rPr>
              <a:t>92.punkts</a:t>
            </a:r>
          </a:p>
          <a:p>
            <a:pPr algn="just">
              <a:lnSpc>
                <a:spcPct val="90000"/>
              </a:lnSpc>
              <a:spcBef>
                <a:spcPts val="600"/>
              </a:spcBef>
              <a:tabLst>
                <a:tab pos="90488" algn="l"/>
              </a:tabLst>
            </a:pPr>
            <a:r>
              <a:rPr lang="lv-LV" sz="2000" b="1" dirty="0" smtClean="0">
                <a:solidFill>
                  <a:srgbClr val="C00000"/>
                </a:solidFill>
                <a:latin typeface="Times New Roman" pitchFamily="18" charset="0"/>
                <a:cs typeface="Times New Roman" pitchFamily="18" charset="0"/>
              </a:rPr>
              <a:t>netiešo attiecināmo izmaksu proporcija </a:t>
            </a:r>
            <a:r>
              <a:rPr lang="lv-LV" sz="2000" dirty="0" smtClean="0">
                <a:solidFill>
                  <a:schemeClr val="tx1"/>
                </a:solidFill>
                <a:latin typeface="Times New Roman" pitchFamily="18" charset="0"/>
                <a:cs typeface="Times New Roman" pitchFamily="18" charset="0"/>
              </a:rPr>
              <a:t>attiecībā pret projekta tiešajām attiecināmajām izmaksām ir </a:t>
            </a:r>
            <a:r>
              <a:rPr lang="lv-LV" sz="2000" b="1" dirty="0" smtClean="0">
                <a:solidFill>
                  <a:srgbClr val="C00000"/>
                </a:solidFill>
                <a:latin typeface="Times New Roman" pitchFamily="18" charset="0"/>
                <a:cs typeface="Times New Roman" pitchFamily="18" charset="0"/>
              </a:rPr>
              <a:t>līdz 5 %</a:t>
            </a:r>
            <a:endParaRPr lang="lv-LV" sz="20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5</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pPr algn="just"/>
            <a:r>
              <a:rPr lang="lv-LV" sz="2000" b="1" dirty="0" smtClean="0">
                <a:latin typeface="Times New Roman" pitchFamily="18" charset="0"/>
                <a:cs typeface="Times New Roman" pitchFamily="18" charset="0"/>
              </a:rPr>
              <a:t>MK 28.07.2016. noteikumi Nr.432 “Iekšējās drošības fonda un Patvēruma, migrācijas un integrācijas fonda 2014.–2020. gada plānošanas dokumentu izstrādes un projektu iesniegumu atlases kārtība” (4)</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00"/>
            <a:ext cx="6324600" cy="4435493"/>
          </a:xfrm>
        </p:spPr>
        <p:txBody>
          <a:bodyPr>
            <a:normAutofit/>
          </a:bodyPr>
          <a:lstStyle/>
          <a:p>
            <a:pPr algn="just"/>
            <a:r>
              <a:rPr lang="lv-LV" sz="2000" b="1" dirty="0" smtClean="0">
                <a:solidFill>
                  <a:schemeClr val="tx1"/>
                </a:solidFill>
                <a:latin typeface="Times New Roman" pitchFamily="18" charset="0"/>
                <a:cs typeface="Times New Roman" pitchFamily="18" charset="0"/>
              </a:rPr>
              <a:t>93.punkts</a:t>
            </a:r>
          </a:p>
          <a:p>
            <a:pPr algn="just"/>
            <a:r>
              <a:rPr lang="lv-LV" sz="2000" b="1" dirty="0" smtClean="0">
                <a:solidFill>
                  <a:srgbClr val="C00000"/>
                </a:solidFill>
                <a:latin typeface="Times New Roman" pitchFamily="18" charset="0"/>
                <a:cs typeface="Times New Roman" pitchFamily="18" charset="0"/>
              </a:rPr>
              <a:t>PVN</a:t>
            </a:r>
            <a:r>
              <a:rPr lang="lv-LV" sz="2000" dirty="0" smtClean="0">
                <a:solidFill>
                  <a:schemeClr val="tx1"/>
                </a:solidFill>
                <a:latin typeface="Times New Roman" pitchFamily="18" charset="0"/>
                <a:cs typeface="Times New Roman" pitchFamily="18" charset="0"/>
              </a:rPr>
              <a:t> maksājumus fonda projekta ietvaros plāno kā attiecināmās izmaksas, ja finansējuma saņēmējs pievienotās vērtības nodokli nevar atgūt no valsts budžeta atbilstoši normatīvajiem aktiem nodokļu jomā</a:t>
            </a:r>
            <a:endParaRPr lang="lv-LV" sz="20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6</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pPr algn="just"/>
            <a:r>
              <a:rPr lang="lv-LV" sz="2000" b="1" dirty="0" smtClean="0">
                <a:latin typeface="Times New Roman" pitchFamily="18" charset="0"/>
                <a:cs typeface="Times New Roman" pitchFamily="18" charset="0"/>
              </a:rPr>
              <a:t>MK 28.07.2016. noteikumi Nr.432 “Iekšējās drošības fonda un Patvēruma, migrācijas un integrācijas fonda 2014.–2020. gada plānošanas dokumentu izstrādes un projektu iesniegumu atlases kārtība” (5)</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00"/>
            <a:ext cx="6324600" cy="4435493"/>
          </a:xfrm>
        </p:spPr>
        <p:txBody>
          <a:bodyPr>
            <a:normAutofit/>
          </a:bodyPr>
          <a:lstStyle/>
          <a:p>
            <a:pPr algn="just"/>
            <a:r>
              <a:rPr lang="lv-LV" sz="2000" b="1" dirty="0" smtClean="0">
                <a:solidFill>
                  <a:schemeClr val="tx1"/>
                </a:solidFill>
                <a:latin typeface="Times New Roman" pitchFamily="18" charset="0"/>
                <a:cs typeface="Times New Roman" pitchFamily="18" charset="0"/>
              </a:rPr>
              <a:t>2.punkts</a:t>
            </a:r>
          </a:p>
          <a:p>
            <a:pPr algn="just"/>
            <a:r>
              <a:rPr lang="lv-LV" sz="2000" dirty="0" smtClean="0">
                <a:solidFill>
                  <a:schemeClr val="tx1"/>
                </a:solidFill>
                <a:latin typeface="Times New Roman" pitchFamily="18" charset="0"/>
                <a:cs typeface="Times New Roman" pitchFamily="18" charset="0"/>
              </a:rPr>
              <a:t>Ja kopējā summa par līdzīga veida preču iegādi, pakalpojumu saņemšanu vai būvdarbiem ir </a:t>
            </a:r>
            <a:r>
              <a:rPr lang="lv-LV" sz="2000" b="1" dirty="0" smtClean="0">
                <a:solidFill>
                  <a:srgbClr val="C00000"/>
                </a:solidFill>
                <a:latin typeface="Times New Roman" pitchFamily="18" charset="0"/>
                <a:cs typeface="Times New Roman" pitchFamily="18" charset="0"/>
              </a:rPr>
              <a:t>lielāka par 1500 EUR (bez PVN / ar VSAOI) </a:t>
            </a:r>
            <a:r>
              <a:rPr lang="lv-LV" sz="2000" dirty="0" smtClean="0">
                <a:solidFill>
                  <a:schemeClr val="tx1"/>
                </a:solidFill>
                <a:latin typeface="Times New Roman" pitchFamily="18" charset="0"/>
                <a:cs typeface="Times New Roman" pitchFamily="18" charset="0"/>
              </a:rPr>
              <a:t>un nepārsniedz Latvijas </a:t>
            </a:r>
            <a:r>
              <a:rPr lang="lv-LV" sz="2000" dirty="0" smtClean="0">
                <a:solidFill>
                  <a:schemeClr val="tx1"/>
                </a:solidFill>
                <a:latin typeface="Times New Roman" pitchFamily="18" charset="0"/>
                <a:cs typeface="Times New Roman" pitchFamily="18" charset="0"/>
              </a:rPr>
              <a:t>Republikas normatīvajos </a:t>
            </a:r>
            <a:r>
              <a:rPr lang="lv-LV" sz="2000" dirty="0" smtClean="0">
                <a:solidFill>
                  <a:schemeClr val="tx1"/>
                </a:solidFill>
                <a:latin typeface="Times New Roman" pitchFamily="18" charset="0"/>
                <a:cs typeface="Times New Roman" pitchFamily="18" charset="0"/>
              </a:rPr>
              <a:t>aktos iepirkumu jomā noteiktos sliekšņus, ir </a:t>
            </a:r>
            <a:r>
              <a:rPr lang="lv-LV" sz="2000" b="1" dirty="0" smtClean="0">
                <a:solidFill>
                  <a:srgbClr val="C00000"/>
                </a:solidFill>
                <a:latin typeface="Times New Roman" pitchFamily="18" charset="0"/>
                <a:cs typeface="Times New Roman" pitchFamily="18" charset="0"/>
              </a:rPr>
              <a:t>jāveic vismaz  3 pretendentu piedāvājumu salīdzinājums</a:t>
            </a:r>
            <a:r>
              <a:rPr lang="lv-LV" sz="2000" dirty="0" smtClean="0">
                <a:solidFill>
                  <a:schemeClr val="tx1"/>
                </a:solidFill>
                <a:latin typeface="Times New Roman" pitchFamily="18" charset="0"/>
                <a:cs typeface="Times New Roman" pitchFamily="18" charset="0"/>
              </a:rPr>
              <a:t>: </a:t>
            </a:r>
          </a:p>
          <a:p>
            <a:pPr algn="just">
              <a:buFontTx/>
              <a:buChar char="-"/>
            </a:pPr>
            <a:r>
              <a:rPr lang="lv-LV" sz="2000" dirty="0" smtClean="0">
                <a:solidFill>
                  <a:schemeClr val="tx1"/>
                </a:solidFill>
                <a:latin typeface="Times New Roman" pitchFamily="18" charset="0"/>
                <a:cs typeface="Times New Roman" pitchFamily="18" charset="0"/>
              </a:rPr>
              <a:t>saglabājot dokumentālus pierādījumus par pretendentu piedāvātajām cenām;</a:t>
            </a:r>
          </a:p>
          <a:p>
            <a:pPr algn="just">
              <a:buFontTx/>
              <a:buChar char="-"/>
            </a:pPr>
            <a:r>
              <a:rPr lang="lv-LV" sz="2000" dirty="0" smtClean="0">
                <a:solidFill>
                  <a:schemeClr val="tx1"/>
                </a:solidFill>
                <a:latin typeface="Times New Roman" pitchFamily="18" charset="0"/>
                <a:cs typeface="Times New Roman" pitchFamily="18" charset="0"/>
              </a:rPr>
              <a:t> attiecīgi slēdzot līgumu ar pretendentu, kurš ir iesniedzis atbilstošu piedāvājumu ar viszemāko cenu</a:t>
            </a:r>
          </a:p>
          <a:p>
            <a:pPr algn="just"/>
            <a:r>
              <a:rPr lang="lv-LV" sz="2000" b="1" dirty="0" smtClean="0">
                <a:solidFill>
                  <a:schemeClr val="tx1"/>
                </a:solidFill>
                <a:latin typeface="Times New Roman" pitchFamily="18" charset="0"/>
                <a:cs typeface="Times New Roman" pitchFamily="18" charset="0"/>
              </a:rPr>
              <a:t>3.punktā </a:t>
            </a:r>
            <a:r>
              <a:rPr lang="lv-LV" sz="2000" dirty="0" smtClean="0">
                <a:solidFill>
                  <a:schemeClr val="tx1"/>
                </a:solidFill>
                <a:latin typeface="Times New Roman" pitchFamily="18" charset="0"/>
                <a:cs typeface="Times New Roman" pitchFamily="18" charset="0"/>
              </a:rPr>
              <a:t>ir norādīti iespējamie pretendentu izvēles procesa dokumentēšanas veidi</a:t>
            </a: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7</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r>
              <a:rPr lang="lv-LV" sz="2000" dirty="0" smtClean="0"/>
              <a:t/>
            </a:r>
            <a:br>
              <a:rPr lang="lv-LV" sz="2000" dirty="0" smtClean="0"/>
            </a:br>
            <a:r>
              <a:rPr lang="lv-LV" sz="2000" dirty="0" smtClean="0"/>
              <a:t> </a:t>
            </a:r>
            <a:r>
              <a:rPr lang="lv-LV" sz="2000" b="1" dirty="0" smtClean="0">
                <a:latin typeface="Times New Roman" pitchFamily="18" charset="0"/>
                <a:cs typeface="Times New Roman" pitchFamily="18" charset="0"/>
              </a:rPr>
              <a:t>Iekšējās drošības fonda un Patvēruma, migrācijas un integrācijas fonda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2014.-2020. gada plānošanas perioda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IZMAKSU ATTIECINĀMĪBAS NOSACĪJUMI (1)</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00"/>
            <a:ext cx="6324600" cy="4435493"/>
          </a:xfrm>
        </p:spPr>
        <p:txBody>
          <a:bodyPr>
            <a:normAutofit fontScale="85000" lnSpcReduction="10000"/>
          </a:bodyPr>
          <a:lstStyle/>
          <a:p>
            <a:r>
              <a:rPr lang="lv-LV" sz="2000" b="1" dirty="0" smtClean="0">
                <a:solidFill>
                  <a:schemeClr val="tx1"/>
                </a:solidFill>
                <a:latin typeface="Times New Roman" pitchFamily="18" charset="0"/>
                <a:cs typeface="Times New Roman" pitchFamily="18" charset="0"/>
              </a:rPr>
              <a:t>Tiešās attiecināmās izmaksas</a:t>
            </a:r>
          </a:p>
          <a:p>
            <a:pPr algn="just"/>
            <a:r>
              <a:rPr lang="lv-LV" sz="2000" b="1" dirty="0" smtClean="0">
                <a:solidFill>
                  <a:schemeClr val="tx1"/>
                </a:solidFill>
                <a:latin typeface="Times New Roman" pitchFamily="18" charset="0"/>
                <a:cs typeface="Times New Roman" pitchFamily="18" charset="0"/>
              </a:rPr>
              <a:t>10.punkts</a:t>
            </a:r>
          </a:p>
          <a:p>
            <a:pPr algn="just"/>
            <a:r>
              <a:rPr lang="lv-LV" sz="2000" b="1" dirty="0" smtClean="0">
                <a:solidFill>
                  <a:srgbClr val="C00000"/>
                </a:solidFill>
                <a:latin typeface="Times New Roman" pitchFamily="18" charset="0"/>
                <a:cs typeface="Times New Roman" pitchFamily="18" charset="0"/>
              </a:rPr>
              <a:t>personāla izmaksas </a:t>
            </a:r>
            <a:r>
              <a:rPr lang="lv-LV" sz="2000" dirty="0" smtClean="0">
                <a:solidFill>
                  <a:schemeClr val="tx1"/>
                </a:solidFill>
                <a:latin typeface="Times New Roman" pitchFamily="18" charset="0"/>
                <a:cs typeface="Times New Roman" pitchFamily="18" charset="0"/>
              </a:rPr>
              <a:t>ir attiecināmas </a:t>
            </a:r>
            <a:r>
              <a:rPr lang="lv-LV" sz="2000" b="1" dirty="0" smtClean="0">
                <a:solidFill>
                  <a:srgbClr val="C00000"/>
                </a:solidFill>
                <a:latin typeface="Times New Roman" pitchFamily="18" charset="0"/>
                <a:cs typeface="Times New Roman" pitchFamily="18" charset="0"/>
              </a:rPr>
              <a:t>tikai uz tieši projekta īstenošanā iesaistītām personām</a:t>
            </a:r>
            <a:r>
              <a:rPr lang="lv-LV" sz="2000" dirty="0" smtClean="0">
                <a:solidFill>
                  <a:schemeClr val="tx1"/>
                </a:solidFill>
                <a:latin typeface="Times New Roman" pitchFamily="18" charset="0"/>
                <a:cs typeface="Times New Roman" pitchFamily="18" charset="0"/>
              </a:rPr>
              <a:t> (projekta vadītājs, koordinators, grāmatvedis, eksperti/speciālisti), </a:t>
            </a:r>
            <a:r>
              <a:rPr lang="lv-LV" sz="2000" b="1" dirty="0" smtClean="0">
                <a:solidFill>
                  <a:srgbClr val="C00000"/>
                </a:solidFill>
                <a:latin typeface="Times New Roman" pitchFamily="18" charset="0"/>
                <a:cs typeface="Times New Roman" pitchFamily="18" charset="0"/>
              </a:rPr>
              <a:t>kas ir darba </a:t>
            </a:r>
            <a:r>
              <a:rPr lang="lv-LV" sz="2000" dirty="0" smtClean="0">
                <a:solidFill>
                  <a:schemeClr val="tx1"/>
                </a:solidFill>
                <a:latin typeface="Times New Roman" pitchFamily="18" charset="0"/>
                <a:cs typeface="Times New Roman" pitchFamily="18" charset="0"/>
              </a:rPr>
              <a:t>vai dienesta </a:t>
            </a:r>
            <a:r>
              <a:rPr lang="lv-LV" sz="2000" b="1" dirty="0" smtClean="0">
                <a:solidFill>
                  <a:srgbClr val="C00000"/>
                </a:solidFill>
                <a:latin typeface="Times New Roman" pitchFamily="18" charset="0"/>
                <a:cs typeface="Times New Roman" pitchFamily="18" charset="0"/>
              </a:rPr>
              <a:t>tiesiskās attiecībās</a:t>
            </a:r>
            <a:r>
              <a:rPr lang="lv-LV" sz="2000" dirty="0" smtClean="0">
                <a:solidFill>
                  <a:schemeClr val="tx1"/>
                </a:solidFill>
                <a:latin typeface="Times New Roman" pitchFamily="18" charset="0"/>
                <a:cs typeface="Times New Roman" pitchFamily="18" charset="0"/>
              </a:rPr>
              <a:t> ar Finansējuma saņēmēju </a:t>
            </a:r>
          </a:p>
          <a:p>
            <a:pPr algn="just"/>
            <a:endParaRPr lang="lv-LV" sz="2000" dirty="0" smtClean="0">
              <a:solidFill>
                <a:schemeClr val="tx1"/>
              </a:solidFill>
              <a:latin typeface="Times New Roman" pitchFamily="18" charset="0"/>
              <a:cs typeface="Times New Roman" pitchFamily="18" charset="0"/>
            </a:endParaRPr>
          </a:p>
          <a:p>
            <a:pPr algn="just"/>
            <a:r>
              <a:rPr lang="lv-LV" sz="2000" b="1" dirty="0" smtClean="0">
                <a:solidFill>
                  <a:schemeClr val="tx1"/>
                </a:solidFill>
                <a:latin typeface="Times New Roman" pitchFamily="18" charset="0"/>
                <a:cs typeface="Times New Roman" pitchFamily="18" charset="0"/>
              </a:rPr>
              <a:t>11.punkts</a:t>
            </a:r>
          </a:p>
          <a:p>
            <a:pPr algn="just"/>
            <a:r>
              <a:rPr lang="lv-LV" sz="2000" b="1" dirty="0" smtClean="0">
                <a:solidFill>
                  <a:srgbClr val="C00000"/>
                </a:solidFill>
                <a:latin typeface="Times New Roman" pitchFamily="18" charset="0"/>
                <a:cs typeface="Times New Roman" pitchFamily="18" charset="0"/>
              </a:rPr>
              <a:t>personāla izmaksas </a:t>
            </a:r>
            <a:r>
              <a:rPr lang="lv-LV" sz="2000" dirty="0" smtClean="0">
                <a:solidFill>
                  <a:schemeClr val="tx1"/>
                </a:solidFill>
                <a:latin typeface="Times New Roman" pitchFamily="18" charset="0"/>
                <a:cs typeface="Times New Roman" pitchFamily="18" charset="0"/>
              </a:rPr>
              <a:t>ir attiecināmas, ja tās </a:t>
            </a:r>
            <a:r>
              <a:rPr lang="lv-LV" sz="2000" b="1" dirty="0" smtClean="0">
                <a:solidFill>
                  <a:srgbClr val="C00000"/>
                </a:solidFill>
                <a:latin typeface="Times New Roman" pitchFamily="18" charset="0"/>
                <a:cs typeface="Times New Roman" pitchFamily="18" charset="0"/>
              </a:rPr>
              <a:t>atbilst granta līgumam, Finansējuma saņēmēja vispārējai atlīdzības sistēmai </a:t>
            </a:r>
            <a:r>
              <a:rPr lang="lv-LV" sz="2000" dirty="0" smtClean="0">
                <a:solidFill>
                  <a:schemeClr val="tx1"/>
                </a:solidFill>
                <a:latin typeface="Times New Roman" pitchFamily="18" charset="0"/>
                <a:cs typeface="Times New Roman" pitchFamily="18" charset="0"/>
              </a:rPr>
              <a:t>un Latvijas Republikas normatīvo aktu prasībām atlīdzības jomā </a:t>
            </a:r>
          </a:p>
          <a:p>
            <a:pPr algn="just"/>
            <a:endParaRPr lang="lv-LV" sz="2000" dirty="0" smtClean="0">
              <a:solidFill>
                <a:schemeClr val="tx1"/>
              </a:solidFill>
              <a:latin typeface="Times New Roman" pitchFamily="18" charset="0"/>
              <a:cs typeface="Times New Roman" pitchFamily="18" charset="0"/>
            </a:endParaRPr>
          </a:p>
          <a:p>
            <a:pPr algn="just"/>
            <a:r>
              <a:rPr lang="lv-LV" sz="2000" b="1" dirty="0" smtClean="0">
                <a:solidFill>
                  <a:schemeClr val="tx1"/>
                </a:solidFill>
                <a:latin typeface="Times New Roman" pitchFamily="18" charset="0"/>
                <a:cs typeface="Times New Roman" pitchFamily="18" charset="0"/>
              </a:rPr>
              <a:t>14.punkts</a:t>
            </a:r>
          </a:p>
          <a:p>
            <a:pPr algn="just"/>
            <a:r>
              <a:rPr lang="lv-LV" sz="2000" b="1" dirty="0" smtClean="0">
                <a:solidFill>
                  <a:srgbClr val="C00000"/>
                </a:solidFill>
                <a:latin typeface="Times New Roman" pitchFamily="18" charset="0"/>
                <a:cs typeface="Times New Roman" pitchFamily="18" charset="0"/>
              </a:rPr>
              <a:t>personāla izmaksas</a:t>
            </a:r>
            <a:r>
              <a:rPr lang="lv-LV" sz="2000" dirty="0" smtClean="0">
                <a:solidFill>
                  <a:schemeClr val="tx1"/>
                </a:solidFill>
                <a:latin typeface="Times New Roman" pitchFamily="18" charset="0"/>
                <a:cs typeface="Times New Roman" pitchFamily="18" charset="0"/>
              </a:rPr>
              <a:t>, piemēram, algas, sociālās apdrošināšanas iemaksas, ir attiecināmas, ja tās </a:t>
            </a:r>
            <a:r>
              <a:rPr lang="lv-LV" sz="2000" b="1" dirty="0" smtClean="0">
                <a:solidFill>
                  <a:srgbClr val="C00000"/>
                </a:solidFill>
                <a:latin typeface="Times New Roman" pitchFamily="18" charset="0"/>
                <a:cs typeface="Times New Roman" pitchFamily="18" charset="0"/>
              </a:rPr>
              <a:t>nepārsniedz Finansējuma saņēmēja atalgojuma shēmas vidējās likmes </a:t>
            </a: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8</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r>
              <a:rPr lang="lv-LV" sz="2000" dirty="0" smtClean="0"/>
              <a:t/>
            </a:r>
            <a:br>
              <a:rPr lang="lv-LV" sz="2000" dirty="0" smtClean="0"/>
            </a:br>
            <a:r>
              <a:rPr lang="lv-LV" sz="2000" dirty="0" smtClean="0"/>
              <a:t> </a:t>
            </a:r>
            <a:r>
              <a:rPr lang="lv-LV" sz="2000" b="1" dirty="0" smtClean="0">
                <a:latin typeface="Times New Roman" pitchFamily="18" charset="0"/>
                <a:cs typeface="Times New Roman" pitchFamily="18" charset="0"/>
              </a:rPr>
              <a:t>Iekšējās drošības fonda un Patvēruma, migrācijas un integrācijas fonda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2014.-2020. gada plānošanas perioda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IZMAKSU ATTIECINĀMĪBAS NOSACĪJUMI (2)</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09.11.7.2017.,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00"/>
            <a:ext cx="6324600" cy="4435493"/>
          </a:xfrm>
        </p:spPr>
        <p:txBody>
          <a:bodyPr>
            <a:normAutofit/>
          </a:bodyPr>
          <a:lstStyle/>
          <a:p>
            <a:r>
              <a:rPr lang="lv-LV" sz="2000" b="1" dirty="0" smtClean="0">
                <a:solidFill>
                  <a:schemeClr val="tx1"/>
                </a:solidFill>
                <a:latin typeface="Times New Roman" pitchFamily="18" charset="0"/>
                <a:cs typeface="Times New Roman" pitchFamily="18" charset="0"/>
              </a:rPr>
              <a:t>Tiešās attiecināmās izmaksas</a:t>
            </a:r>
          </a:p>
          <a:p>
            <a:pPr algn="just"/>
            <a:r>
              <a:rPr lang="lv-LV" sz="2000" b="1" dirty="0" smtClean="0">
                <a:solidFill>
                  <a:schemeClr val="tx1"/>
                </a:solidFill>
                <a:latin typeface="Times New Roman" pitchFamily="18" charset="0"/>
                <a:cs typeface="Times New Roman" pitchFamily="18" charset="0"/>
              </a:rPr>
              <a:t>16.punkts</a:t>
            </a:r>
          </a:p>
          <a:p>
            <a:pPr algn="just"/>
            <a:r>
              <a:rPr lang="lv-LV" sz="2000" dirty="0" smtClean="0">
                <a:solidFill>
                  <a:schemeClr val="tx1"/>
                </a:solidFill>
                <a:latin typeface="Times New Roman" pitchFamily="18" charset="0"/>
                <a:cs typeface="Times New Roman" pitchFamily="18" charset="0"/>
              </a:rPr>
              <a:t>izmaksas par </a:t>
            </a:r>
            <a:r>
              <a:rPr lang="lv-LV" sz="2000" b="1" dirty="0" smtClean="0">
                <a:solidFill>
                  <a:srgbClr val="C00000"/>
                </a:solidFill>
                <a:latin typeface="Times New Roman" pitchFamily="18" charset="0"/>
                <a:cs typeface="Times New Roman" pitchFamily="18" charset="0"/>
              </a:rPr>
              <a:t>projekta vadībai un administrēšanai nepieciešamo aprīkojumu </a:t>
            </a:r>
            <a:r>
              <a:rPr lang="lv-LV" sz="2000" dirty="0" smtClean="0">
                <a:solidFill>
                  <a:schemeClr val="tx1"/>
                </a:solidFill>
                <a:latin typeface="Times New Roman" pitchFamily="18" charset="0"/>
                <a:cs typeface="Times New Roman" pitchFamily="18" charset="0"/>
              </a:rPr>
              <a:t>ir </a:t>
            </a:r>
            <a:r>
              <a:rPr lang="lv-LV" sz="2000" dirty="0" smtClean="0">
                <a:solidFill>
                  <a:schemeClr val="tx1"/>
                </a:solidFill>
                <a:latin typeface="Times New Roman" pitchFamily="18" charset="0"/>
                <a:cs typeface="Times New Roman" pitchFamily="18" charset="0"/>
              </a:rPr>
              <a:t>attiecināmas</a:t>
            </a:r>
            <a:r>
              <a:rPr lang="lv-LV" sz="2000" dirty="0" smtClean="0">
                <a:solidFill>
                  <a:schemeClr val="tx1"/>
                </a:solidFill>
                <a:latin typeface="Times New Roman" pitchFamily="18" charset="0"/>
                <a:cs typeface="Times New Roman" pitchFamily="18" charset="0"/>
              </a:rPr>
              <a:t>, ja aprīkojuma iegāde ir apstiprināta granta līgumā un tas ir iegādāts ne vēlāk kā 3 (trīs) mēnešus pēc projekta uzsākšanas </a:t>
            </a:r>
          </a:p>
          <a:p>
            <a:pPr algn="just"/>
            <a:endParaRPr lang="lv-LV" sz="2000" dirty="0" smtClean="0">
              <a:solidFill>
                <a:schemeClr val="tx1"/>
              </a:solidFill>
              <a:latin typeface="Times New Roman" pitchFamily="18" charset="0"/>
              <a:cs typeface="Times New Roman" pitchFamily="18" charset="0"/>
            </a:endParaRPr>
          </a:p>
          <a:p>
            <a:pPr algn="just"/>
            <a:r>
              <a:rPr lang="lv-LV" sz="2000" b="1" dirty="0" smtClean="0">
                <a:solidFill>
                  <a:schemeClr val="tx1"/>
                </a:solidFill>
                <a:latin typeface="Times New Roman" pitchFamily="18" charset="0"/>
                <a:cs typeface="Times New Roman" pitchFamily="18" charset="0"/>
              </a:rPr>
              <a:t>20.punkts</a:t>
            </a:r>
          </a:p>
          <a:p>
            <a:pPr algn="just"/>
            <a:r>
              <a:rPr lang="lv-LV" sz="2000" b="1" dirty="0" smtClean="0">
                <a:solidFill>
                  <a:srgbClr val="C00000"/>
                </a:solidFill>
                <a:latin typeface="Times New Roman" pitchFamily="18" charset="0"/>
                <a:cs typeface="Times New Roman" pitchFamily="18" charset="0"/>
              </a:rPr>
              <a:t>nekustamā īpašuma nomas izmaksas </a:t>
            </a:r>
            <a:r>
              <a:rPr lang="lv-LV" sz="2000" dirty="0" smtClean="0">
                <a:solidFill>
                  <a:schemeClr val="tx1"/>
                </a:solidFill>
                <a:latin typeface="Times New Roman" pitchFamily="18" charset="0"/>
                <a:cs typeface="Times New Roman" pitchFamily="18" charset="0"/>
              </a:rPr>
              <a:t>ir attiecināmas tikai tad, ja tas ir būtiski projekta mērķu sasniegšanai, ja tas ir paredzēts granta līgumā un attiecīgā nekustamā īpašuma objekts iepriekš nav iegādāts ar ES finansējumu</a:t>
            </a:r>
          </a:p>
          <a:p>
            <a:pPr algn="just"/>
            <a:endParaRPr lang="lv-LV" sz="2000" b="1" dirty="0" smtClean="0">
              <a:solidFill>
                <a:srgbClr val="C00000"/>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Izmaksu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9</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1447800"/>
          </a:xfrm>
        </p:spPr>
        <p:txBody>
          <a:bodyPr anchor="b">
            <a:noAutofit/>
          </a:bodyPr>
          <a:lstStyle/>
          <a:p>
            <a:r>
              <a:rPr lang="lv-LV" sz="2000" dirty="0" smtClean="0"/>
              <a:t/>
            </a:r>
            <a:br>
              <a:rPr lang="lv-LV" sz="2000" dirty="0" smtClean="0"/>
            </a:br>
            <a:r>
              <a:rPr lang="lv-LV" sz="2000" dirty="0" smtClean="0"/>
              <a:t> </a:t>
            </a:r>
            <a:r>
              <a:rPr lang="lv-LV" sz="2000" b="1" dirty="0" smtClean="0">
                <a:latin typeface="Times New Roman" pitchFamily="18" charset="0"/>
                <a:cs typeface="Times New Roman" pitchFamily="18" charset="0"/>
              </a:rPr>
              <a:t>Iekšējās drošības fonda un Patvēruma, migrācijas un integrācijas fonda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2014.-2020. gada plānošanas perioda </a:t>
            </a:r>
            <a:br>
              <a:rPr lang="lv-LV" sz="2000" b="1" dirty="0" smtClean="0">
                <a:latin typeface="Times New Roman" pitchFamily="18" charset="0"/>
                <a:cs typeface="Times New Roman" pitchFamily="18" charset="0"/>
              </a:rPr>
            </a:br>
            <a:r>
              <a:rPr lang="lv-LV" sz="2000" b="1" dirty="0" smtClean="0">
                <a:latin typeface="Times New Roman" pitchFamily="18" charset="0"/>
                <a:cs typeface="Times New Roman" pitchFamily="18" charset="0"/>
              </a:rPr>
              <a:t>IZMAKSU ATTIECINĀMĪBAS NOSACĪJUMI (3)</a:t>
            </a:r>
            <a:endParaRPr lang="en-US" sz="20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09.11.7.2017.,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1011</TotalTime>
  <Words>1026</Words>
  <Application>Microsoft Office PowerPoint</Application>
  <PresentationFormat>Slaidrāde ekrānā (4:3)</PresentationFormat>
  <Paragraphs>122</Paragraphs>
  <Slides>14</Slides>
  <Notes>0</Notes>
  <HiddenSlides>0</HiddenSlides>
  <MMClips>0</MMClips>
  <ScaleCrop>false</ScaleCrop>
  <HeadingPairs>
    <vt:vector size="4" baseType="variant">
      <vt:variant>
        <vt:lpstr>Dizains</vt:lpstr>
      </vt:variant>
      <vt:variant>
        <vt:i4>1</vt:i4>
      </vt:variant>
      <vt:variant>
        <vt:lpstr>Slaidu virsraksti</vt:lpstr>
      </vt:variant>
      <vt:variant>
        <vt:i4>14</vt:i4>
      </vt:variant>
    </vt:vector>
  </HeadingPairs>
  <TitlesOfParts>
    <vt:vector size="15" baseType="lpstr">
      <vt:lpstr>Office Theme</vt:lpstr>
      <vt:lpstr>Patvēruma, migrācijas un integrācijas fonda izmaksu nosacījumi</vt:lpstr>
      <vt:lpstr>MK 28.07.2016. noteikumi Nr.432 “Iekšējās drošības fonda un Patvēruma, migrācijas un integrācijas fonda 2014.–2020. gada plānošanas dokumentu izstrādes un projektu iesniegumu atlases kārtība” (1)</vt:lpstr>
      <vt:lpstr>MK 28.07.2016. noteikumi Nr.432 “Iekšējās drošības fonda un Patvēruma, migrācijas un integrācijas fonda 2014.–2020. gada plānošanas dokumentu izstrādes un projektu iesniegumu atlases kārtība” (2)</vt:lpstr>
      <vt:lpstr>MK 28.07.2016. noteikumi Nr.432 “Iekšējās drošības fonda un Patvēruma, migrācijas un integrācijas fonda 2014.–2020. gada plānošanas dokumentu izstrādes un projektu iesniegumu atlases kārtība” (3)</vt:lpstr>
      <vt:lpstr>MK 28.07.2016. noteikumi Nr.432 “Iekšējās drošības fonda un Patvēruma, migrācijas un integrācijas fonda 2014.–2020. gada plānošanas dokumentu izstrādes un projektu iesniegumu atlases kārtība” (4)</vt:lpstr>
      <vt:lpstr>MK 28.07.2016. noteikumi Nr.432 “Iekšējās drošības fonda un Patvēruma, migrācijas un integrācijas fonda 2014.–2020. gada plānošanas dokumentu izstrādes un projektu iesniegumu atlases kārtība” (5)</vt:lpstr>
      <vt:lpstr>  Iekšējās drošības fonda un Patvēruma, migrācijas un integrācijas fonda  2014.-2020. gada plānošanas perioda  IZMAKSU ATTIECINĀMĪBAS NOSACĪJUMI (1)</vt:lpstr>
      <vt:lpstr>  Iekšējās drošības fonda un Patvēruma, migrācijas un integrācijas fonda  2014.-2020. gada plānošanas perioda  IZMAKSU ATTIECINĀMĪBAS NOSACĪJUMI (2)</vt:lpstr>
      <vt:lpstr>  Iekšējās drošības fonda un Patvēruma, migrācijas un integrācijas fonda  2014.-2020. gada plānošanas perioda  IZMAKSU ATTIECINĀMĪBAS NOSACĪJUMI (3)</vt:lpstr>
      <vt:lpstr>  Iekšējās drošības fonda un Patvēruma, migrācijas un integrācijas fonda  2014.-2020. gada plānošanas perioda  IZMAKSU ATTIECINĀMĪBAS NOSACĪJUMI (4)</vt:lpstr>
      <vt:lpstr>  Iekšējās drošības fonda un Patvēruma, migrācijas un integrācijas fonda  2014.-2020. gada plānošanas perioda  IZMAKSU ATTIECINĀMĪBAS NOSACĪJUMI (5)</vt:lpstr>
      <vt:lpstr>  Iekšējās drošības fonda un Patvēruma, migrācijas un integrācijas fonda  2014.-2020. gada plānošanas perioda  IZMAKSU ATTIECINĀMĪBAS NOSACĪJUMI (6)</vt:lpstr>
      <vt:lpstr>  Iekšējās drošības fonda un Patvēruma, migrācijas un integrācijas fonda  2014.-2020. gada plānošanas perioda  IZMAKSU ATTIECINĀMĪBAS NOSACĪJUMI (7)</vt:lpstr>
      <vt:lpstr>Paldies par uzmanību!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Dagnija</dc:creator>
  <cp:lastModifiedBy>EvijaV</cp:lastModifiedBy>
  <cp:revision>76</cp:revision>
  <dcterms:created xsi:type="dcterms:W3CDTF">2006-08-16T00:00:00Z</dcterms:created>
  <dcterms:modified xsi:type="dcterms:W3CDTF">2017-11-09T06:48:50Z</dcterms:modified>
</cp:coreProperties>
</file>