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1" r:id="rId2"/>
    <p:sldId id="257" r:id="rId3"/>
    <p:sldId id="262" r:id="rId4"/>
    <p:sldId id="263" r:id="rId5"/>
    <p:sldId id="264" r:id="rId6"/>
    <p:sldId id="267" r:id="rId7"/>
    <p:sldId id="269" r:id="rId8"/>
    <p:sldId id="270" r:id="rId9"/>
    <p:sldId id="271" r:id="rId10"/>
    <p:sldId id="265" r:id="rId11"/>
    <p:sldId id="259" r:id="rId12"/>
  </p:sldIdLst>
  <p:sldSz cx="9144000" cy="6858000" type="screen4x3"/>
  <p:notesSz cx="6858000" cy="9144000"/>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100" d="100"/>
          <a:sy n="100" d="100"/>
        </p:scale>
        <p:origin x="-1224" y="-2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3132"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B0190-AB26-45BA-9728-4B31236091C6}" type="datetimeFigureOut">
              <a:rPr lang="lv-LV" smtClean="0"/>
              <a:pPr/>
              <a:t>2017.11.13.</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279CF9-1BEB-4BD2-BFB6-79C9D6052C24}" type="slidenum">
              <a:rPr lang="lv-LV" smtClean="0"/>
              <a:pPr/>
              <a:t>‹#›</a:t>
            </a:fld>
            <a:endParaRPr lang="lv-LV"/>
          </a:p>
        </p:txBody>
      </p:sp>
    </p:spTree>
    <p:extLst>
      <p:ext uri="{BB962C8B-B14F-4D97-AF65-F5344CB8AC3E}">
        <p14:creationId xmlns=""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endParaRPr lang="lv-LV"/>
          </a:p>
        </p:txBody>
      </p:sp>
      <p:sp>
        <p:nvSpPr>
          <p:cNvPr id="4" name="Slaida numura vietturis 3"/>
          <p:cNvSpPr>
            <a:spLocks noGrp="1"/>
          </p:cNvSpPr>
          <p:nvPr>
            <p:ph type="sldNum" sz="quarter" idx="10"/>
          </p:nvPr>
        </p:nvSpPr>
        <p:spPr/>
        <p:txBody>
          <a:bodyPr/>
          <a:lstStyle/>
          <a:p>
            <a:fld id="{1B279CF9-1BEB-4BD2-BFB6-79C9D6052C24}" type="slidenum">
              <a:rPr lang="lv-LV" smtClean="0"/>
              <a:pPr/>
              <a:t>2</a:t>
            </a:fld>
            <a:endParaRPr lang="lv-LV"/>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3"/>
            <a:ext cx="7772400" cy="1470023"/>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7"/>
            <a:ext cx="2057400" cy="585152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57"/>
            <a:ext cx="6019800" cy="585152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0" y="4406905"/>
            <a:ext cx="7772400" cy="1362075"/>
          </a:xfrm>
        </p:spPr>
        <p:txBody>
          <a:bodyPr anchor="t"/>
          <a:lstStyle>
            <a:lvl1pPr algn="l">
              <a:defRPr sz="4100" b="1" cap="all"/>
            </a:lvl1pPr>
          </a:lstStyle>
          <a:p>
            <a:r>
              <a:rPr lang="en-US" smtClean="0"/>
              <a:t>Click to edit Master title style</a:t>
            </a:r>
            <a:endParaRPr lang="en-US"/>
          </a:p>
        </p:txBody>
      </p:sp>
      <p:sp>
        <p:nvSpPr>
          <p:cNvPr id="3" name="Text Placeholder 2"/>
          <p:cNvSpPr>
            <a:spLocks noGrp="1"/>
          </p:cNvSpPr>
          <p:nvPr>
            <p:ph type="body" idx="1"/>
          </p:nvPr>
        </p:nvSpPr>
        <p:spPr>
          <a:xfrm>
            <a:off x="722310" y="2906727"/>
            <a:ext cx="77724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5" y="1535116"/>
            <a:ext cx="404019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5" y="2174880"/>
            <a:ext cx="404019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535116"/>
            <a:ext cx="404178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2174880"/>
            <a:ext cx="404178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5" y="273053"/>
            <a:ext cx="3008310" cy="1162051"/>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3575055" y="273068"/>
            <a:ext cx="5111750"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15" y="1435110"/>
            <a:ext cx="300831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90" y="4800605"/>
            <a:ext cx="5486400" cy="566739"/>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1792290" y="612773"/>
            <a:ext cx="54864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a:p>
        </p:txBody>
      </p:sp>
      <p:sp>
        <p:nvSpPr>
          <p:cNvPr id="4" name="Text Placeholder 3"/>
          <p:cNvSpPr>
            <a:spLocks noGrp="1"/>
          </p:cNvSpPr>
          <p:nvPr>
            <p:ph type="body" sz="half" idx="2"/>
          </p:nvPr>
        </p:nvSpPr>
        <p:spPr>
          <a:xfrm>
            <a:off x="1792290" y="5367353"/>
            <a:ext cx="54864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43"/>
            <a:ext cx="8229600" cy="1143000"/>
          </a:xfrm>
          <a:prstGeom prst="rect">
            <a:avLst/>
          </a:prstGeom>
        </p:spPr>
        <p:txBody>
          <a:bodyPr vert="horz" lIns="93957" tIns="46979" rIns="93957" bIns="46979"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8"/>
            <a:ext cx="8229600" cy="4525965"/>
          </a:xfrm>
          <a:prstGeom prst="rect">
            <a:avLst/>
          </a:prstGeom>
        </p:spPr>
        <p:txBody>
          <a:bodyPr vert="horz" lIns="93957" tIns="46979" rIns="93957" bIns="469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69"/>
            <a:ext cx="21336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fld id="{1D8BD707-D9CF-40AE-B4C6-C98DA3205C09}" type="datetimeFigureOut">
              <a:rPr lang="en-US" smtClean="0"/>
              <a:pPr/>
              <a:t>11/13/2017</a:t>
            </a:fld>
            <a:endParaRPr lang="en-US"/>
          </a:p>
        </p:txBody>
      </p:sp>
      <p:sp>
        <p:nvSpPr>
          <p:cNvPr id="5" name="Footer Placeholder 4"/>
          <p:cNvSpPr>
            <a:spLocks noGrp="1"/>
          </p:cNvSpPr>
          <p:nvPr>
            <p:ph type="ftr" sz="quarter" idx="3"/>
          </p:nvPr>
        </p:nvSpPr>
        <p:spPr>
          <a:xfrm>
            <a:off x="3124200" y="6356369"/>
            <a:ext cx="28956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69"/>
            <a:ext cx="21336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667000" y="1"/>
            <a:ext cx="3777632" cy="4166170"/>
          </a:xfrm>
          <a:prstGeom prst="rect">
            <a:avLst/>
          </a:prstGeom>
        </p:spPr>
      </p:pic>
      <p:sp>
        <p:nvSpPr>
          <p:cNvPr id="3" name="Subtitle 2"/>
          <p:cNvSpPr>
            <a:spLocks noGrp="1"/>
          </p:cNvSpPr>
          <p:nvPr>
            <p:ph type="subTitle" idx="1"/>
          </p:nvPr>
        </p:nvSpPr>
        <p:spPr>
          <a:xfrm>
            <a:off x="1371600" y="4800600"/>
            <a:ext cx="6400800" cy="762000"/>
          </a:xfrm>
        </p:spPr>
        <p:txBody>
          <a:bodyPr>
            <a:noAutofit/>
          </a:bodyPr>
          <a:lstStyle/>
          <a:p>
            <a:r>
              <a:rPr lang="lv-LV" sz="1400" dirty="0" smtClean="0">
                <a:solidFill>
                  <a:schemeClr val="tx1"/>
                </a:solidFill>
                <a:latin typeface="Times New Roman" panose="02020603050405020304" pitchFamily="18" charset="0"/>
                <a:cs typeface="Times New Roman" panose="02020603050405020304" pitchFamily="18" charset="0"/>
              </a:rPr>
              <a:t>Jeļena </a:t>
            </a:r>
            <a:r>
              <a:rPr lang="lv-LV" sz="1400" dirty="0" err="1" smtClean="0">
                <a:solidFill>
                  <a:schemeClr val="tx1"/>
                </a:solidFill>
                <a:latin typeface="Times New Roman" panose="02020603050405020304" pitchFamily="18" charset="0"/>
                <a:cs typeface="Times New Roman" panose="02020603050405020304" pitchFamily="18" charset="0"/>
              </a:rPr>
              <a:t>Šaicāne</a:t>
            </a:r>
            <a:endParaRPr lang="lv-LV" sz="1400" dirty="0">
              <a:solidFill>
                <a:schemeClr val="tx1"/>
              </a:solidFill>
              <a:latin typeface="Times New Roman" panose="02020603050405020304" pitchFamily="18" charset="0"/>
              <a:cs typeface="Times New Roman" panose="02020603050405020304" pitchFamily="18" charset="0"/>
            </a:endParaRPr>
          </a:p>
          <a:p>
            <a:r>
              <a:rPr lang="lv-LV" sz="1400" dirty="0" smtClean="0">
                <a:solidFill>
                  <a:schemeClr val="tx1"/>
                </a:solidFill>
                <a:latin typeface="Times New Roman" pitchFamily="18" charset="0"/>
                <a:cs typeface="Times New Roman" pitchFamily="18" charset="0"/>
              </a:rPr>
              <a:t>Eiropas Savienības fondu departamenta Finanšu instrumentu attīstības nodaļas vadītāja</a:t>
            </a:r>
          </a:p>
        </p:txBody>
      </p:sp>
      <p:sp>
        <p:nvSpPr>
          <p:cNvPr id="6" name="Subtitle 2"/>
          <p:cNvSpPr txBox="1">
            <a:spLocks/>
          </p:cNvSpPr>
          <p:nvPr/>
        </p:nvSpPr>
        <p:spPr>
          <a:xfrm>
            <a:off x="1371600" y="6096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lv-LV" sz="1400" dirty="0" smtClean="0">
                <a:solidFill>
                  <a:schemeClr val="tx1"/>
                </a:solidFill>
                <a:latin typeface="Times New Roman" panose="02020603050405020304" pitchFamily="18" charset="0"/>
                <a:cs typeface="Times New Roman" panose="02020603050405020304" pitchFamily="18" charset="0"/>
              </a:rPr>
              <a:t>09.11.2017., Rīga</a:t>
            </a:r>
            <a:endParaRPr lang="lv-LV" sz="1400" dirty="0">
              <a:solidFill>
                <a:schemeClr val="tx1"/>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0" y="6622199"/>
            <a:ext cx="9144000" cy="244656"/>
          </a:xfrm>
          <a:prstGeom prst="rect">
            <a:avLst/>
          </a:prstGeom>
        </p:spPr>
      </p:pic>
      <p:sp>
        <p:nvSpPr>
          <p:cNvPr id="2" name="Title 1"/>
          <p:cNvSpPr>
            <a:spLocks noGrp="1"/>
          </p:cNvSpPr>
          <p:nvPr>
            <p:ph type="ctrTitle"/>
          </p:nvPr>
        </p:nvSpPr>
        <p:spPr>
          <a:xfrm>
            <a:off x="685800" y="3657600"/>
            <a:ext cx="7772400" cy="838200"/>
          </a:xfrm>
        </p:spPr>
        <p:txBody>
          <a:bodyPr>
            <a:normAutofit/>
          </a:bodyPr>
          <a:lstStyle/>
          <a:p>
            <a:r>
              <a:rPr lang="lv-LV" sz="3200" b="1" dirty="0" smtClean="0">
                <a:latin typeface="Times New Roman" pitchFamily="18" charset="0"/>
                <a:cs typeface="Times New Roman" pitchFamily="18" charset="0"/>
              </a:rPr>
              <a:t>Projektu konkursa nosacījumi</a:t>
            </a:r>
            <a:endParaRPr lang="lv-LV" sz="3200" b="1" dirty="0">
              <a:latin typeface="Times New Roman" pitchFamily="18" charset="0"/>
              <a:cs typeface="Times New Roman" pitchFamily="18" charset="0"/>
            </a:endParaRPr>
          </a:p>
        </p:txBody>
      </p:sp>
      <p:pic>
        <p:nvPicPr>
          <p:cNvPr id="8" name="Picture 1"/>
          <p:cNvPicPr>
            <a:picLocks noChangeAspect="1" noChangeArrowheads="1"/>
          </p:cNvPicPr>
          <p:nvPr/>
        </p:nvPicPr>
        <p:blipFill>
          <a:blip r:embed="rId4" cstate="print"/>
          <a:srcRect/>
          <a:stretch>
            <a:fillRect/>
          </a:stretch>
        </p:blipFill>
        <p:spPr bwMode="auto">
          <a:xfrm>
            <a:off x="7391400" y="5486400"/>
            <a:ext cx="1490245" cy="867833"/>
          </a:xfrm>
          <a:prstGeom prst="rect">
            <a:avLst/>
          </a:prstGeom>
          <a:noFill/>
          <a:ln w="9525">
            <a:noFill/>
            <a:miter lim="800000"/>
            <a:headEnd/>
            <a:tailEnd/>
          </a:ln>
        </p:spPr>
      </p:pic>
    </p:spTree>
    <p:extLst>
      <p:ext uri="{BB962C8B-B14F-4D97-AF65-F5344CB8AC3E}">
        <p14:creationId xmlns="" xmlns:p14="http://schemas.microsoft.com/office/powerpoint/2010/main" val="3909412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00"/>
            <a:ext cx="6324600" cy="3962399"/>
          </a:xfrm>
        </p:spPr>
        <p:txBody>
          <a:bodyPr>
            <a:normAutofit/>
          </a:bodyPr>
          <a:lstStyle/>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18.punkts</a:t>
            </a:r>
          </a:p>
          <a:p>
            <a:pPr algn="just">
              <a:lnSpc>
                <a:spcPct val="90000"/>
              </a:lnSpc>
              <a:spcBef>
                <a:spcPts val="600"/>
              </a:spcBef>
              <a:tabLst>
                <a:tab pos="90488" algn="l"/>
              </a:tabLst>
            </a:pPr>
            <a:endParaRPr lang="lv-LV" sz="2000" b="1" dirty="0" smtClean="0">
              <a:solidFill>
                <a:schemeClr val="tx1"/>
              </a:solidFill>
              <a:latin typeface="Times New Roman" pitchFamily="18" charset="0"/>
              <a:cs typeface="Times New Roman" pitchFamily="18" charset="0"/>
            </a:endParaRPr>
          </a:p>
          <a:p>
            <a:pPr marL="0" lvl="1" algn="just"/>
            <a:r>
              <a:rPr lang="lv-LV" sz="2400" b="1" dirty="0" smtClean="0">
                <a:solidFill>
                  <a:srgbClr val="C00000"/>
                </a:solidFill>
                <a:latin typeface="Times New Roman" pitchFamily="18" charset="0"/>
                <a:cs typeface="Times New Roman" pitchFamily="18" charset="0"/>
              </a:rPr>
              <a:t>ne mazāk kā 500 personas</a:t>
            </a:r>
            <a:r>
              <a:rPr lang="lv-LV" sz="2400" dirty="0" smtClean="0">
                <a:solidFill>
                  <a:schemeClr val="tx1"/>
                </a:solidFill>
                <a:latin typeface="Times New Roman" pitchFamily="18" charset="0"/>
                <a:cs typeface="Times New Roman" pitchFamily="18" charset="0"/>
              </a:rPr>
              <a:t>, kuras apguvušas integrācijas mācību kursu</a:t>
            </a:r>
          </a:p>
          <a:p>
            <a:pPr marL="0" lvl="1" algn="just"/>
            <a:endParaRPr lang="lv-LV" sz="2400" dirty="0" smtClean="0">
              <a:solidFill>
                <a:schemeClr val="tx1"/>
              </a:solidFill>
              <a:latin typeface="Times New Roman" pitchFamily="18" charset="0"/>
              <a:cs typeface="Times New Roman" pitchFamily="18" charset="0"/>
            </a:endParaRPr>
          </a:p>
          <a:p>
            <a:pPr algn="just"/>
            <a:r>
              <a:rPr lang="lv-LV" sz="2400" b="1" dirty="0" smtClean="0">
                <a:solidFill>
                  <a:srgbClr val="C00000"/>
                </a:solidFill>
                <a:latin typeface="Times New Roman" pitchFamily="18" charset="0"/>
                <a:cs typeface="Times New Roman" pitchFamily="18" charset="0"/>
              </a:rPr>
              <a:t>ne mazāk kā 250 personas</a:t>
            </a:r>
            <a:r>
              <a:rPr lang="lv-LV" sz="2400" dirty="0" smtClean="0">
                <a:solidFill>
                  <a:schemeClr val="tx1"/>
                </a:solidFill>
                <a:latin typeface="Times New Roman" pitchFamily="18" charset="0"/>
                <a:cs typeface="Times New Roman" pitchFamily="18" charset="0"/>
              </a:rPr>
              <a:t>, kuras apguvušas latviešu valodas mācību kursu</a:t>
            </a:r>
            <a:endParaRPr lang="lv-LV" sz="24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10</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09800" y="533400"/>
            <a:ext cx="6324600" cy="609600"/>
          </a:xfrm>
        </p:spPr>
        <p:txBody>
          <a:bodyPr anchor="b">
            <a:noAutofit/>
          </a:bodyPr>
          <a:lstStyle/>
          <a:p>
            <a:pPr algn="l"/>
            <a:r>
              <a:rPr lang="lv-LV" sz="2400" b="1" dirty="0" smtClean="0">
                <a:latin typeface="Times New Roman" pitchFamily="18" charset="0"/>
                <a:cs typeface="Times New Roman" pitchFamily="18" charset="0"/>
              </a:rPr>
              <a:t>Konkursa ietvaros sasniedzamais nacionālās programmas kopējais rādītājs</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a:spLocks noGrp="1"/>
          </p:cNvSpPr>
          <p:nvPr>
            <p:ph type="subTitle" idx="1"/>
          </p:nvPr>
        </p:nvSpPr>
        <p:spPr>
          <a:xfrm>
            <a:off x="2286000" y="4343400"/>
            <a:ext cx="6400800" cy="838200"/>
          </a:xfrm>
        </p:spPr>
        <p:txBody>
          <a:bodyPr>
            <a:noAutofit/>
          </a:bodyPr>
          <a:lstStyle/>
          <a:p>
            <a:pPr algn="l"/>
            <a:r>
              <a:rPr lang="lv-LV" sz="1400" dirty="0" smtClean="0">
                <a:solidFill>
                  <a:schemeClr val="tx1"/>
                </a:solidFill>
                <a:latin typeface="Times New Roman" panose="02020603050405020304" pitchFamily="18" charset="0"/>
                <a:cs typeface="Times New Roman" panose="02020603050405020304" pitchFamily="18" charset="0"/>
              </a:rPr>
              <a:t>Jeļena </a:t>
            </a:r>
            <a:r>
              <a:rPr lang="lv-LV" sz="1400" dirty="0" err="1" smtClean="0">
                <a:solidFill>
                  <a:schemeClr val="tx1"/>
                </a:solidFill>
                <a:latin typeface="Times New Roman" panose="02020603050405020304" pitchFamily="18" charset="0"/>
                <a:cs typeface="Times New Roman" panose="02020603050405020304" pitchFamily="18" charset="0"/>
              </a:rPr>
              <a:t>Šaicāne</a:t>
            </a:r>
            <a:endParaRPr lang="lv-LV" sz="1400" dirty="0">
              <a:solidFill>
                <a:schemeClr val="tx1"/>
              </a:solidFill>
              <a:latin typeface="Times New Roman" panose="02020603050405020304" pitchFamily="18" charset="0"/>
              <a:cs typeface="Times New Roman" panose="02020603050405020304" pitchFamily="18" charset="0"/>
            </a:endParaRPr>
          </a:p>
          <a:p>
            <a:r>
              <a:rPr lang="lv-LV" sz="1400" dirty="0" smtClean="0">
                <a:solidFill>
                  <a:schemeClr val="tx1"/>
                </a:solidFill>
                <a:latin typeface="Times New Roman" pitchFamily="18" charset="0"/>
                <a:cs typeface="Times New Roman" pitchFamily="18" charset="0"/>
              </a:rPr>
              <a:t>Eiropas Savienības fondu departamenta Finanšu instrumentu attīstības nodaļas vadītāja</a:t>
            </a:r>
          </a:p>
          <a:p>
            <a:pPr algn="l"/>
            <a:r>
              <a:rPr lang="lv-LV" sz="1400" dirty="0" err="1" smtClean="0">
                <a:solidFill>
                  <a:schemeClr val="tx1"/>
                </a:solidFill>
                <a:latin typeface="Times New Roman" pitchFamily="18" charset="0"/>
                <a:cs typeface="Times New Roman" pitchFamily="18" charset="0"/>
              </a:rPr>
              <a:t>jelena.saicane@km.gov.lv</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9" name="Subtitle 2"/>
          <p:cNvSpPr txBox="1">
            <a:spLocks/>
          </p:cNvSpPr>
          <p:nvPr/>
        </p:nvSpPr>
        <p:spPr>
          <a:xfrm>
            <a:off x="2286000" y="5334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lv-LV" sz="1400" dirty="0" smtClean="0">
                <a:solidFill>
                  <a:schemeClr val="tx1"/>
                </a:solidFill>
                <a:latin typeface="Times New Roman" panose="02020603050405020304" pitchFamily="18" charset="0"/>
                <a:cs typeface="Times New Roman" panose="02020603050405020304" pitchFamily="18" charset="0"/>
              </a:rPr>
              <a:t>09.11.2017., </a:t>
            </a:r>
          </a:p>
          <a:p>
            <a:pPr algn="l"/>
            <a:r>
              <a:rPr lang="lv-LV" sz="1400" dirty="0" smtClean="0">
                <a:solidFill>
                  <a:schemeClr val="tx1"/>
                </a:solidFill>
                <a:latin typeface="Times New Roman" panose="02020603050405020304" pitchFamily="18" charset="0"/>
                <a:cs typeface="Times New Roman" panose="02020603050405020304" pitchFamily="18" charset="0"/>
              </a:rPr>
              <a:t>Rīga</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16" name="Title 3"/>
          <p:cNvSpPr>
            <a:spLocks noGrp="1"/>
          </p:cNvSpPr>
          <p:nvPr>
            <p:ph type="ctrTitle"/>
          </p:nvPr>
        </p:nvSpPr>
        <p:spPr>
          <a:xfrm>
            <a:off x="2286000" y="1905000"/>
            <a:ext cx="6324600" cy="2362200"/>
          </a:xfrm>
        </p:spPr>
        <p:txBody>
          <a:bodyPr anchor="t">
            <a:noAutofit/>
          </a:bodyPr>
          <a:lstStyle/>
          <a:p>
            <a:pPr algn="l">
              <a:lnSpc>
                <a:spcPct val="90000"/>
              </a:lnSpc>
              <a:spcBef>
                <a:spcPts val="600"/>
              </a:spcBef>
              <a:tabLst>
                <a:tab pos="5741988" algn="l"/>
              </a:tabLst>
            </a:pPr>
            <a:r>
              <a:rPr lang="lv-LV" sz="2000" dirty="0" smtClean="0">
                <a:latin typeface="Times New Roman" pitchFamily="18" charset="0"/>
                <a:cs typeface="Times New Roman" pitchFamily="18" charset="0"/>
              </a:rPr>
              <a:t>Paldies par uzmanību!</a:t>
            </a:r>
            <a:endParaRPr lang="en-US" sz="2000" dirty="0">
              <a:latin typeface="Times New Roman" pitchFamily="18" charset="0"/>
              <a:cs typeface="Times New Roman" pitchFamily="18" charset="0"/>
            </a:endParaRPr>
          </a:p>
        </p:txBody>
      </p:sp>
      <p:pic>
        <p:nvPicPr>
          <p:cNvPr id="12" name="Picture 11"/>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6622199"/>
            <a:ext cx="9144000" cy="244656"/>
          </a:xfrm>
          <a:prstGeom prst="rect">
            <a:avLst/>
          </a:prstGeom>
        </p:spPr>
      </p:pic>
      <p:pic>
        <p:nvPicPr>
          <p:cNvPr id="6" name="Picture 5"/>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Tree>
    <p:extLst>
      <p:ext uri="{BB962C8B-B14F-4D97-AF65-F5344CB8AC3E}">
        <p14:creationId xmlns="" xmlns:p14="http://schemas.microsoft.com/office/powerpoint/2010/main" val="4020285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14"/>
            <a:ext cx="6324600" cy="4435479"/>
          </a:xfrm>
        </p:spPr>
        <p:txBody>
          <a:bodyPr>
            <a:normAutofit/>
          </a:bodyPr>
          <a:lstStyle/>
          <a:p>
            <a:pPr algn="just">
              <a:lnSpc>
                <a:spcPct val="90000"/>
              </a:lnSpc>
              <a:spcBef>
                <a:spcPts val="600"/>
              </a:spcBef>
              <a:tabLst>
                <a:tab pos="90488" algn="l"/>
              </a:tabLst>
            </a:pPr>
            <a:r>
              <a:rPr lang="lv-LV" sz="2400" b="1" dirty="0" smtClean="0">
                <a:solidFill>
                  <a:srgbClr val="C00000"/>
                </a:solidFill>
                <a:latin typeface="Times New Roman" pitchFamily="18" charset="0"/>
                <a:cs typeface="Times New Roman" pitchFamily="18" charset="0"/>
              </a:rPr>
              <a:t>Vispārīgais mērķis:</a:t>
            </a:r>
          </a:p>
          <a:p>
            <a:pPr algn="just">
              <a:lnSpc>
                <a:spcPct val="90000"/>
              </a:lnSpc>
              <a:spcBef>
                <a:spcPts val="600"/>
              </a:spcBef>
              <a:tabLst>
                <a:tab pos="90488" algn="l"/>
              </a:tabLst>
            </a:pPr>
            <a:r>
              <a:rPr lang="lv-LV" sz="2400" b="1" dirty="0" smtClean="0">
                <a:solidFill>
                  <a:srgbClr val="C00000"/>
                </a:solidFill>
                <a:latin typeface="Times New Roman" pitchFamily="18" charset="0"/>
                <a:cs typeface="Times New Roman" pitchFamily="18" charset="0"/>
              </a:rPr>
              <a:t>atbalsta pasākumu nodrošināšana </a:t>
            </a:r>
            <a:r>
              <a:rPr lang="lv-LV" sz="2400" dirty="0" smtClean="0">
                <a:solidFill>
                  <a:schemeClr val="tx1"/>
                </a:solidFill>
                <a:latin typeface="Times New Roman" pitchFamily="18" charset="0"/>
                <a:cs typeface="Times New Roman" pitchFamily="18" charset="0"/>
              </a:rPr>
              <a:t>personām, kurām nepieciešama starptautiskā aizsardzība (bēgļi, personas, kurām piešķirts alternatīvais statuss un patvēruma meklētāji) un kuri likumīgi uzturas Latvijas teritorijā</a:t>
            </a:r>
          </a:p>
          <a:p>
            <a:pPr algn="just">
              <a:lnSpc>
                <a:spcPct val="90000"/>
              </a:lnSpc>
              <a:spcBef>
                <a:spcPts val="600"/>
              </a:spcBef>
              <a:tabLst>
                <a:tab pos="90488" algn="l"/>
              </a:tabLst>
            </a:pPr>
            <a:endParaRPr lang="lv-LV" sz="24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400" b="1" dirty="0" smtClean="0">
                <a:solidFill>
                  <a:srgbClr val="C00000"/>
                </a:solidFill>
                <a:latin typeface="Times New Roman" pitchFamily="18" charset="0"/>
                <a:cs typeface="Times New Roman" pitchFamily="18" charset="0"/>
              </a:rPr>
              <a:t>Tiešais mērķis: </a:t>
            </a:r>
          </a:p>
          <a:p>
            <a:pPr algn="just">
              <a:lnSpc>
                <a:spcPct val="90000"/>
              </a:lnSpc>
              <a:spcBef>
                <a:spcPts val="600"/>
              </a:spcBef>
              <a:tabLst>
                <a:tab pos="90488" algn="l"/>
              </a:tabLst>
            </a:pPr>
            <a:r>
              <a:rPr lang="lv-LV" sz="2400" dirty="0" smtClean="0">
                <a:solidFill>
                  <a:schemeClr val="tx1"/>
                </a:solidFill>
                <a:latin typeface="Times New Roman" pitchFamily="18" charset="0"/>
                <a:cs typeface="Times New Roman" pitchFamily="18" charset="0"/>
              </a:rPr>
              <a:t>veicināt mērķa grupas iekļaušanos sabiedrībā, </a:t>
            </a:r>
            <a:r>
              <a:rPr lang="lv-LV" sz="2400" b="1" dirty="0" smtClean="0">
                <a:solidFill>
                  <a:srgbClr val="C00000"/>
                </a:solidFill>
                <a:latin typeface="Times New Roman" pitchFamily="18" charset="0"/>
                <a:cs typeface="Times New Roman" pitchFamily="18" charset="0"/>
              </a:rPr>
              <a:t>nodrošinot mācību kursus un mērķa grupas vajadzībām pielāgotu informāciju par tiesībām un pienākumiem</a:t>
            </a:r>
            <a:r>
              <a:rPr lang="lv-LV" sz="2400" dirty="0" smtClean="0">
                <a:solidFill>
                  <a:schemeClr val="tx1"/>
                </a:solidFill>
                <a:latin typeface="Times New Roman" pitchFamily="18" charset="0"/>
                <a:cs typeface="Times New Roman" pitchFamily="18" charset="0"/>
              </a:rPr>
              <a:t> dažādās dzīves jomās </a:t>
            </a:r>
            <a:endParaRPr lang="lv-LV" sz="24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20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20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20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2</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304800"/>
            <a:ext cx="6324600" cy="1447799"/>
          </a:xfrm>
        </p:spPr>
        <p:txBody>
          <a:bodyPr anchor="b">
            <a:noAutofit/>
          </a:bodyPr>
          <a:lstStyle/>
          <a:p>
            <a:pPr algn="just"/>
            <a:r>
              <a:rPr lang="lv-LV" sz="2400" b="1" dirty="0" smtClean="0">
                <a:latin typeface="Times New Roman" pitchFamily="18" charset="0"/>
                <a:cs typeface="Times New Roman" pitchFamily="18" charset="0"/>
              </a:rPr>
              <a:t>“Atbalsta pasākumi starptautiskās aizsardzības personām (patvēruma meklētājiem, bēgļiem un personām, kurām piešķirts alternatīvais statuss (2.posms)”</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14"/>
            <a:ext cx="6324600" cy="4435479"/>
          </a:xfrm>
        </p:spPr>
        <p:txBody>
          <a:bodyPr>
            <a:normAutofit/>
          </a:bodyPr>
          <a:lstStyle/>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6.punkts</a:t>
            </a:r>
          </a:p>
          <a:p>
            <a:pPr algn="just">
              <a:lnSpc>
                <a:spcPct val="90000"/>
              </a:lnSpc>
              <a:spcBef>
                <a:spcPts val="600"/>
              </a:spcBef>
              <a:tabLst>
                <a:tab pos="90488" algn="l"/>
              </a:tabLst>
            </a:pPr>
            <a:r>
              <a:rPr lang="lv-LV" sz="2000" b="1" dirty="0" smtClean="0">
                <a:solidFill>
                  <a:srgbClr val="C00000"/>
                </a:solidFill>
                <a:latin typeface="Times New Roman" pitchFamily="18" charset="0"/>
                <a:cs typeface="Times New Roman" pitchFamily="18" charset="0"/>
              </a:rPr>
              <a:t>Vienam projektam pieejamais finansējums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ne vairāk kā </a:t>
            </a:r>
            <a:r>
              <a:rPr lang="lv-LV" sz="2000" b="1" dirty="0" smtClean="0">
                <a:solidFill>
                  <a:srgbClr val="C00000"/>
                </a:solidFill>
                <a:latin typeface="Times New Roman" pitchFamily="18" charset="0"/>
                <a:cs typeface="Times New Roman" pitchFamily="18" charset="0"/>
              </a:rPr>
              <a:t>240 000,00 </a:t>
            </a:r>
            <a:r>
              <a:rPr lang="lv-LV" sz="2000" b="1" i="1" dirty="0" err="1" smtClean="0">
                <a:solidFill>
                  <a:srgbClr val="C00000"/>
                </a:solidFill>
                <a:latin typeface="Times New Roman" pitchFamily="18" charset="0"/>
                <a:cs typeface="Times New Roman" pitchFamily="18" charset="0"/>
              </a:rPr>
              <a:t>euro</a:t>
            </a:r>
            <a:r>
              <a:rPr lang="lv-LV" sz="2000" b="1" dirty="0" smtClean="0">
                <a:solidFill>
                  <a:srgbClr val="C00000"/>
                </a:solidFill>
                <a:latin typeface="Times New Roman" pitchFamily="18" charset="0"/>
                <a:cs typeface="Times New Roman" pitchFamily="18" charset="0"/>
              </a:rPr>
              <a:t> </a:t>
            </a:r>
            <a:r>
              <a:rPr lang="lv-LV" sz="2000" dirty="0" smtClean="0">
                <a:solidFill>
                  <a:schemeClr val="tx1"/>
                </a:solidFill>
                <a:latin typeface="Times New Roman" pitchFamily="18" charset="0"/>
                <a:cs typeface="Times New Roman" pitchFamily="18" charset="0"/>
              </a:rPr>
              <a:t>un ne mazāk kā </a:t>
            </a:r>
            <a:r>
              <a:rPr lang="lv-LV" sz="2000" b="1" dirty="0" smtClean="0">
                <a:solidFill>
                  <a:srgbClr val="C00000"/>
                </a:solidFill>
                <a:latin typeface="Times New Roman" pitchFamily="18" charset="0"/>
                <a:cs typeface="Times New Roman" pitchFamily="18" charset="0"/>
              </a:rPr>
              <a:t>30 000,00 </a:t>
            </a:r>
            <a:r>
              <a:rPr lang="lv-LV" sz="2000" b="1" i="1" dirty="0" err="1" smtClean="0">
                <a:solidFill>
                  <a:srgbClr val="C00000"/>
                </a:solidFill>
                <a:latin typeface="Times New Roman" pitchFamily="18" charset="0"/>
                <a:cs typeface="Times New Roman" pitchFamily="18" charset="0"/>
              </a:rPr>
              <a:t>euro</a:t>
            </a:r>
            <a:r>
              <a:rPr lang="lv-LV" sz="2000" dirty="0" smtClean="0">
                <a:solidFill>
                  <a:schemeClr val="tx1"/>
                </a:solidFill>
                <a:latin typeface="Times New Roman" pitchFamily="18" charset="0"/>
                <a:cs typeface="Times New Roman" pitchFamily="18" charset="0"/>
              </a:rPr>
              <a:t>, ko veido fonda finansējums 75% apmērā un valsts budžeta finansējums 25% apmērā</a:t>
            </a:r>
          </a:p>
          <a:p>
            <a:pPr algn="just">
              <a:lnSpc>
                <a:spcPct val="90000"/>
              </a:lnSpc>
              <a:spcBef>
                <a:spcPts val="600"/>
              </a:spcBef>
              <a:tabLst>
                <a:tab pos="90488" algn="l"/>
              </a:tabLst>
            </a:pPr>
            <a:endParaRPr lang="lv-LV" sz="2000" b="1" dirty="0" smtClean="0">
              <a:solidFill>
                <a:srgbClr val="C00000"/>
              </a:solidFill>
              <a:latin typeface="Times New Roman" pitchFamily="18" charset="0"/>
              <a:cs typeface="Times New Roman" pitchFamily="18" charset="0"/>
            </a:endParaRPr>
          </a:p>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7.punkts</a:t>
            </a:r>
          </a:p>
          <a:p>
            <a:pPr algn="just">
              <a:lnSpc>
                <a:spcPct val="90000"/>
              </a:lnSpc>
              <a:spcBef>
                <a:spcPts val="600"/>
              </a:spcBef>
              <a:tabLst>
                <a:tab pos="90488" algn="l"/>
              </a:tabLst>
            </a:pPr>
            <a:r>
              <a:rPr lang="lv-LV" sz="2000" b="1" dirty="0" smtClean="0">
                <a:solidFill>
                  <a:srgbClr val="C00000"/>
                </a:solidFill>
                <a:latin typeface="Times New Roman" pitchFamily="18" charset="0"/>
                <a:cs typeface="Times New Roman" pitchFamily="18" charset="0"/>
              </a:rPr>
              <a:t>Projekta īstenošanas laiks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no granta līguma parakstīšanas brīža (plānots </a:t>
            </a:r>
            <a:r>
              <a:rPr lang="lv-LV" sz="2000" smtClean="0">
                <a:solidFill>
                  <a:schemeClr val="tx1"/>
                </a:solidFill>
                <a:latin typeface="Times New Roman" pitchFamily="18" charset="0"/>
                <a:cs typeface="Times New Roman" pitchFamily="18" charset="0"/>
              </a:rPr>
              <a:t>2018.gada janvāris) </a:t>
            </a:r>
            <a:r>
              <a:rPr lang="lv-LV" sz="2000" dirty="0" smtClean="0">
                <a:solidFill>
                  <a:schemeClr val="tx1"/>
                </a:solidFill>
                <a:latin typeface="Times New Roman" pitchFamily="18" charset="0"/>
                <a:cs typeface="Times New Roman" pitchFamily="18" charset="0"/>
              </a:rPr>
              <a:t>līdz </a:t>
            </a:r>
            <a:r>
              <a:rPr lang="lv-LV" sz="2000" b="1" dirty="0" smtClean="0">
                <a:solidFill>
                  <a:srgbClr val="C00000"/>
                </a:solidFill>
                <a:latin typeface="Times New Roman" pitchFamily="18" charset="0"/>
                <a:cs typeface="Times New Roman" pitchFamily="18" charset="0"/>
              </a:rPr>
              <a:t>2020.gada 30.jūnijam</a:t>
            </a: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3</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0"/>
            <a:ext cx="6324600" cy="1183511"/>
          </a:xfrm>
        </p:spPr>
        <p:txBody>
          <a:bodyPr anchor="b">
            <a:noAutofit/>
          </a:bodyPr>
          <a:lstStyle/>
          <a:p>
            <a:pPr algn="l"/>
            <a:r>
              <a:rPr lang="lv-LV" sz="2400" b="1" dirty="0" smtClean="0">
                <a:latin typeface="Times New Roman" pitchFamily="18" charset="0"/>
                <a:cs typeface="Times New Roman" pitchFamily="18" charset="0"/>
              </a:rPr>
              <a:t>Finansējums un īstenošanas laiks</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rmAutofit fontScale="92500" lnSpcReduction="10000"/>
          </a:bodyPr>
          <a:lstStyle/>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8.punkts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Projekta iesniegumu var iesniegt Latvijas Republikas tiešās vai pastarpinātās valsts pārvaldes iestāde, atvasināta publiska persona, cita valsts iestāde vai privāto tiesību juridiska persona vai starptautiskas organizācijas pārstāvniecība Latvijas Republikā, kas darbojas integrācijas jomā, kuru atbalsta fonds</a:t>
            </a:r>
            <a:endParaRPr lang="lv-LV" sz="20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9.punkts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Var iesniegt </a:t>
            </a:r>
            <a:r>
              <a:rPr lang="lv-LV" sz="2000" b="1" dirty="0" smtClean="0">
                <a:solidFill>
                  <a:srgbClr val="C00000"/>
                </a:solidFill>
                <a:latin typeface="Times New Roman" pitchFamily="18" charset="0"/>
                <a:cs typeface="Times New Roman" pitchFamily="18" charset="0"/>
              </a:rPr>
              <a:t>vienu </a:t>
            </a:r>
            <a:r>
              <a:rPr lang="lv-LV" sz="2000" dirty="0" smtClean="0">
                <a:solidFill>
                  <a:schemeClr val="tx1"/>
                </a:solidFill>
                <a:latin typeface="Times New Roman" pitchFamily="18" charset="0"/>
                <a:cs typeface="Times New Roman" pitchFamily="18" charset="0"/>
              </a:rPr>
              <a:t>projekta iesniegumu</a:t>
            </a:r>
          </a:p>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10.punkts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Projekta iesnieguma iesniedzējs projekta iesniegumu var iesniegt kopā ar vienu vai vairākiem sadarbības partneriem</a:t>
            </a:r>
            <a:endParaRPr lang="lv-LV" sz="20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11. punkts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Projekta iesniegumu var iesniegt, ja līdz projekta iesnieguma iesniegšanas brīdim deleģētās iestādes noteiktajā </a:t>
            </a:r>
            <a:r>
              <a:rPr lang="lv-LV" sz="2000" b="1" dirty="0" smtClean="0">
                <a:solidFill>
                  <a:srgbClr val="C00000"/>
                </a:solidFill>
                <a:latin typeface="Times New Roman" pitchFamily="18" charset="0"/>
                <a:cs typeface="Times New Roman" pitchFamily="18" charset="0"/>
              </a:rPr>
              <a:t>termiņā ir atmaksājis neatbilstoši veiktos izdevumus</a:t>
            </a:r>
            <a:r>
              <a:rPr lang="lv-LV" sz="2000" dirty="0" smtClean="0">
                <a:solidFill>
                  <a:schemeClr val="tx1"/>
                </a:solidFill>
                <a:latin typeface="Times New Roman" pitchFamily="18" charset="0"/>
                <a:cs typeface="Times New Roman" pitchFamily="18" charset="0"/>
              </a:rPr>
              <a:t>, ja projekta iesnieguma iesniedzējs ir īstenojis projektu Eiropas Trešo valstu valstspiederīgo integrācijas fonda 2007. – 2013.gada plānošanas perioda programmā un Patvēruma, migrācijas un integrācijas fonda 2014. </a:t>
            </a:r>
            <a:r>
              <a:rPr lang="lv-LV" sz="2000" b="1" dirty="0" smtClean="0">
                <a:solidFill>
                  <a:schemeClr val="tx1"/>
                </a:solidFill>
                <a:latin typeface="Times New Roman" pitchFamily="18" charset="0"/>
                <a:cs typeface="Times New Roman" pitchFamily="18" charset="0"/>
              </a:rPr>
              <a:t>– </a:t>
            </a:r>
            <a:r>
              <a:rPr lang="lv-LV" sz="2000" dirty="0" smtClean="0">
                <a:solidFill>
                  <a:schemeClr val="tx1"/>
                </a:solidFill>
                <a:latin typeface="Times New Roman" pitchFamily="18" charset="0"/>
                <a:cs typeface="Times New Roman" pitchFamily="18" charset="0"/>
              </a:rPr>
              <a:t>2020.gada plānošanas periodā</a:t>
            </a:r>
            <a:endParaRPr lang="lv-LV" sz="20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4</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Projekta iesniedzējs</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rmAutofit fontScale="85000" lnSpcReduction="10000"/>
          </a:bodyPr>
          <a:lstStyle/>
          <a:p>
            <a:pPr algn="just">
              <a:lnSpc>
                <a:spcPct val="90000"/>
              </a:lnSpc>
              <a:spcBef>
                <a:spcPts val="600"/>
              </a:spcBef>
              <a:tabLst>
                <a:tab pos="90488" algn="l"/>
              </a:tabLst>
            </a:pPr>
            <a:endParaRPr lang="lv-LV" sz="20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600" b="1" dirty="0" smtClean="0">
                <a:solidFill>
                  <a:schemeClr val="tx1"/>
                </a:solidFill>
                <a:latin typeface="Times New Roman" pitchFamily="18" charset="0"/>
                <a:cs typeface="Times New Roman" pitchFamily="18" charset="0"/>
              </a:rPr>
              <a:t>13.punkts</a:t>
            </a:r>
          </a:p>
          <a:p>
            <a:pPr algn="just">
              <a:lnSpc>
                <a:spcPct val="90000"/>
              </a:lnSpc>
              <a:spcBef>
                <a:spcPts val="600"/>
              </a:spcBef>
              <a:tabLst>
                <a:tab pos="90488" algn="l"/>
              </a:tabLst>
            </a:pPr>
            <a:r>
              <a:rPr lang="lv-LV" sz="2400" dirty="0" smtClean="0">
                <a:solidFill>
                  <a:schemeClr val="tx1"/>
                </a:solidFill>
                <a:latin typeface="Times New Roman" pitchFamily="18" charset="0"/>
                <a:cs typeface="Times New Roman" pitchFamily="18" charset="0"/>
              </a:rPr>
              <a:t>atbalstāmās darbības ir </a:t>
            </a:r>
            <a:r>
              <a:rPr lang="lv-LV" sz="2400" b="1" dirty="0" smtClean="0">
                <a:solidFill>
                  <a:srgbClr val="C00000"/>
                </a:solidFill>
                <a:latin typeface="Times New Roman" pitchFamily="18" charset="0"/>
                <a:cs typeface="Times New Roman" pitchFamily="18" charset="0"/>
              </a:rPr>
              <a:t>mācību kursi</a:t>
            </a:r>
            <a:r>
              <a:rPr lang="lv-LV" sz="2400" dirty="0" smtClean="0">
                <a:solidFill>
                  <a:schemeClr val="tx1"/>
                </a:solidFill>
                <a:latin typeface="Times New Roman" pitchFamily="18" charset="0"/>
                <a:cs typeface="Times New Roman" pitchFamily="18" charset="0"/>
              </a:rPr>
              <a:t>, kas uzlabo mērķa grupas iekļaušanos sabiedrībā, </a:t>
            </a:r>
            <a:r>
              <a:rPr lang="lv-LV" sz="2400" b="1" dirty="0" smtClean="0">
                <a:solidFill>
                  <a:srgbClr val="C00000"/>
                </a:solidFill>
                <a:latin typeface="Times New Roman" pitchFamily="18" charset="0"/>
                <a:cs typeface="Times New Roman" pitchFamily="18" charset="0"/>
              </a:rPr>
              <a:t>nodrošinot nepieciešamās prasmes un zināšanas par dzīvi Latvijā</a:t>
            </a:r>
          </a:p>
          <a:p>
            <a:pPr algn="just">
              <a:lnSpc>
                <a:spcPct val="90000"/>
              </a:lnSpc>
              <a:spcBef>
                <a:spcPts val="600"/>
              </a:spcBef>
              <a:tabLst>
                <a:tab pos="90488" algn="l"/>
              </a:tabLst>
            </a:pPr>
            <a:endParaRPr lang="lv-LV" sz="26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600" b="1" dirty="0" smtClean="0">
                <a:solidFill>
                  <a:schemeClr val="tx1"/>
                </a:solidFill>
                <a:latin typeface="Times New Roman" pitchFamily="18" charset="0"/>
                <a:cs typeface="Times New Roman" pitchFamily="18" charset="0"/>
              </a:rPr>
              <a:t>14.punkts</a:t>
            </a:r>
          </a:p>
          <a:p>
            <a:pPr marL="0" lvl="1" algn="just"/>
            <a:r>
              <a:rPr lang="lv-LV" dirty="0" smtClean="0">
                <a:solidFill>
                  <a:schemeClr val="tx1"/>
                </a:solidFill>
                <a:latin typeface="Times New Roman" pitchFamily="18" charset="0"/>
                <a:cs typeface="Times New Roman" pitchFamily="18" charset="0"/>
              </a:rPr>
              <a:t>- </a:t>
            </a:r>
            <a:r>
              <a:rPr lang="lv-LV" b="1" dirty="0" smtClean="0">
                <a:solidFill>
                  <a:srgbClr val="C00000"/>
                </a:solidFill>
                <a:latin typeface="Times New Roman" pitchFamily="18" charset="0"/>
                <a:cs typeface="Times New Roman" pitchFamily="18" charset="0"/>
              </a:rPr>
              <a:t>latviešu valodas mācību kursu īstenošana</a:t>
            </a:r>
            <a:r>
              <a:rPr lang="lv-LV" dirty="0" smtClean="0">
                <a:solidFill>
                  <a:schemeClr val="tx1"/>
                </a:solidFill>
                <a:latin typeface="Times New Roman" pitchFamily="18" charset="0"/>
                <a:cs typeface="Times New Roman" pitchFamily="18" charset="0"/>
              </a:rPr>
              <a:t>, mācību kursa apjoms – ne mazāk kā 80 akadēmiskās stundas (45 min x 80)</a:t>
            </a:r>
          </a:p>
          <a:p>
            <a:pPr algn="just"/>
            <a:r>
              <a:rPr lang="lv-LV" sz="2900" dirty="0" smtClean="0">
                <a:solidFill>
                  <a:schemeClr val="tx1"/>
                </a:solidFill>
                <a:latin typeface="Times New Roman" pitchFamily="18" charset="0"/>
                <a:cs typeface="Times New Roman" pitchFamily="18" charset="0"/>
              </a:rPr>
              <a:t>- </a:t>
            </a:r>
            <a:r>
              <a:rPr lang="lv-LV" sz="2900" b="1" dirty="0" smtClean="0">
                <a:solidFill>
                  <a:srgbClr val="C00000"/>
                </a:solidFill>
                <a:latin typeface="Times New Roman" pitchFamily="18" charset="0"/>
                <a:cs typeface="Times New Roman" pitchFamily="18" charset="0"/>
              </a:rPr>
              <a:t>integrācijas mācību kursu īstenošana</a:t>
            </a:r>
            <a:r>
              <a:rPr lang="lv-LV" sz="2900" dirty="0" smtClean="0">
                <a:solidFill>
                  <a:schemeClr val="tx1"/>
                </a:solidFill>
                <a:latin typeface="Times New Roman" pitchFamily="18" charset="0"/>
                <a:cs typeface="Times New Roman" pitchFamily="18" charset="0"/>
              </a:rPr>
              <a:t>, integrācijas kursa apjoms – ne mazāk kā 20 (divdesmit) akadēmiskās stundas un ne vairāk kā 30 (trīsdesmit) akadēmiskās stundas</a:t>
            </a:r>
            <a:endParaRPr lang="lv-LV" sz="29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5</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(1)</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Autofit/>
          </a:bodyPr>
          <a:lstStyle/>
          <a:p>
            <a:pPr algn="just"/>
            <a:r>
              <a:rPr lang="lv-LV" sz="2000" b="1" dirty="0" smtClean="0">
                <a:solidFill>
                  <a:schemeClr val="tx1"/>
                </a:solidFill>
                <a:latin typeface="Times New Roman" pitchFamily="18" charset="0"/>
                <a:cs typeface="Times New Roman" pitchFamily="18" charset="0"/>
              </a:rPr>
              <a:t>15.punkts</a:t>
            </a:r>
          </a:p>
          <a:p>
            <a:pPr marL="0" lvl="1" algn="just"/>
            <a:r>
              <a:rPr lang="lv-LV" sz="2000" dirty="0" smtClean="0">
                <a:solidFill>
                  <a:schemeClr val="tx1"/>
                </a:solidFill>
                <a:latin typeface="Times New Roman" pitchFamily="18" charset="0"/>
                <a:cs typeface="Times New Roman" pitchFamily="18" charset="0"/>
              </a:rPr>
              <a:t>Projekta iesnieguma iesniedzējs nodrošina:</a:t>
            </a:r>
          </a:p>
          <a:p>
            <a:pPr marL="0" lvl="1" algn="just"/>
            <a:r>
              <a:rPr lang="lv-LV" sz="2000" dirty="0" smtClean="0">
                <a:solidFill>
                  <a:schemeClr val="tx1"/>
                </a:solidFill>
                <a:latin typeface="Times New Roman" pitchFamily="18" charset="0"/>
                <a:cs typeface="Times New Roman" pitchFamily="18" charset="0"/>
              </a:rPr>
              <a:t>- informatīvā materiāla par mācību kursu norisi sagatavošanu mērķa grupas valodās</a:t>
            </a:r>
          </a:p>
          <a:p>
            <a:pPr marL="0" lvl="1" algn="just"/>
            <a:r>
              <a:rPr lang="lv-LV" sz="2000" dirty="0" smtClean="0">
                <a:solidFill>
                  <a:schemeClr val="tx1"/>
                </a:solidFill>
                <a:latin typeface="Times New Roman" pitchFamily="18" charset="0"/>
                <a:cs typeface="Times New Roman" pitchFamily="18" charset="0"/>
              </a:rPr>
              <a:t>- projekta iesnieguma iesniedzēja izstrādātas </a:t>
            </a:r>
            <a:r>
              <a:rPr lang="lv-LV" sz="2000" b="1" dirty="0" smtClean="0">
                <a:solidFill>
                  <a:srgbClr val="C00000"/>
                </a:solidFill>
                <a:latin typeface="Times New Roman" pitchFamily="18" charset="0"/>
                <a:cs typeface="Times New Roman" pitchFamily="18" charset="0"/>
              </a:rPr>
              <a:t>mācību kursa programmas pilnveidi un pielāgošanu</a:t>
            </a:r>
            <a:r>
              <a:rPr lang="lv-LV" sz="2000" dirty="0" smtClean="0">
                <a:solidFill>
                  <a:schemeClr val="tx1"/>
                </a:solidFill>
                <a:latin typeface="Times New Roman" pitchFamily="18" charset="0"/>
                <a:cs typeface="Times New Roman" pitchFamily="18" charset="0"/>
              </a:rPr>
              <a:t> atbilstoši mērķa grupas vajadzībām</a:t>
            </a:r>
          </a:p>
          <a:p>
            <a:pPr marL="0" lvl="1" algn="just"/>
            <a:r>
              <a:rPr lang="lv-LV" sz="2000" dirty="0" smtClean="0">
                <a:solidFill>
                  <a:schemeClr val="tx1"/>
                </a:solidFill>
                <a:latin typeface="Times New Roman" pitchFamily="18" charset="0"/>
                <a:cs typeface="Times New Roman" pitchFamily="18" charset="0"/>
              </a:rPr>
              <a:t>- atbilstošu mācību kursa metodisko bāzi, nodrošinot katram dalībniekam </a:t>
            </a:r>
            <a:r>
              <a:rPr lang="lv-LV" sz="2000" b="1" dirty="0" smtClean="0">
                <a:solidFill>
                  <a:srgbClr val="C00000"/>
                </a:solidFill>
                <a:latin typeface="Times New Roman" pitchFamily="18" charset="0"/>
                <a:cs typeface="Times New Roman" pitchFamily="18" charset="0"/>
              </a:rPr>
              <a:t>bezmaksas mācību materiālus, izdales materiālus un mācību līdzekļus, kas veicina visu latviešu valodas prasmju </a:t>
            </a:r>
            <a:r>
              <a:rPr lang="lv-LV" sz="2000" dirty="0" smtClean="0">
                <a:solidFill>
                  <a:schemeClr val="tx1"/>
                </a:solidFill>
                <a:latin typeface="Times New Roman" pitchFamily="18" charset="0"/>
                <a:cs typeface="Times New Roman" pitchFamily="18" charset="0"/>
              </a:rPr>
              <a:t>(klausīšanās, runāšanas, lasīšanas, rakstīšanas) </a:t>
            </a:r>
            <a:r>
              <a:rPr lang="lv-LV" sz="2000" b="1" dirty="0" smtClean="0">
                <a:solidFill>
                  <a:srgbClr val="C00000"/>
                </a:solidFill>
                <a:latin typeface="Times New Roman" pitchFamily="18" charset="0"/>
                <a:cs typeface="Times New Roman" pitchFamily="18" charset="0"/>
              </a:rPr>
              <a:t>attīstību</a:t>
            </a:r>
          </a:p>
          <a:p>
            <a:pPr marL="0" lvl="1" algn="just"/>
            <a:r>
              <a:rPr lang="lv-LV" sz="2000" dirty="0" smtClean="0">
                <a:solidFill>
                  <a:schemeClr val="tx1"/>
                </a:solidFill>
                <a:latin typeface="Times New Roman" pitchFamily="18" charset="0"/>
                <a:cs typeface="Times New Roman" pitchFamily="18" charset="0"/>
              </a:rPr>
              <a:t>- atbilstošas kvalifikācijas pedagoģiskā personāla iesaisti: </a:t>
            </a:r>
            <a:r>
              <a:rPr lang="lv-LV" sz="2000" b="1" dirty="0" smtClean="0">
                <a:solidFill>
                  <a:srgbClr val="C00000"/>
                </a:solidFill>
                <a:latin typeface="Times New Roman" pitchFamily="18" charset="0"/>
                <a:cs typeface="Times New Roman" pitchFamily="18" charset="0"/>
              </a:rPr>
              <a:t>projekta pedagoģisko vadītāju un pedagogus</a:t>
            </a:r>
          </a:p>
          <a:p>
            <a:pPr marL="0" lvl="1" algn="just"/>
            <a:endParaRPr lang="lv-LV" sz="2000"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6</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(2)</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762000"/>
            <a:ext cx="6324600" cy="5638800"/>
          </a:xfrm>
        </p:spPr>
        <p:txBody>
          <a:bodyPr>
            <a:noAutofit/>
          </a:bodyPr>
          <a:lstStyle/>
          <a:p>
            <a:pPr marL="84138" lvl="2" algn="just"/>
            <a:r>
              <a:rPr lang="lv-LV" sz="1800" b="1" dirty="0" smtClean="0">
                <a:solidFill>
                  <a:schemeClr val="tx1"/>
                </a:solidFill>
                <a:latin typeface="Times New Roman" pitchFamily="18" charset="0"/>
                <a:cs typeface="Times New Roman" pitchFamily="18" charset="0"/>
              </a:rPr>
              <a:t>15.punkts</a:t>
            </a:r>
          </a:p>
          <a:p>
            <a:pPr marL="0" lvl="1" algn="just"/>
            <a:r>
              <a:rPr lang="lv-LV" sz="1800" dirty="0" smtClean="0">
                <a:solidFill>
                  <a:schemeClr val="tx1"/>
                </a:solidFill>
                <a:latin typeface="Times New Roman" pitchFamily="18" charset="0"/>
                <a:cs typeface="Times New Roman" pitchFamily="18" charset="0"/>
              </a:rPr>
              <a:t>- </a:t>
            </a:r>
            <a:r>
              <a:rPr lang="lv-LV" sz="1600" dirty="0" smtClean="0">
                <a:solidFill>
                  <a:schemeClr val="tx1"/>
                </a:solidFill>
                <a:latin typeface="Times New Roman" pitchFamily="18" charset="0"/>
                <a:cs typeface="Times New Roman" pitchFamily="18" charset="0"/>
              </a:rPr>
              <a:t>latviešu valodas un integrācijas mācību kursa nodarbību vadīšanu grupās, kurās </a:t>
            </a:r>
            <a:r>
              <a:rPr lang="lv-LV" sz="1600" b="1" dirty="0" smtClean="0">
                <a:solidFill>
                  <a:srgbClr val="C00000"/>
                </a:solidFill>
                <a:latin typeface="Times New Roman" pitchFamily="18" charset="0"/>
                <a:cs typeface="Times New Roman" pitchFamily="18" charset="0"/>
              </a:rPr>
              <a:t>nav mazāk kā 10 kursa dalībnieki un nav vairāk kā 15 kursa dalībnieki</a:t>
            </a:r>
          </a:p>
          <a:p>
            <a:pPr marL="0" lvl="1" algn="just"/>
            <a:r>
              <a:rPr lang="lv-LV" sz="1600" dirty="0" smtClean="0">
                <a:solidFill>
                  <a:schemeClr val="tx1"/>
                </a:solidFill>
                <a:latin typeface="Times New Roman" pitchFamily="18" charset="0"/>
                <a:cs typeface="Times New Roman" pitchFamily="18" charset="0"/>
              </a:rPr>
              <a:t>- </a:t>
            </a:r>
            <a:r>
              <a:rPr lang="lv-LV" sz="1600" b="1" dirty="0" smtClean="0">
                <a:solidFill>
                  <a:srgbClr val="C00000"/>
                </a:solidFill>
                <a:latin typeface="Times New Roman" pitchFamily="18" charset="0"/>
                <a:cs typeface="Times New Roman" pitchFamily="18" charset="0"/>
              </a:rPr>
              <a:t>latviešu valodas mācību kursa rezultātu izvērtēšanu</a:t>
            </a:r>
            <a:r>
              <a:rPr lang="lv-LV" sz="1600" dirty="0" smtClean="0">
                <a:solidFill>
                  <a:schemeClr val="tx1"/>
                </a:solidFill>
                <a:latin typeface="Times New Roman" pitchFamily="18" charset="0"/>
                <a:cs typeface="Times New Roman" pitchFamily="18" charset="0"/>
              </a:rPr>
              <a:t>, tai skaitā mērķa grupas latviešu valodas prasmes noslēguma pārbaudi</a:t>
            </a:r>
          </a:p>
          <a:p>
            <a:pPr algn="just">
              <a:buFontTx/>
              <a:buChar char="-"/>
            </a:pPr>
            <a:r>
              <a:rPr lang="lv-LV" sz="1600" dirty="0" smtClean="0">
                <a:solidFill>
                  <a:schemeClr val="tx1"/>
                </a:solidFill>
                <a:latin typeface="Times New Roman" pitchFamily="18" charset="0"/>
                <a:cs typeface="Times New Roman" pitchFamily="18" charset="0"/>
              </a:rPr>
              <a:t>piemērotu telpu mācību kursu norisei, tai skaitā biroja tehniku, datortehniku u.c. – telpa piemērota ne vairāk kā 15 cilvēku nodarbībām, aprīkota ar datortehniku lektoram, projektoru, skaņas tehniku, ekrānu un pieeju internetam – </a:t>
            </a:r>
            <a:r>
              <a:rPr lang="lv-LV" sz="1600" i="1" dirty="0" smtClean="0">
                <a:solidFill>
                  <a:srgbClr val="C00000"/>
                </a:solidFill>
                <a:latin typeface="Times New Roman" pitchFamily="18" charset="0"/>
                <a:cs typeface="Times New Roman" pitchFamily="18" charset="0"/>
              </a:rPr>
              <a:t>latviešu valodas kursam IeM nodrošina telpas bez atlīdzības atbilstoši Patvēruma likuma 9.panta nosacījumiem</a:t>
            </a:r>
          </a:p>
          <a:p>
            <a:pPr marL="0" lvl="1" algn="just"/>
            <a:r>
              <a:rPr lang="lv-LV" sz="1600" b="1" dirty="0" smtClean="0">
                <a:solidFill>
                  <a:schemeClr val="tx1"/>
                </a:solidFill>
                <a:latin typeface="Times New Roman" pitchFamily="18" charset="0"/>
                <a:cs typeface="Times New Roman" pitchFamily="18" charset="0"/>
              </a:rPr>
              <a:t>- </a:t>
            </a:r>
            <a:r>
              <a:rPr lang="lv-LV" sz="1600" b="1" dirty="0" smtClean="0">
                <a:solidFill>
                  <a:srgbClr val="C00000"/>
                </a:solidFill>
                <a:latin typeface="Times New Roman" pitchFamily="18" charset="0"/>
                <a:cs typeface="Times New Roman" pitchFamily="18" charset="0"/>
              </a:rPr>
              <a:t>integrācijas mācību kursu </a:t>
            </a:r>
            <a:r>
              <a:rPr lang="lv-LV" sz="1600" dirty="0" smtClean="0">
                <a:solidFill>
                  <a:schemeClr val="tx1"/>
                </a:solidFill>
                <a:latin typeface="Times New Roman" pitchFamily="18" charset="0"/>
                <a:cs typeface="Times New Roman" pitchFamily="18" charset="0"/>
              </a:rPr>
              <a:t>par Rīcības plāna 3.rīcības virziena „Sociālekonomiskā iekļaušana” 3.9.apakšpunkta „Sociālekonomiskās iekļaušanas ievadkursu programma par Latviju patvēruma meklētājiem ar praktiskās mācības nodarbībām” tēmām un </a:t>
            </a:r>
            <a:r>
              <a:rPr lang="lv-LV" sz="1600" b="1" dirty="0" smtClean="0">
                <a:solidFill>
                  <a:srgbClr val="C00000"/>
                </a:solidFill>
                <a:latin typeface="Times New Roman" pitchFamily="18" charset="0"/>
                <a:cs typeface="Times New Roman" pitchFamily="18" charset="0"/>
              </a:rPr>
              <a:t>atbilstošas kvalifikācijas lektoru iesaisti</a:t>
            </a:r>
          </a:p>
          <a:p>
            <a:pPr algn="just"/>
            <a:r>
              <a:rPr lang="lv-LV" sz="1200" b="1" i="1" dirty="0" smtClean="0">
                <a:solidFill>
                  <a:schemeClr val="tx1"/>
                </a:solidFill>
                <a:latin typeface="Times New Roman" pitchFamily="18" charset="0"/>
                <a:cs typeface="Times New Roman" pitchFamily="18" charset="0"/>
              </a:rPr>
              <a:t>9.pants. Patvēruma meklētāju izmitināšana, </a:t>
            </a:r>
            <a:r>
              <a:rPr lang="lv-LV" sz="1200" i="1" dirty="0" smtClean="0">
                <a:solidFill>
                  <a:schemeClr val="tx1"/>
                </a:solidFill>
                <a:latin typeface="Times New Roman" pitchFamily="18" charset="0"/>
                <a:cs typeface="Times New Roman" pitchFamily="18" charset="0"/>
              </a:rPr>
              <a:t>(2</a:t>
            </a:r>
            <a:r>
              <a:rPr lang="lv-LV" sz="1200" i="1" baseline="30000" dirty="0" smtClean="0">
                <a:solidFill>
                  <a:schemeClr val="tx1"/>
                </a:solidFill>
                <a:latin typeface="Times New Roman" pitchFamily="18" charset="0"/>
                <a:cs typeface="Times New Roman" pitchFamily="18" charset="0"/>
              </a:rPr>
              <a:t>1</a:t>
            </a:r>
            <a:r>
              <a:rPr lang="lv-LV" sz="1200" i="1" dirty="0" smtClean="0">
                <a:solidFill>
                  <a:schemeClr val="tx1"/>
                </a:solidFill>
                <a:latin typeface="Times New Roman" pitchFamily="18" charset="0"/>
                <a:cs typeface="Times New Roman" pitchFamily="18" charset="0"/>
              </a:rPr>
              <a:t>) Iekšlietu ministrija nodod tās valdījumā esošās patvēruma meklētāju izmitināšanas centra telpas un to iekārtas bezatlīdzības lietošanā pakalpojumu sniedzējiem, kuri izraudzīti, ievērojot publisko iepirkumu regulējumu, un nodrošina patvēruma meklētājiem viņu izmitināšanas laikā veselības aprūpes pakalpojumu pieejamību, iespēju iegūt pirmsskolas izglītību nepilngadīgajiem, citu patvēruma meklētāju tiesību ievērošanu, kā arī integrācijas pasākumu īstenošanu. Bezatlīdzības lietošanā nodoto telpu uzturēšanas izdevumus sedz Iekšlietu ministrija.</a:t>
            </a:r>
          </a:p>
          <a:p>
            <a:pPr marL="0" lvl="1" algn="just"/>
            <a:endParaRPr lang="lv-LV" sz="1800"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7</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152400"/>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(3)</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Autofit/>
          </a:bodyPr>
          <a:lstStyle/>
          <a:p>
            <a:pPr marL="84138" lvl="2" algn="just"/>
            <a:r>
              <a:rPr lang="lv-LV" sz="1800" b="1" dirty="0" smtClean="0">
                <a:solidFill>
                  <a:schemeClr val="tx1"/>
                </a:solidFill>
                <a:latin typeface="Times New Roman" pitchFamily="18" charset="0"/>
                <a:cs typeface="Times New Roman" pitchFamily="18" charset="0"/>
              </a:rPr>
              <a:t>15.punkts</a:t>
            </a:r>
          </a:p>
          <a:p>
            <a:pPr marL="0" lvl="1" algn="just"/>
            <a:r>
              <a:rPr lang="lv-LV" sz="1400" dirty="0" smtClean="0">
                <a:solidFill>
                  <a:schemeClr val="tx1"/>
                </a:solidFill>
                <a:latin typeface="Times New Roman" pitchFamily="18" charset="0"/>
                <a:cs typeface="Times New Roman" pitchFamily="18" charset="0"/>
              </a:rPr>
              <a:t> - </a:t>
            </a:r>
            <a:r>
              <a:rPr lang="lv-LV" sz="1800" dirty="0" smtClean="0">
                <a:solidFill>
                  <a:schemeClr val="tx1"/>
                </a:solidFill>
                <a:latin typeface="Times New Roman" pitchFamily="18" charset="0"/>
                <a:cs typeface="Times New Roman" pitchFamily="18" charset="0"/>
              </a:rPr>
              <a:t>kafijas pauzes mācību kursu dalībniekiem</a:t>
            </a:r>
          </a:p>
          <a:p>
            <a:pPr marL="0" lvl="1" algn="just"/>
            <a:r>
              <a:rPr lang="lv-LV" sz="1800" dirty="0" smtClean="0">
                <a:solidFill>
                  <a:schemeClr val="tx1"/>
                </a:solidFill>
                <a:latin typeface="Times New Roman" pitchFamily="18" charset="0"/>
                <a:cs typeface="Times New Roman" pitchFamily="18" charset="0"/>
              </a:rPr>
              <a:t>- transportu mācību kursu dalībniekiem</a:t>
            </a:r>
          </a:p>
          <a:p>
            <a:pPr marL="0" lvl="1" algn="just"/>
            <a:r>
              <a:rPr lang="lv-LV" sz="1800" dirty="0" smtClean="0">
                <a:solidFill>
                  <a:schemeClr val="tx1"/>
                </a:solidFill>
                <a:latin typeface="Times New Roman" pitchFamily="18" charset="0"/>
                <a:cs typeface="Times New Roman" pitchFamily="18" charset="0"/>
              </a:rPr>
              <a:t>- </a:t>
            </a:r>
            <a:r>
              <a:rPr lang="lv-LV" sz="1800" b="1" dirty="0" smtClean="0">
                <a:solidFill>
                  <a:srgbClr val="C00000"/>
                </a:solidFill>
                <a:latin typeface="Times New Roman" pitchFamily="18" charset="0"/>
                <a:cs typeface="Times New Roman" pitchFamily="18" charset="0"/>
              </a:rPr>
              <a:t>telpas, kas funkcionāli pieejamas ikvienam, tai skaitā cilvēkiem ar kustību traucējumiem</a:t>
            </a:r>
            <a:r>
              <a:rPr lang="lv-LV" sz="1800" dirty="0" smtClean="0">
                <a:solidFill>
                  <a:schemeClr val="tx1"/>
                </a:solidFill>
                <a:latin typeface="Times New Roman" pitchFamily="18" charset="0"/>
                <a:cs typeface="Times New Roman" pitchFamily="18" charset="0"/>
              </a:rPr>
              <a:t>, atbilstoši normatīvajiem aktiem, kas nosaka vides pieejamību</a:t>
            </a:r>
          </a:p>
          <a:p>
            <a:pPr marL="0" lvl="1" algn="just"/>
            <a:r>
              <a:rPr lang="lv-LV" sz="1800" dirty="0" smtClean="0">
                <a:solidFill>
                  <a:schemeClr val="tx1"/>
                </a:solidFill>
                <a:latin typeface="Times New Roman" pitchFamily="18" charset="0"/>
                <a:cs typeface="Times New Roman" pitchFamily="18" charset="0"/>
              </a:rPr>
              <a:t>- mobilās lietojumprogrammas sagatavošanu par dzīvi Latvijā uz </a:t>
            </a:r>
            <a:r>
              <a:rPr lang="lv-LV" sz="1800" i="1" dirty="0" err="1" smtClean="0">
                <a:solidFill>
                  <a:schemeClr val="tx1"/>
                </a:solidFill>
                <a:latin typeface="Times New Roman" pitchFamily="18" charset="0"/>
                <a:cs typeface="Times New Roman" pitchFamily="18" charset="0"/>
              </a:rPr>
              <a:t>Android</a:t>
            </a:r>
            <a:r>
              <a:rPr lang="lv-LV" sz="1800" dirty="0" smtClean="0">
                <a:solidFill>
                  <a:schemeClr val="tx1"/>
                </a:solidFill>
                <a:latin typeface="Times New Roman" pitchFamily="18" charset="0"/>
                <a:cs typeface="Times New Roman" pitchFamily="18" charset="0"/>
              </a:rPr>
              <a:t> un </a:t>
            </a:r>
            <a:r>
              <a:rPr lang="lv-LV" sz="1800" i="1" dirty="0" err="1" smtClean="0">
                <a:solidFill>
                  <a:schemeClr val="tx1"/>
                </a:solidFill>
                <a:latin typeface="Times New Roman" pitchFamily="18" charset="0"/>
                <a:cs typeface="Times New Roman" pitchFamily="18" charset="0"/>
              </a:rPr>
              <a:t>iOS</a:t>
            </a:r>
            <a:r>
              <a:rPr lang="lv-LV" sz="1800" dirty="0" smtClean="0">
                <a:solidFill>
                  <a:schemeClr val="tx1"/>
                </a:solidFill>
                <a:latin typeface="Times New Roman" pitchFamily="18" charset="0"/>
                <a:cs typeface="Times New Roman" pitchFamily="18" charset="0"/>
              </a:rPr>
              <a:t> platformas, ko bezmaksas var lejupielādēt </a:t>
            </a:r>
            <a:r>
              <a:rPr lang="lv-LV" sz="1800" i="1" dirty="0" err="1" smtClean="0">
                <a:solidFill>
                  <a:schemeClr val="tx1"/>
                </a:solidFill>
                <a:latin typeface="Times New Roman" pitchFamily="18" charset="0"/>
                <a:cs typeface="Times New Roman" pitchFamily="18" charset="0"/>
              </a:rPr>
              <a:t>Google</a:t>
            </a:r>
            <a:r>
              <a:rPr lang="lv-LV" sz="1800" i="1" dirty="0" smtClean="0">
                <a:solidFill>
                  <a:schemeClr val="tx1"/>
                </a:solidFill>
                <a:latin typeface="Times New Roman" pitchFamily="18" charset="0"/>
                <a:cs typeface="Times New Roman" pitchFamily="18" charset="0"/>
              </a:rPr>
              <a:t> </a:t>
            </a:r>
            <a:r>
              <a:rPr lang="lv-LV" sz="1800" i="1" dirty="0" err="1" smtClean="0">
                <a:solidFill>
                  <a:schemeClr val="tx1"/>
                </a:solidFill>
                <a:latin typeface="Times New Roman" pitchFamily="18" charset="0"/>
                <a:cs typeface="Times New Roman" pitchFamily="18" charset="0"/>
              </a:rPr>
              <a:t>Play</a:t>
            </a:r>
            <a:r>
              <a:rPr lang="lv-LV" sz="1800" dirty="0" smtClean="0">
                <a:solidFill>
                  <a:schemeClr val="tx1"/>
                </a:solidFill>
                <a:latin typeface="Times New Roman" pitchFamily="18" charset="0"/>
                <a:cs typeface="Times New Roman" pitchFamily="18" charset="0"/>
              </a:rPr>
              <a:t> un </a:t>
            </a:r>
            <a:r>
              <a:rPr lang="lv-LV" sz="1800" i="1" dirty="0" err="1" smtClean="0">
                <a:solidFill>
                  <a:schemeClr val="tx1"/>
                </a:solidFill>
                <a:latin typeface="Times New Roman" pitchFamily="18" charset="0"/>
                <a:cs typeface="Times New Roman" pitchFamily="18" charset="0"/>
              </a:rPr>
              <a:t>App</a:t>
            </a:r>
            <a:r>
              <a:rPr lang="lv-LV" sz="1800" i="1" dirty="0" smtClean="0">
                <a:solidFill>
                  <a:schemeClr val="tx1"/>
                </a:solidFill>
                <a:latin typeface="Times New Roman" pitchFamily="18" charset="0"/>
                <a:cs typeface="Times New Roman" pitchFamily="18" charset="0"/>
              </a:rPr>
              <a:t> Store </a:t>
            </a:r>
            <a:r>
              <a:rPr lang="lv-LV" sz="1800" dirty="0" smtClean="0">
                <a:solidFill>
                  <a:schemeClr val="tx1"/>
                </a:solidFill>
                <a:latin typeface="Times New Roman" pitchFamily="18" charset="0"/>
                <a:cs typeface="Times New Roman" pitchFamily="18" charset="0"/>
              </a:rPr>
              <a:t>veikalā</a:t>
            </a:r>
          </a:p>
          <a:p>
            <a:pPr marL="0" lvl="1" algn="just"/>
            <a:r>
              <a:rPr lang="lv-LV" sz="1800" dirty="0" smtClean="0">
                <a:solidFill>
                  <a:schemeClr val="tx1"/>
                </a:solidFill>
                <a:latin typeface="Times New Roman" pitchFamily="18" charset="0"/>
                <a:cs typeface="Times New Roman" pitchFamily="18" charset="0"/>
              </a:rPr>
              <a:t>- </a:t>
            </a:r>
            <a:r>
              <a:rPr lang="lv-LV" sz="1800" b="1" dirty="0" smtClean="0">
                <a:solidFill>
                  <a:srgbClr val="C00000"/>
                </a:solidFill>
                <a:latin typeface="Times New Roman" pitchFamily="18" charset="0"/>
                <a:cs typeface="Times New Roman" pitchFamily="18" charset="0"/>
              </a:rPr>
              <a:t>tulka klātbūtni </a:t>
            </a:r>
            <a:r>
              <a:rPr lang="lv-LV" sz="1800" dirty="0" smtClean="0">
                <a:solidFill>
                  <a:schemeClr val="tx1"/>
                </a:solidFill>
                <a:latin typeface="Times New Roman" pitchFamily="18" charset="0"/>
                <a:cs typeface="Times New Roman" pitchFamily="18" charset="0"/>
              </a:rPr>
              <a:t>(pēc nepieciešamības) mācību kursu nodarbībās, ja saziņā ar mācību kursa dalībniekiem nav iespējams izmantot starpniekvalodas (piemēram, angļu vai krievu valodu), piesaistot Patvēruma, migrācijas un integrācijas fonda 2014. – 2020.gada plānošanas perioda atklātas projektu iesniegumu atlases „Pakalpojumu koordinācijas un informācijas centra imigrantu atbalstam darbības nodrošināšana (2.posms)” finansējuma saņēmēja izvēlētos tulkus</a:t>
            </a:r>
          </a:p>
          <a:p>
            <a:pPr marL="0" lvl="1" algn="just"/>
            <a:endParaRPr lang="lv-LV" sz="18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8</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(4)</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Autofit/>
          </a:bodyPr>
          <a:lstStyle/>
          <a:p>
            <a:pPr marL="84138" lvl="2" algn="just"/>
            <a:r>
              <a:rPr lang="lv-LV" sz="1800" b="1" dirty="0" smtClean="0">
                <a:solidFill>
                  <a:schemeClr val="tx1"/>
                </a:solidFill>
                <a:latin typeface="Times New Roman" pitchFamily="18" charset="0"/>
                <a:cs typeface="Times New Roman" pitchFamily="18" charset="0"/>
              </a:rPr>
              <a:t>15.punkts</a:t>
            </a:r>
          </a:p>
          <a:p>
            <a:pPr marL="0" lvl="1" algn="just"/>
            <a:r>
              <a:rPr lang="lv-LV" sz="1400" dirty="0" smtClean="0">
                <a:solidFill>
                  <a:schemeClr val="tx1"/>
                </a:solidFill>
                <a:latin typeface="Times New Roman" pitchFamily="18" charset="0"/>
                <a:cs typeface="Times New Roman" pitchFamily="18" charset="0"/>
              </a:rPr>
              <a:t>- </a:t>
            </a:r>
            <a:r>
              <a:rPr lang="lv-LV" sz="1800" dirty="0" smtClean="0">
                <a:solidFill>
                  <a:schemeClr val="tx1"/>
                </a:solidFill>
                <a:latin typeface="Times New Roman" pitchFamily="18" charset="0"/>
                <a:cs typeface="Times New Roman" pitchFamily="18" charset="0"/>
              </a:rPr>
              <a:t>mācību kursu dalībnieku </a:t>
            </a:r>
            <a:r>
              <a:rPr lang="lv-LV" sz="1800" b="1" dirty="0" smtClean="0">
                <a:solidFill>
                  <a:srgbClr val="C00000"/>
                </a:solidFill>
                <a:latin typeface="Times New Roman" pitchFamily="18" charset="0"/>
                <a:cs typeface="Times New Roman" pitchFamily="18" charset="0"/>
              </a:rPr>
              <a:t>apmierinātības izvērtējumu ne mazāk kā 2 reizes</a:t>
            </a:r>
            <a:r>
              <a:rPr lang="lv-LV" sz="1800" dirty="0" smtClean="0">
                <a:solidFill>
                  <a:schemeClr val="tx1"/>
                </a:solidFill>
                <a:latin typeface="Times New Roman" pitchFamily="18" charset="0"/>
                <a:cs typeface="Times New Roman" pitchFamily="18" charset="0"/>
              </a:rPr>
              <a:t> projekta īstenošanas laikā</a:t>
            </a:r>
          </a:p>
          <a:p>
            <a:pPr marL="0" lvl="1" algn="just"/>
            <a:r>
              <a:rPr lang="lv-LV" sz="1400" b="1" dirty="0" smtClean="0">
                <a:solidFill>
                  <a:schemeClr val="tx1"/>
                </a:solidFill>
                <a:latin typeface="Times New Roman" pitchFamily="18" charset="0"/>
                <a:cs typeface="Times New Roman" pitchFamily="18" charset="0"/>
              </a:rPr>
              <a:t>- </a:t>
            </a:r>
            <a:r>
              <a:rPr lang="lv-LV" sz="1800" b="1" dirty="0" smtClean="0">
                <a:solidFill>
                  <a:srgbClr val="C00000"/>
                </a:solidFill>
                <a:latin typeface="Times New Roman" pitchFamily="18" charset="0"/>
                <a:cs typeface="Times New Roman" pitchFamily="18" charset="0"/>
              </a:rPr>
              <a:t>mācību kursa programmas licencēšanu atbilstoši izglītības jomu regulējošo normatīvo aktu prasībām deleģētās iestādes noteiktajā termiņā (ja attiecināms)*</a:t>
            </a:r>
          </a:p>
          <a:p>
            <a:pPr algn="just"/>
            <a:r>
              <a:rPr lang="lv-LV" sz="1800" dirty="0" smtClean="0">
                <a:solidFill>
                  <a:schemeClr val="tx1"/>
                </a:solidFill>
                <a:latin typeface="Times New Roman" pitchFamily="18" charset="0"/>
                <a:cs typeface="Times New Roman" pitchFamily="18" charset="0"/>
              </a:rPr>
              <a:t>-citus pasākumus, kas nepieciešami projekta mērķa sasniegšanai (piemēram, projekta publicitātes nodrošināšana (izņemot no projekta finansējuma apmaksātas publikācijas, sižetus un raidījumus), integrācijas kursa noslēguma pasākums un apliecību izsniegšana)</a:t>
            </a:r>
            <a:endParaRPr lang="lv-LV" sz="1800" b="1" dirty="0" smtClean="0">
              <a:solidFill>
                <a:schemeClr val="tx1"/>
              </a:solidFill>
              <a:latin typeface="Times New Roman" pitchFamily="18" charset="0"/>
              <a:cs typeface="Times New Roman" pitchFamily="18" charset="0"/>
            </a:endParaRPr>
          </a:p>
          <a:p>
            <a:pPr marL="0" lvl="1" algn="just">
              <a:buFontTx/>
              <a:buChar char="-"/>
            </a:pPr>
            <a:endParaRPr lang="lv-LV" sz="1400" b="1" dirty="0" smtClean="0">
              <a:solidFill>
                <a:schemeClr val="tx1"/>
              </a:solidFill>
              <a:latin typeface="Times New Roman" pitchFamily="18" charset="0"/>
              <a:cs typeface="Times New Roman" pitchFamily="18" charset="0"/>
            </a:endParaRPr>
          </a:p>
          <a:p>
            <a:pPr marL="0" lvl="1" algn="just">
              <a:buFontTx/>
              <a:buChar char="-"/>
            </a:pPr>
            <a:endParaRPr lang="lv-LV" sz="1400" b="1" dirty="0" smtClean="0">
              <a:solidFill>
                <a:schemeClr val="tx1"/>
              </a:solidFill>
              <a:latin typeface="Times New Roman" pitchFamily="18" charset="0"/>
              <a:cs typeface="Times New Roman" pitchFamily="18" charset="0"/>
            </a:endParaRPr>
          </a:p>
          <a:p>
            <a:pPr marL="0" lvl="1" algn="just"/>
            <a:r>
              <a:rPr lang="lv-LV" sz="1400" b="1" dirty="0" smtClean="0">
                <a:solidFill>
                  <a:schemeClr val="tx1"/>
                </a:solidFill>
                <a:latin typeface="Times New Roman" pitchFamily="18" charset="0"/>
                <a:cs typeface="Times New Roman" pitchFamily="18" charset="0"/>
              </a:rPr>
              <a:t>* </a:t>
            </a:r>
            <a:r>
              <a:rPr lang="lv-LV" sz="1400" i="1" dirty="0" smtClean="0">
                <a:solidFill>
                  <a:schemeClr val="tx1"/>
                </a:solidFill>
                <a:latin typeface="Times New Roman" pitchFamily="18" charset="0"/>
                <a:cs typeface="Times New Roman" pitchFamily="18" charset="0"/>
              </a:rPr>
              <a:t>Izglītības likuma 46.panta piektā daļa:</a:t>
            </a:r>
          </a:p>
          <a:p>
            <a:pPr marL="0" lvl="1" algn="just"/>
            <a:r>
              <a:rPr lang="lv-LV" sz="1400" i="1" dirty="0" smtClean="0">
                <a:solidFill>
                  <a:schemeClr val="tx1"/>
                </a:solidFill>
                <a:latin typeface="Times New Roman" pitchFamily="18" charset="0"/>
                <a:cs typeface="Times New Roman" pitchFamily="18" charset="0"/>
              </a:rPr>
              <a:t> (5) </a:t>
            </a:r>
            <a:r>
              <a:rPr lang="lv-LV" sz="1400" b="1" i="1" dirty="0" smtClean="0">
                <a:solidFill>
                  <a:srgbClr val="C00000"/>
                </a:solidFill>
                <a:latin typeface="Times New Roman" pitchFamily="18" charset="0"/>
                <a:cs typeface="Times New Roman" pitchFamily="18" charset="0"/>
              </a:rPr>
              <a:t>Izglītības iestādes</a:t>
            </a:r>
            <a:r>
              <a:rPr lang="lv-LV" sz="1400" i="1" dirty="0" smtClean="0">
                <a:solidFill>
                  <a:schemeClr val="tx1"/>
                </a:solidFill>
                <a:latin typeface="Times New Roman" pitchFamily="18" charset="0"/>
                <a:cs typeface="Times New Roman" pitchFamily="18" charset="0"/>
              </a:rPr>
              <a:t>, kā arī Nacionālo bruņoto spēku vienības, kuru uzdevumos ietilpst pieaugušo izglītības programmu īstenošana, </a:t>
            </a:r>
            <a:r>
              <a:rPr lang="lv-LV" sz="1400" b="1" i="1" dirty="0" smtClean="0">
                <a:solidFill>
                  <a:srgbClr val="C00000"/>
                </a:solidFill>
                <a:latin typeface="Times New Roman" pitchFamily="18" charset="0"/>
                <a:cs typeface="Times New Roman" pitchFamily="18" charset="0"/>
              </a:rPr>
              <a:t>ir tiesīgas īstenot pieaugušo neformālās izglītības programmas bez licences saņemšanas</a:t>
            </a:r>
            <a:r>
              <a:rPr lang="lv-LV" sz="1400" i="1" dirty="0" smtClean="0">
                <a:solidFill>
                  <a:schemeClr val="tx1"/>
                </a:solidFill>
                <a:latin typeface="Times New Roman" pitchFamily="18" charset="0"/>
                <a:cs typeface="Times New Roman" pitchFamily="18" charset="0"/>
              </a:rPr>
              <a:t>, bet </a:t>
            </a:r>
            <a:r>
              <a:rPr lang="lv-LV" sz="1400" b="1" i="1" u="sng" dirty="0" smtClean="0">
                <a:solidFill>
                  <a:srgbClr val="C00000"/>
                </a:solidFill>
                <a:latin typeface="Times New Roman" pitchFamily="18" charset="0"/>
                <a:cs typeface="Times New Roman" pitchFamily="18" charset="0"/>
              </a:rPr>
              <a:t>citas juridiskās un fiziskās personas, kuras nav reģistrētas Izglītības iestāžu reģistrā, — pēc licences saņemšanas pašvaldībā.</a:t>
            </a: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9</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(5)</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03281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1283</TotalTime>
  <Words>662</Words>
  <Application>Microsoft Office PowerPoint</Application>
  <PresentationFormat>Slaidrāde ekrānā (4:3)</PresentationFormat>
  <Paragraphs>97</Paragraphs>
  <Slides>11</Slides>
  <Notes>1</Notes>
  <HiddenSlides>0</HiddenSlides>
  <MMClips>0</MMClips>
  <ScaleCrop>false</ScaleCrop>
  <HeadingPairs>
    <vt:vector size="4" baseType="variant">
      <vt:variant>
        <vt:lpstr>Dizains</vt:lpstr>
      </vt:variant>
      <vt:variant>
        <vt:i4>1</vt:i4>
      </vt:variant>
      <vt:variant>
        <vt:lpstr>Slaidu virsraksti</vt:lpstr>
      </vt:variant>
      <vt:variant>
        <vt:i4>11</vt:i4>
      </vt:variant>
    </vt:vector>
  </HeadingPairs>
  <TitlesOfParts>
    <vt:vector size="12" baseType="lpstr">
      <vt:lpstr>Office Theme</vt:lpstr>
      <vt:lpstr>Projektu konkursa nosacījumi</vt:lpstr>
      <vt:lpstr>“Atbalsta pasākumi starptautiskās aizsardzības personām (patvēruma meklētājiem, bēgļiem un personām, kurām piešķirts alternatīvais statuss (2.posms)”</vt:lpstr>
      <vt:lpstr>Finansējums un īstenošanas laiks</vt:lpstr>
      <vt:lpstr>Projekta iesniedzējs</vt:lpstr>
      <vt:lpstr>Atbalstāmās darbības (1)</vt:lpstr>
      <vt:lpstr>Atbalstāmās darbības (2)</vt:lpstr>
      <vt:lpstr>Atbalstāmās darbības (3)</vt:lpstr>
      <vt:lpstr>Atbalstāmās darbības (4)</vt:lpstr>
      <vt:lpstr>Atbalstāmās darbības (5)</vt:lpstr>
      <vt:lpstr>Konkursa ietvaros sasniedzamais nacionālās programmas kopējais rādītājs</vt:lpstr>
      <vt:lpstr>Paldies par uzmanību!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Dagnija</dc:creator>
  <cp:lastModifiedBy>LindaK</cp:lastModifiedBy>
  <cp:revision>74</cp:revision>
  <dcterms:created xsi:type="dcterms:W3CDTF">2006-08-16T00:00:00Z</dcterms:created>
  <dcterms:modified xsi:type="dcterms:W3CDTF">2017-11-13T10:04:36Z</dcterms:modified>
</cp:coreProperties>
</file>