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handoutMasterIdLst>
    <p:handoutMasterId r:id="rId22"/>
  </p:handoutMasterIdLst>
  <p:sldIdLst>
    <p:sldId id="261" r:id="rId2"/>
    <p:sldId id="293" r:id="rId3"/>
    <p:sldId id="318" r:id="rId4"/>
    <p:sldId id="313" r:id="rId5"/>
    <p:sldId id="317" r:id="rId6"/>
    <p:sldId id="315" r:id="rId7"/>
    <p:sldId id="316" r:id="rId8"/>
    <p:sldId id="295" r:id="rId9"/>
    <p:sldId id="319" r:id="rId10"/>
    <p:sldId id="299" r:id="rId11"/>
    <p:sldId id="259" r:id="rId12"/>
    <p:sldId id="327" r:id="rId13"/>
    <p:sldId id="322" r:id="rId14"/>
    <p:sldId id="324" r:id="rId15"/>
    <p:sldId id="325" r:id="rId16"/>
    <p:sldId id="323" r:id="rId17"/>
    <p:sldId id="326" r:id="rId18"/>
    <p:sldId id="321" r:id="rId19"/>
    <p:sldId id="320"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1736" autoAdjust="0"/>
  </p:normalViewPr>
  <p:slideViewPr>
    <p:cSldViewPr>
      <p:cViewPr varScale="1">
        <p:scale>
          <a:sx n="56" d="100"/>
          <a:sy n="56" d="100"/>
        </p:scale>
        <p:origin x="73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a vietturi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3B23E2-43FB-4058-BBCA-A831682E1101}" type="datetimeFigureOut">
              <a:rPr lang="en-GB" smtClean="0"/>
              <a:pPr/>
              <a:t>16/11/2020</a:t>
            </a:fld>
            <a:endParaRPr lang="en-GB"/>
          </a:p>
        </p:txBody>
      </p:sp>
      <p:sp>
        <p:nvSpPr>
          <p:cNvPr id="4" name="Kājenes vietturis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aida numura vietturis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EBAA0ED-2022-4DF2-9036-9FACF3B69F6A}" type="slidenum">
              <a:rPr lang="en-GB" smtClean="0"/>
              <a:pPr/>
              <a:t>‹#›</a:t>
            </a:fld>
            <a:endParaRPr lang="en-GB"/>
          </a:p>
        </p:txBody>
      </p:sp>
    </p:spTree>
    <p:extLst>
      <p:ext uri="{BB962C8B-B14F-4D97-AF65-F5344CB8AC3E}">
        <p14:creationId xmlns:p14="http://schemas.microsoft.com/office/powerpoint/2010/main" val="1600933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D8B0190-AB26-45BA-9728-4B31236091C6}" type="datetimeFigureOut">
              <a:rPr lang="lv-LV" smtClean="0"/>
              <a:pPr/>
              <a:t>16.11.2020</a:t>
            </a:fld>
            <a:endParaRPr lang="lv-LV"/>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B279CF9-1BEB-4BD2-BFB6-79C9D6052C24}" type="slidenum">
              <a:rPr lang="lv-LV" smtClean="0"/>
              <a:pPr/>
              <a:t>‹#›</a:t>
            </a:fld>
            <a:endParaRPr lang="lv-LV"/>
          </a:p>
        </p:txBody>
      </p:sp>
    </p:spTree>
    <p:extLst>
      <p:ext uri="{BB962C8B-B14F-4D97-AF65-F5344CB8AC3E}">
        <p14:creationId xmlns:p14="http://schemas.microsoft.com/office/powerpoint/2010/main" val="4175990985"/>
      </p:ext>
    </p:extLst>
  </p:cSld>
  <p:clrMap bg1="lt1" tx1="dk1" bg2="lt2" tx2="dk2" accent1="accent1" accent2="accent2" accent3="accent3" accent4="accent4" accent5="accent5" accent6="accent6" hlink="hlink" folHlink="folHlink"/>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baseline="0" dirty="0"/>
          </a:p>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a:t>
            </a:fld>
            <a:endParaRPr 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10</a:t>
            </a:fld>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11</a:t>
            </a:fld>
            <a:endParaRPr 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13</a:t>
            </a:fld>
            <a:endParaRPr lang="lv-LV"/>
          </a:p>
        </p:txBody>
      </p:sp>
    </p:spTree>
    <p:extLst>
      <p:ext uri="{BB962C8B-B14F-4D97-AF65-F5344CB8AC3E}">
        <p14:creationId xmlns:p14="http://schemas.microsoft.com/office/powerpoint/2010/main" val="58035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18</a:t>
            </a:fld>
            <a:endParaRPr lang="lv-LV"/>
          </a:p>
        </p:txBody>
      </p:sp>
    </p:spTree>
    <p:extLst>
      <p:ext uri="{BB962C8B-B14F-4D97-AF65-F5344CB8AC3E}">
        <p14:creationId xmlns:p14="http://schemas.microsoft.com/office/powerpoint/2010/main" val="267418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19</a:t>
            </a:fld>
            <a:endParaRPr lang="lv-LV"/>
          </a:p>
        </p:txBody>
      </p:sp>
    </p:spTree>
    <p:extLst>
      <p:ext uri="{BB962C8B-B14F-4D97-AF65-F5344CB8AC3E}">
        <p14:creationId xmlns:p14="http://schemas.microsoft.com/office/powerpoint/2010/main" val="413894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1B279CF9-1BEB-4BD2-BFB6-79C9D6052C24}" type="slidenum">
              <a:rPr lang="lv-LV" smtClean="0"/>
              <a:pPr/>
              <a:t>2</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1B279CF9-1BEB-4BD2-BFB6-79C9D6052C24}" type="slidenum">
              <a:rPr lang="lv-LV" smtClean="0"/>
              <a:pPr/>
              <a:t>3</a:t>
            </a:fld>
            <a:endParaRPr lang="lv-LV"/>
          </a:p>
        </p:txBody>
      </p:sp>
    </p:spTree>
    <p:extLst>
      <p:ext uri="{BB962C8B-B14F-4D97-AF65-F5344CB8AC3E}">
        <p14:creationId xmlns:p14="http://schemas.microsoft.com/office/powerpoint/2010/main" val="34776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baseline="0" dirty="0"/>
          </a:p>
          <a:p>
            <a:endParaRPr lang="lv-LV"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4</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1B279CF9-1BEB-4BD2-BFB6-79C9D6052C24}" type="slidenum">
              <a:rPr lang="lv-LV" smtClean="0"/>
              <a:pPr/>
              <a:t>5</a:t>
            </a:fld>
            <a:endParaRPr lang="lv-LV"/>
          </a:p>
        </p:txBody>
      </p:sp>
    </p:spTree>
    <p:extLst>
      <p:ext uri="{BB962C8B-B14F-4D97-AF65-F5344CB8AC3E}">
        <p14:creationId xmlns:p14="http://schemas.microsoft.com/office/powerpoint/2010/main" val="367317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1B279CF9-1BEB-4BD2-BFB6-79C9D6052C24}" type="slidenum">
              <a:rPr lang="lv-LV" smtClean="0"/>
              <a:pPr/>
              <a:t>6</a:t>
            </a:fld>
            <a:endParaRPr lang="lv-LV"/>
          </a:p>
        </p:txBody>
      </p:sp>
    </p:spTree>
    <p:extLst>
      <p:ext uri="{BB962C8B-B14F-4D97-AF65-F5344CB8AC3E}">
        <p14:creationId xmlns:p14="http://schemas.microsoft.com/office/powerpoint/2010/main" val="329212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a:p>
            <a:endParaRPr lang="lv-LV" sz="1200" kern="1200" baseline="0" dirty="0">
              <a:solidFill>
                <a:schemeClr val="tx1"/>
              </a:solidFill>
              <a:latin typeface="+mn-lt"/>
              <a:ea typeface="+mn-ea"/>
              <a:cs typeface="+mn-cs"/>
            </a:endParaRPr>
          </a:p>
        </p:txBody>
      </p:sp>
      <p:sp>
        <p:nvSpPr>
          <p:cNvPr id="4" name="Slaida numura vietturis 3"/>
          <p:cNvSpPr>
            <a:spLocks noGrp="1"/>
          </p:cNvSpPr>
          <p:nvPr>
            <p:ph type="sldNum" sz="quarter" idx="10"/>
          </p:nvPr>
        </p:nvSpPr>
        <p:spPr/>
        <p:txBody>
          <a:bodyPr/>
          <a:lstStyle/>
          <a:p>
            <a:fld id="{1B279CF9-1BEB-4BD2-BFB6-79C9D6052C24}" type="slidenum">
              <a:rPr lang="lv-LV" smtClean="0"/>
              <a:pPr/>
              <a:t>7</a:t>
            </a:fld>
            <a:endParaRPr lang="lv-LV"/>
          </a:p>
        </p:txBody>
      </p:sp>
    </p:spTree>
    <p:extLst>
      <p:ext uri="{BB962C8B-B14F-4D97-AF65-F5344CB8AC3E}">
        <p14:creationId xmlns:p14="http://schemas.microsoft.com/office/powerpoint/2010/main" val="164592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baseline="0" dirty="0"/>
          </a:p>
          <a:p>
            <a:endParaRPr lang="lv-LV" baseline="0"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8</a:t>
            </a:fld>
            <a:endParaRPr 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488" y="744538"/>
            <a:ext cx="6616700" cy="3722687"/>
          </a:xfrm>
        </p:spPr>
      </p:sp>
      <p:sp>
        <p:nvSpPr>
          <p:cNvPr id="3" name="Piezīmju vietturis 2"/>
          <p:cNvSpPr>
            <a:spLocks noGrp="1"/>
          </p:cNvSpPr>
          <p:nvPr>
            <p:ph type="body" idx="1"/>
          </p:nvPr>
        </p:nvSpPr>
        <p:spPr/>
        <p:txBody>
          <a:bodyPr>
            <a:normAutofit/>
          </a:bodyPr>
          <a:lstStyle/>
          <a:p>
            <a:endParaRPr lang="lv-LV" baseline="0" dirty="0"/>
          </a:p>
          <a:p>
            <a:endParaRPr lang="lv-LV" baseline="0" dirty="0"/>
          </a:p>
        </p:txBody>
      </p:sp>
      <p:sp>
        <p:nvSpPr>
          <p:cNvPr id="4" name="Slaida numura vietturis 3"/>
          <p:cNvSpPr>
            <a:spLocks noGrp="1"/>
          </p:cNvSpPr>
          <p:nvPr>
            <p:ph type="sldNum" sz="quarter" idx="10"/>
          </p:nvPr>
        </p:nvSpPr>
        <p:spPr/>
        <p:txBody>
          <a:bodyPr/>
          <a:lstStyle/>
          <a:p>
            <a:fld id="{1B279CF9-1BEB-4BD2-BFB6-79C9D6052C24}" type="slidenum">
              <a:rPr lang="lv-LV" smtClean="0"/>
              <a:pPr/>
              <a:t>9</a:t>
            </a:fld>
            <a:endParaRPr lang="lv-LV"/>
          </a:p>
        </p:txBody>
      </p:sp>
    </p:spTree>
    <p:extLst>
      <p:ext uri="{BB962C8B-B14F-4D97-AF65-F5344CB8AC3E}">
        <p14:creationId xmlns:p14="http://schemas.microsoft.com/office/powerpoint/2010/main" val="122086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475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3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070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63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1D8BD707-D9CF-40AE-B4C6-C98DA3205C09}" type="datetimeFigureOut">
              <a:rPr lang="en-US" smtClean="0"/>
              <a:pPr/>
              <a:t>16-Nov-20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519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16-Nov-20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81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16-Nov-20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217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16-Nov-20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169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D8BD707-D9CF-40AE-B4C6-C98DA3205C09}" type="datetimeFigureOut">
              <a:rPr lang="en-US" smtClean="0"/>
              <a:pPr/>
              <a:t>16-Nov-20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357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1D8BD707-D9CF-40AE-B4C6-C98DA3205C09}" type="datetimeFigureOut">
              <a:rPr lang="en-US" smtClean="0"/>
              <a:pPr/>
              <a:t>16-Nov-20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48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98827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creativesunite.eu/" TargetMode="External"/><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bit.ly/3fuY79P" TargetMode="External"/><Relationship Id="rId4" Type="http://schemas.openxmlformats.org/officeDocument/2006/relationships/hyperlink" Target="http://www.i-portunus.eu/" TargetMode="Externa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programmes/creative-europe/content/i-portunus-back_en" TargetMode="External"/><Relationship Id="rId3" Type="http://schemas.openxmlformats.org/officeDocument/2006/relationships/hyperlink" Target="https://ec.europa.eu/programmes/creative-europe/node_en" TargetMode="External"/><Relationship Id="rId7" Type="http://schemas.openxmlformats.org/officeDocument/2006/relationships/hyperlink" Target="https://www.europanostra.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euprizeliterature.eu/newsletter-sign-up" TargetMode="External"/><Relationship Id="rId5" Type="http://schemas.openxmlformats.org/officeDocument/2006/relationships/hyperlink" Target="http://www.mediadesklatvia.eu/" TargetMode="External"/><Relationship Id="rId10" Type="http://schemas.openxmlformats.org/officeDocument/2006/relationships/image" Target="../media/image66.jpeg"/><Relationship Id="rId4" Type="http://schemas.openxmlformats.org/officeDocument/2006/relationships/hyperlink" Target="https://www.km.gov.lv/lv/fondi-un-es-politika/es-programma-radosa-eiropa-2014-2020" TargetMode="External"/><Relationship Id="rId9" Type="http://schemas.openxmlformats.org/officeDocument/2006/relationships/hyperlink" Target="https://creativesunite.e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radosaeiropa@km.gov.lv" TargetMode="External"/><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mediadesklatvia.eu/" TargetMode="External"/><Relationship Id="rId5" Type="http://schemas.openxmlformats.org/officeDocument/2006/relationships/hyperlink" Target="mailto:Lelda.Ozola@nkc.gov.lv" TargetMode="External"/><Relationship Id="rId4" Type="http://schemas.openxmlformats.org/officeDocument/2006/relationships/hyperlink" Target="http://www.km.gov.lv/radosaeirop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lv/url?sa=i&amp;rct=j&amp;q=&amp;esrc=s&amp;source=images&amp;cd=&amp;cad=rja&amp;uact=8&amp;ved=0ahUKEwibsezUpNTWAhWoA5oKHeraDfMQjRwIBw&amp;url=https://ec.europa.eu/education/policy/multilingualism_en&amp;psig=AOvVaw3-3H--bHdDdQh5NOxYwAVF&amp;ust=150711436101401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622199"/>
            <a:ext cx="9144000" cy="244656"/>
          </a:xfrm>
          <a:prstGeom prst="rect">
            <a:avLst/>
          </a:prstGeom>
        </p:spPr>
      </p:pic>
      <p:sp>
        <p:nvSpPr>
          <p:cNvPr id="2" name="Title 1"/>
          <p:cNvSpPr>
            <a:spLocks noGrp="1"/>
          </p:cNvSpPr>
          <p:nvPr>
            <p:ph type="ctrTitle"/>
          </p:nvPr>
        </p:nvSpPr>
        <p:spPr>
          <a:xfrm>
            <a:off x="685800" y="3429000"/>
            <a:ext cx="10668000" cy="838200"/>
          </a:xfrm>
        </p:spPr>
        <p:txBody>
          <a:bodyPr>
            <a:normAutofit/>
          </a:bodyPr>
          <a:lstStyle/>
          <a:p>
            <a:r>
              <a:rPr lang="lv-LV" sz="3200" b="1" dirty="0">
                <a:solidFill>
                  <a:srgbClr val="CC00FF"/>
                </a:solidFill>
                <a:latin typeface="Times New Roman" panose="02020603050405020304" pitchFamily="18" charset="0"/>
                <a:cs typeface="Times New Roman" panose="02020603050405020304" pitchFamily="18" charset="0"/>
              </a:rPr>
              <a:t>ES programma “Radošā Eiropa”</a:t>
            </a:r>
          </a:p>
        </p:txBody>
      </p:sp>
      <p:sp>
        <p:nvSpPr>
          <p:cNvPr id="3" name="Subtitle 2"/>
          <p:cNvSpPr>
            <a:spLocks noGrp="1"/>
          </p:cNvSpPr>
          <p:nvPr>
            <p:ph type="subTitle" idx="1"/>
          </p:nvPr>
        </p:nvSpPr>
        <p:spPr>
          <a:xfrm>
            <a:off x="1066800" y="5025599"/>
            <a:ext cx="10439400" cy="838200"/>
          </a:xfrm>
        </p:spPr>
        <p:txBody>
          <a:bodyPr>
            <a:noAutofit/>
          </a:bodyPr>
          <a:lstStyle/>
          <a:p>
            <a:r>
              <a:rPr lang="en-GB" sz="1800" dirty="0" err="1">
                <a:solidFill>
                  <a:srgbClr val="CC00FF"/>
                </a:solidFill>
                <a:latin typeface="Times New Roman" pitchFamily="18" charset="0"/>
                <a:cs typeface="Times New Roman" pitchFamily="18" charset="0"/>
              </a:rPr>
              <a:t>Andrejs</a:t>
            </a:r>
            <a:r>
              <a:rPr lang="en-GB" sz="1800" dirty="0">
                <a:solidFill>
                  <a:srgbClr val="CC00FF"/>
                </a:solidFill>
                <a:latin typeface="Times New Roman" pitchFamily="18" charset="0"/>
                <a:cs typeface="Times New Roman" pitchFamily="18" charset="0"/>
              </a:rPr>
              <a:t> Lukins</a:t>
            </a:r>
            <a:r>
              <a:rPr lang="lv-LV" sz="1800" dirty="0">
                <a:solidFill>
                  <a:srgbClr val="CC00FF"/>
                </a:solidFill>
                <a:latin typeface="Times New Roman" pitchFamily="18" charset="0"/>
                <a:cs typeface="Times New Roman" pitchFamily="18" charset="0"/>
              </a:rPr>
              <a:t> un Lelda Ozola</a:t>
            </a:r>
          </a:p>
          <a:p>
            <a:r>
              <a:rPr lang="lv-LV" sz="1800" b="1" dirty="0">
                <a:solidFill>
                  <a:srgbClr val="CC00FF"/>
                </a:solidFill>
                <a:latin typeface="Times New Roman" pitchFamily="18" charset="0"/>
                <a:cs typeface="Times New Roman" pitchFamily="18" charset="0"/>
              </a:rPr>
              <a:t>Radošās Eiropas birojs Latvijā</a:t>
            </a:r>
          </a:p>
        </p:txBody>
      </p:sp>
      <p:sp>
        <p:nvSpPr>
          <p:cNvPr id="6" name="Subtitle 2"/>
          <p:cNvSpPr txBox="1">
            <a:spLocks/>
          </p:cNvSpPr>
          <p:nvPr/>
        </p:nvSpPr>
        <p:spPr>
          <a:xfrm>
            <a:off x="1066800" y="6248400"/>
            <a:ext cx="99822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lv-LV" sz="1400" dirty="0">
                <a:solidFill>
                  <a:schemeClr val="tx1"/>
                </a:solidFill>
                <a:latin typeface="Times New Roman" panose="02020603050405020304" pitchFamily="18" charset="0"/>
                <a:cs typeface="Times New Roman" panose="02020603050405020304" pitchFamily="18" charset="0"/>
              </a:rPr>
              <a:t>16/11/2020, Rīga</a:t>
            </a:r>
          </a:p>
        </p:txBody>
      </p:sp>
      <p:pic>
        <p:nvPicPr>
          <p:cNvPr id="8" name="Attēls 7">
            <a:extLst>
              <a:ext uri="{FF2B5EF4-FFF2-40B4-BE49-F238E27FC236}">
                <a16:creationId xmlns:a16="http://schemas.microsoft.com/office/drawing/2014/main" id="{C67D1972-8CBE-4272-A325-30EBCA66A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396" y="225004"/>
            <a:ext cx="3446183" cy="986711"/>
          </a:xfrm>
          <a:prstGeom prst="rect">
            <a:avLst/>
          </a:prstGeom>
        </p:spPr>
      </p:pic>
      <p:pic>
        <p:nvPicPr>
          <p:cNvPr id="9" name="Attēls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275" y="222915"/>
            <a:ext cx="1977599" cy="1977599"/>
          </a:xfrm>
          <a:prstGeom prst="rect">
            <a:avLst/>
          </a:prstGeom>
        </p:spPr>
      </p:pic>
      <p:pic>
        <p:nvPicPr>
          <p:cNvPr id="10" name="Attēls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5433" y="208798"/>
            <a:ext cx="2005822" cy="2005822"/>
          </a:xfrm>
          <a:prstGeom prst="rect">
            <a:avLst/>
          </a:prstGeom>
        </p:spPr>
      </p:pic>
    </p:spTree>
    <p:extLst>
      <p:ext uri="{BB962C8B-B14F-4D97-AF65-F5344CB8AC3E}">
        <p14:creationId xmlns:p14="http://schemas.microsoft.com/office/powerpoint/2010/main" val="390941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Vidzemes koncertzāle, SIA">
            <a:extLst>
              <a:ext uri="{FF2B5EF4-FFF2-40B4-BE49-F238E27FC236}">
                <a16:creationId xmlns:a16="http://schemas.microsoft.com/office/drawing/2014/main" id="{CDA266F4-C76C-4720-913F-14640EBF8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8998" y="1244674"/>
            <a:ext cx="2273684" cy="2273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1F828D33-A20D-4F4F-9569-A6B8B34FF7CD}"/>
              </a:ext>
            </a:extLst>
          </p:cNvPr>
          <p:cNvPicPr>
            <a:picLocks noChangeAspect="1" noChangeArrowheads="1"/>
          </p:cNvPicPr>
          <p:nvPr/>
        </p:nvPicPr>
        <p:blipFill>
          <a:blip r:embed="rId4" cstate="print"/>
          <a:srcRect/>
          <a:stretch>
            <a:fillRect/>
          </a:stretch>
        </p:blipFill>
        <p:spPr bwMode="auto">
          <a:xfrm>
            <a:off x="4489984" y="5684719"/>
            <a:ext cx="2720428" cy="910969"/>
          </a:xfrm>
          <a:prstGeom prst="rect">
            <a:avLst/>
          </a:prstGeom>
          <a:noFill/>
          <a:ln w="9525">
            <a:noFill/>
            <a:miter lim="800000"/>
            <a:headEnd/>
            <a:tailEnd/>
          </a:ln>
        </p:spPr>
      </p:pic>
      <p:pic>
        <p:nvPicPr>
          <p:cNvPr id="10" name="Picture 2">
            <a:extLst>
              <a:ext uri="{FF2B5EF4-FFF2-40B4-BE49-F238E27FC236}">
                <a16:creationId xmlns:a16="http://schemas.microsoft.com/office/drawing/2014/main" id="{8774176F-6963-4603-B687-29F60EB2C619}"/>
              </a:ext>
            </a:extLst>
          </p:cNvPr>
          <p:cNvPicPr>
            <a:picLocks noChangeAspect="1" noChangeArrowheads="1"/>
          </p:cNvPicPr>
          <p:nvPr/>
        </p:nvPicPr>
        <p:blipFill>
          <a:blip r:embed="rId5" cstate="print"/>
          <a:srcRect/>
          <a:stretch>
            <a:fillRect/>
          </a:stretch>
        </p:blipFill>
        <p:spPr bwMode="auto">
          <a:xfrm>
            <a:off x="9125062" y="3953459"/>
            <a:ext cx="1224881" cy="1159428"/>
          </a:xfrm>
          <a:prstGeom prst="rect">
            <a:avLst/>
          </a:prstGeom>
          <a:noFill/>
          <a:ln w="9525">
            <a:noFill/>
            <a:miter lim="800000"/>
            <a:headEnd/>
            <a:tailEnd/>
          </a:ln>
        </p:spPr>
      </p:pic>
      <p:pic>
        <p:nvPicPr>
          <p:cNvPr id="11" name="Picture 14">
            <a:extLst>
              <a:ext uri="{FF2B5EF4-FFF2-40B4-BE49-F238E27FC236}">
                <a16:creationId xmlns:a16="http://schemas.microsoft.com/office/drawing/2014/main" id="{8643DCCF-22D6-4BA4-85E3-A4F5FD132CD1}"/>
              </a:ext>
            </a:extLst>
          </p:cNvPr>
          <p:cNvPicPr>
            <a:picLocks noChangeAspect="1" noChangeArrowheads="1"/>
          </p:cNvPicPr>
          <p:nvPr/>
        </p:nvPicPr>
        <p:blipFill>
          <a:blip r:embed="rId6" cstate="print"/>
          <a:srcRect/>
          <a:stretch>
            <a:fillRect/>
          </a:stretch>
        </p:blipFill>
        <p:spPr bwMode="auto">
          <a:xfrm>
            <a:off x="8258209" y="3260741"/>
            <a:ext cx="3236726" cy="515234"/>
          </a:xfrm>
          <a:prstGeom prst="rect">
            <a:avLst/>
          </a:prstGeom>
          <a:noFill/>
          <a:ln w="9525">
            <a:noFill/>
            <a:miter lim="800000"/>
            <a:headEnd/>
            <a:tailEnd/>
          </a:ln>
        </p:spPr>
      </p:pic>
      <p:pic>
        <p:nvPicPr>
          <p:cNvPr id="13" name="Picture 11">
            <a:extLst>
              <a:ext uri="{FF2B5EF4-FFF2-40B4-BE49-F238E27FC236}">
                <a16:creationId xmlns:a16="http://schemas.microsoft.com/office/drawing/2014/main" id="{21620672-B817-49E3-BF41-7DB7029231B7}"/>
              </a:ext>
            </a:extLst>
          </p:cNvPr>
          <p:cNvPicPr>
            <a:picLocks noChangeAspect="1" noChangeArrowheads="1"/>
          </p:cNvPicPr>
          <p:nvPr/>
        </p:nvPicPr>
        <p:blipFill>
          <a:blip r:embed="rId7" cstate="print"/>
          <a:srcRect/>
          <a:stretch>
            <a:fillRect/>
          </a:stretch>
        </p:blipFill>
        <p:spPr bwMode="auto">
          <a:xfrm>
            <a:off x="8561259" y="2288091"/>
            <a:ext cx="1469498" cy="597488"/>
          </a:xfrm>
          <a:prstGeom prst="rect">
            <a:avLst/>
          </a:prstGeom>
          <a:noFill/>
          <a:ln w="9525">
            <a:noFill/>
            <a:miter lim="800000"/>
            <a:headEnd/>
            <a:tailEnd/>
          </a:ln>
        </p:spPr>
      </p:pic>
      <p:pic>
        <p:nvPicPr>
          <p:cNvPr id="15" name="Picture 2" descr="http://rigaselfportraits.com/wp-content/themes/rigaself/images/issp.jpg">
            <a:extLst>
              <a:ext uri="{FF2B5EF4-FFF2-40B4-BE49-F238E27FC236}">
                <a16:creationId xmlns:a16="http://schemas.microsoft.com/office/drawing/2014/main" id="{47F7944E-C0CC-4C64-B7D4-82D665E0359D}"/>
              </a:ext>
            </a:extLst>
          </p:cNvPr>
          <p:cNvPicPr>
            <a:picLocks noChangeAspect="1" noChangeArrowheads="1"/>
          </p:cNvPicPr>
          <p:nvPr/>
        </p:nvPicPr>
        <p:blipFill>
          <a:blip r:embed="rId8" cstate="print"/>
          <a:srcRect/>
          <a:stretch>
            <a:fillRect/>
          </a:stretch>
        </p:blipFill>
        <p:spPr bwMode="auto">
          <a:xfrm>
            <a:off x="1645839" y="1832917"/>
            <a:ext cx="1828800" cy="1005840"/>
          </a:xfrm>
          <a:prstGeom prst="rect">
            <a:avLst/>
          </a:prstGeom>
          <a:noFill/>
        </p:spPr>
      </p:pic>
      <p:pic>
        <p:nvPicPr>
          <p:cNvPr id="2050" name="Picture 2" descr="SKAŅU MEŽS - Festival | Facebook - 2 Reviews - 457 Photos">
            <a:extLst>
              <a:ext uri="{FF2B5EF4-FFF2-40B4-BE49-F238E27FC236}">
                <a16:creationId xmlns:a16="http://schemas.microsoft.com/office/drawing/2014/main" id="{90DBC150-1DB7-472B-B532-67535584D8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5975" y="4250086"/>
            <a:ext cx="1388664" cy="13886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 Latvijas Nacionālajai operai un baletam jauns logo - Kultūra -  Apollo.lv - Izklaide - Apollo.lv">
            <a:extLst>
              <a:ext uri="{FF2B5EF4-FFF2-40B4-BE49-F238E27FC236}">
                <a16:creationId xmlns:a16="http://schemas.microsoft.com/office/drawing/2014/main" id="{837CAAF2-6690-4CF8-AA2D-E39F45CB03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9872" y="413242"/>
            <a:ext cx="2335831" cy="12037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IELS UN MAZS (@lielsunmazs) | Twitter">
            <a:extLst>
              <a:ext uri="{FF2B5EF4-FFF2-40B4-BE49-F238E27FC236}">
                <a16:creationId xmlns:a16="http://schemas.microsoft.com/office/drawing/2014/main" id="{92225B02-87B9-48D2-9415-EBAE75613AC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20474" y="991820"/>
            <a:ext cx="1602724" cy="1131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ome - Rīgas cirks">
            <a:extLst>
              <a:ext uri="{FF2B5EF4-FFF2-40B4-BE49-F238E27FC236}">
                <a16:creationId xmlns:a16="http://schemas.microsoft.com/office/drawing/2014/main" id="{E0DA3DA9-FAB7-4D92-A432-C5E830E215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40896" y="5110286"/>
            <a:ext cx="2364603" cy="167246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arly Music | Riga Early Music Centre">
            <a:extLst>
              <a:ext uri="{FF2B5EF4-FFF2-40B4-BE49-F238E27FC236}">
                <a16:creationId xmlns:a16="http://schemas.microsoft.com/office/drawing/2014/main" id="{D39210A4-2B48-4906-B515-27AC27A24C5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3422" y="5709002"/>
            <a:ext cx="2036885" cy="91096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ramatnicas">
            <a:extLst>
              <a:ext uri="{FF2B5EF4-FFF2-40B4-BE49-F238E27FC236}">
                <a16:creationId xmlns:a16="http://schemas.microsoft.com/office/drawing/2014/main" id="{DAC7289D-1B6E-45C4-BC51-CB323143066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03215" y="3825833"/>
            <a:ext cx="1450771" cy="102460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22D28471-57ED-4239-9C77-B2E3747BDD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3121" y="3009767"/>
            <a:ext cx="2470141" cy="117006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tom Glass Design - Glasspoint">
            <a:extLst>
              <a:ext uri="{FF2B5EF4-FFF2-40B4-BE49-F238E27FC236}">
                <a16:creationId xmlns:a16="http://schemas.microsoft.com/office/drawing/2014/main" id="{12641508-9BCA-4E92-9310-9C6BD9FD1F2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1305" y="204602"/>
            <a:ext cx="1071030" cy="107103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ilsētas logo – Rēzekne – pilsēta Latgales sirdī">
            <a:extLst>
              <a:ext uri="{FF2B5EF4-FFF2-40B4-BE49-F238E27FC236}">
                <a16:creationId xmlns:a16="http://schemas.microsoft.com/office/drawing/2014/main" id="{05E527D9-DA52-4315-A102-E81E873CA1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90776" y="1144023"/>
            <a:ext cx="1239273" cy="168227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LMA &gt; Arhīvs &gt; Latvijas Mākslas akadēmijas absolventi aicināti piedalīties  aptaujā">
            <a:extLst>
              <a:ext uri="{FF2B5EF4-FFF2-40B4-BE49-F238E27FC236}">
                <a16:creationId xmlns:a16="http://schemas.microsoft.com/office/drawing/2014/main" id="{994EBAEE-FCB4-44BA-8DF1-88C1849775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43751" y="3952956"/>
            <a:ext cx="1858647" cy="185864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We invite to attend – “Riga – European Capital of Culture 2014″ opening  event at JSC “Riga International Coach Terminal”! – Autoosta">
            <a:extLst>
              <a:ext uri="{FF2B5EF4-FFF2-40B4-BE49-F238E27FC236}">
                <a16:creationId xmlns:a16="http://schemas.microsoft.com/office/drawing/2014/main" id="{F9169C06-7F42-4C8C-9AB0-E7F4E4D9BBE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05419" y="382117"/>
            <a:ext cx="1388664" cy="712414"/>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ar LLMC | Latvijas Laikmetīgās mākslas centrs">
            <a:extLst>
              <a:ext uri="{FF2B5EF4-FFF2-40B4-BE49-F238E27FC236}">
                <a16:creationId xmlns:a16="http://schemas.microsoft.com/office/drawing/2014/main" id="{2639EB46-E4F7-4D6A-B467-8F48231B50A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46130" y="121975"/>
            <a:ext cx="3660884" cy="8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8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ctrTitle"/>
          </p:nvPr>
        </p:nvSpPr>
        <p:spPr>
          <a:xfrm>
            <a:off x="3200400" y="302433"/>
            <a:ext cx="8153399" cy="616441"/>
          </a:xfrm>
        </p:spPr>
        <p:txBody>
          <a:bodyPr vert="horz" lIns="91440" tIns="45720" rIns="91440" bIns="45720" rtlCol="0" anchor="b">
            <a:normAutofit/>
          </a:bodyPr>
          <a:lstStyle/>
          <a:p>
            <a:pPr algn="l">
              <a:tabLst>
                <a:tab pos="5741988" algn="l"/>
              </a:tabLst>
            </a:pPr>
            <a:r>
              <a:rPr lang="en-US" sz="2800" b="1" dirty="0" err="1">
                <a:solidFill>
                  <a:srgbClr val="CC00FF"/>
                </a:solidFill>
              </a:rPr>
              <a:t>Aktualitātes</a:t>
            </a:r>
            <a:endParaRPr lang="en-US" sz="2800" b="1" dirty="0">
              <a:solidFill>
                <a:srgbClr val="CC00FF"/>
              </a:solidFill>
            </a:endParaRPr>
          </a:p>
        </p:txBody>
      </p:sp>
      <p:sp>
        <p:nvSpPr>
          <p:cNvPr id="8" name="Subtitle 2"/>
          <p:cNvSpPr>
            <a:spLocks noGrp="1"/>
          </p:cNvSpPr>
          <p:nvPr>
            <p:ph type="subTitle" idx="1"/>
          </p:nvPr>
        </p:nvSpPr>
        <p:spPr>
          <a:xfrm>
            <a:off x="3048000" y="1219200"/>
            <a:ext cx="8534400" cy="5486400"/>
          </a:xfrm>
        </p:spPr>
        <p:txBody>
          <a:bodyPr vert="horz" lIns="91440" tIns="45720" rIns="91440" bIns="45720" rtlCol="0" anchor="t">
            <a:normAutofit/>
          </a:bodyPr>
          <a:lstStyle/>
          <a:p>
            <a:pPr indent="-228600" algn="l">
              <a:buFont typeface="Arial" panose="020B0604020202020204" pitchFamily="34" charset="0"/>
              <a:buChar char="•"/>
            </a:pPr>
            <a:r>
              <a:rPr lang="lv-LV" sz="1600" b="1" u="sng" dirty="0"/>
              <a:t>Platforma </a:t>
            </a:r>
            <a:r>
              <a:rPr lang="lv-LV" sz="1600" b="1" i="1" u="sng" dirty="0"/>
              <a:t>Creatives Unite</a:t>
            </a:r>
            <a:endParaRPr lang="lv-LV" sz="1600" i="1" u="sng" dirty="0"/>
          </a:p>
          <a:p>
            <a:pPr indent="-228600" algn="l">
              <a:buFont typeface="Arial" panose="020B0604020202020204" pitchFamily="34" charset="0"/>
              <a:buChar char="•"/>
            </a:pPr>
            <a:r>
              <a:rPr lang="lv-LV" sz="1600" dirty="0"/>
              <a:t>Tiešsaistes platforma, kurā aicina kultūras un radošā sektora pārstāvjus sadarboties un dalīties ar Covid-19 krīzes risinājumiem, tās pārvarēšanas iniciatīvām</a:t>
            </a:r>
          </a:p>
          <a:p>
            <a:pPr indent="-228600" algn="l">
              <a:buFont typeface="Arial" panose="020B0604020202020204" pitchFamily="34" charset="0"/>
              <a:buChar char="•"/>
            </a:pPr>
            <a:r>
              <a:rPr lang="lv-LV" sz="1600" dirty="0">
                <a:hlinkClick r:id="rId3"/>
              </a:rPr>
              <a:t>https://creativesunite.eu/</a:t>
            </a:r>
            <a:r>
              <a:rPr lang="lv-LV" sz="1600" dirty="0"/>
              <a:t> </a:t>
            </a:r>
          </a:p>
          <a:p>
            <a:pPr indent="-228600" algn="l">
              <a:buFont typeface="Arial" panose="020B0604020202020204" pitchFamily="34" charset="0"/>
              <a:buChar char="•"/>
            </a:pPr>
            <a:endParaRPr lang="lv-LV" sz="1600" dirty="0"/>
          </a:p>
          <a:p>
            <a:pPr indent="-228600" algn="l">
              <a:buFont typeface="Arial" panose="020B0604020202020204" pitchFamily="34" charset="0"/>
              <a:buChar char="•"/>
            </a:pPr>
            <a:r>
              <a:rPr lang="lv-LV" sz="1600" b="1" u="sng" dirty="0"/>
              <a:t>i-Portunus</a:t>
            </a:r>
            <a:endParaRPr lang="lv-LV" sz="1600" i="1" u="sng" dirty="0"/>
          </a:p>
          <a:p>
            <a:pPr indent="-228600" algn="l">
              <a:buFont typeface="Arial" panose="020B0604020202020204" pitchFamily="34" charset="0"/>
              <a:buChar char="•"/>
            </a:pPr>
            <a:r>
              <a:rPr lang="lv-LV" sz="1600" dirty="0"/>
              <a:t>Konkurss starptautiskai kultūras profesionāļu mobilitātei (jauni konkursi sākot ar decembri)</a:t>
            </a:r>
          </a:p>
          <a:p>
            <a:pPr indent="-228600" algn="l">
              <a:buFont typeface="Arial" panose="020B0604020202020204" pitchFamily="34" charset="0"/>
              <a:buChar char="•"/>
            </a:pPr>
            <a:r>
              <a:rPr lang="lv-LV" sz="1600" dirty="0">
                <a:hlinkClick r:id="rId4"/>
              </a:rPr>
              <a:t>www.i-portunus.eu</a:t>
            </a:r>
            <a:r>
              <a:rPr lang="lv-LV" sz="1600" dirty="0"/>
              <a:t> </a:t>
            </a:r>
          </a:p>
          <a:p>
            <a:pPr indent="-228600" algn="l">
              <a:buFont typeface="Arial" panose="020B0604020202020204" pitchFamily="34" charset="0"/>
              <a:buChar char="•"/>
            </a:pPr>
            <a:endParaRPr lang="lv-LV" sz="1600" dirty="0"/>
          </a:p>
          <a:p>
            <a:pPr indent="-228600" algn="l">
              <a:buFont typeface="Arial" panose="020B0604020202020204" pitchFamily="34" charset="0"/>
              <a:buChar char="•"/>
            </a:pPr>
            <a:r>
              <a:rPr lang="lv-LV" sz="1600" b="1" u="sng" dirty="0"/>
              <a:t>ES balvas literatūrā digitālais grāmatu klubs</a:t>
            </a:r>
            <a:endParaRPr lang="lv-LV" sz="1600" u="sng" dirty="0"/>
          </a:p>
          <a:p>
            <a:pPr indent="-228600" algn="l">
              <a:buFont typeface="Arial" panose="020B0604020202020204" pitchFamily="34" charset="0"/>
              <a:buChar char="•"/>
            </a:pPr>
            <a:r>
              <a:rPr lang="lv-LV" sz="1600" dirty="0"/>
              <a:t>Digitālais grāmatu klubs, lai apvienotu EUPL kopienu, veicinātu diskusijas un iepazīstinātu plašāku sabiedrību ar 122 balvas saņēmušajiem autoriem un viņu darbiem</a:t>
            </a:r>
          </a:p>
          <a:p>
            <a:pPr indent="-228600" algn="l">
              <a:buFont typeface="Arial" panose="020B0604020202020204" pitchFamily="34" charset="0"/>
              <a:buChar char="•"/>
            </a:pPr>
            <a:r>
              <a:rPr lang="lv-LV" sz="1600" dirty="0">
                <a:hlinkClick r:id="rId5"/>
              </a:rPr>
              <a:t>https://bit.ly/3fuY79P</a:t>
            </a:r>
            <a:r>
              <a:rPr lang="lv-LV" sz="1600" dirty="0"/>
              <a:t> </a:t>
            </a:r>
          </a:p>
          <a:p>
            <a:pPr indent="-228600" algn="l">
              <a:buFont typeface="Arial" panose="020B0604020202020204" pitchFamily="34" charset="0"/>
              <a:buChar char="•"/>
            </a:pPr>
            <a:endParaRPr lang="lv-LV" sz="1600" dirty="0"/>
          </a:p>
          <a:p>
            <a:pPr indent="-228600" algn="l">
              <a:buFont typeface="Arial" panose="020B0604020202020204" pitchFamily="34" charset="0"/>
              <a:buChar char="•"/>
            </a:pPr>
            <a:r>
              <a:rPr lang="lv-LV" sz="1600" b="1" u="sng" dirty="0"/>
              <a:t>Kampaņa #CreativeEuropeAtHome</a:t>
            </a:r>
            <a:endParaRPr lang="lv-LV" sz="1600" u="sng" dirty="0"/>
          </a:p>
          <a:p>
            <a:pPr indent="-228600" algn="l">
              <a:buFont typeface="Arial" panose="020B0604020202020204" pitchFamily="34" charset="0"/>
              <a:buChar char="•"/>
            </a:pPr>
            <a:r>
              <a:rPr lang="lv-LV" sz="1600" dirty="0"/>
              <a:t>Kampaņā aicināti piedalīties programmas atbalsta saņēmēji, kuri plāno piedāvāt sevis veidotos kultūras notikumus virtuālajā vidē</a:t>
            </a:r>
          </a:p>
          <a:p>
            <a:pPr marL="1060352" lvl="2" indent="-228600" algn="l">
              <a:buFont typeface="Arial" panose="020B0604020202020204" pitchFamily="34" charset="0"/>
              <a:buChar char="•"/>
            </a:pPr>
            <a:endParaRPr lang="en-US" sz="1600" dirty="0"/>
          </a:p>
          <a:p>
            <a:pPr indent="-228600" algn="l">
              <a:buFont typeface="Arial" panose="020B0604020202020204" pitchFamily="34" charset="0"/>
              <a:buChar char="•"/>
            </a:pPr>
            <a:endParaRPr lang="en-US" sz="1600" b="1" dirty="0"/>
          </a:p>
          <a:p>
            <a:pPr indent="-228600" algn="l">
              <a:buFont typeface="Arial" panose="020B0604020202020204" pitchFamily="34" charset="0"/>
              <a:buChar char="•"/>
            </a:pPr>
            <a:endParaRPr lang="en-US" sz="1600" dirty="0"/>
          </a:p>
        </p:txBody>
      </p:sp>
      <p:pic>
        <p:nvPicPr>
          <p:cNvPr id="1028" name="Picture 4" descr="Discover the art of Creative Europe from home | Creative Europe">
            <a:extLst>
              <a:ext uri="{FF2B5EF4-FFF2-40B4-BE49-F238E27FC236}">
                <a16:creationId xmlns:a16="http://schemas.microsoft.com/office/drawing/2014/main" id="{B435BCAD-01AB-4033-B646-634C58456FA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32" r="-3" b="-3"/>
          <a:stretch/>
        </p:blipFill>
        <p:spPr bwMode="auto">
          <a:xfrm>
            <a:off x="609600" y="305308"/>
            <a:ext cx="2253871" cy="1374838"/>
          </a:xfrm>
          <a:prstGeom prst="rect">
            <a:avLst/>
          </a:prstGeom>
          <a:noFill/>
          <a:extLst>
            <a:ext uri="{909E8E84-426E-40DD-AFC4-6F175D3DCCD1}">
              <a14:hiddenFill xmlns:a14="http://schemas.microsoft.com/office/drawing/2010/main">
                <a:solidFill>
                  <a:srgbClr val="FFFFFF"/>
                </a:solidFill>
              </a14:hiddenFill>
            </a:ext>
          </a:extLst>
        </p:spPr>
      </p:pic>
      <p:pic>
        <p:nvPicPr>
          <p:cNvPr id="14" name="Attēls 13">
            <a:extLst>
              <a:ext uri="{FF2B5EF4-FFF2-40B4-BE49-F238E27FC236}">
                <a16:creationId xmlns:a16="http://schemas.microsoft.com/office/drawing/2014/main" id="{29B640F0-D41C-4104-9092-8255F40488A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786" r="-6" b="-6"/>
          <a:stretch/>
        </p:blipFill>
        <p:spPr>
          <a:xfrm>
            <a:off x="609599" y="1986529"/>
            <a:ext cx="2253871" cy="1374838"/>
          </a:xfrm>
          <a:prstGeom prst="rect">
            <a:avLst/>
          </a:prstGeom>
        </p:spPr>
      </p:pic>
      <p:pic>
        <p:nvPicPr>
          <p:cNvPr id="1030" name="Picture 6" descr="Digital EUPL Book Club - Dystopian fiction | EU Prize for Literature">
            <a:extLst>
              <a:ext uri="{FF2B5EF4-FFF2-40B4-BE49-F238E27FC236}">
                <a16:creationId xmlns:a16="http://schemas.microsoft.com/office/drawing/2014/main" id="{32FC4F0C-36ED-4B95-B64B-E43E9D99A5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70" r="19559"/>
          <a:stretch/>
        </p:blipFill>
        <p:spPr bwMode="auto">
          <a:xfrm>
            <a:off x="609598" y="3514558"/>
            <a:ext cx="2253871" cy="1374838"/>
          </a:xfrm>
          <a:prstGeom prst="rect">
            <a:avLst/>
          </a:prstGeom>
          <a:noFill/>
          <a:extLst>
            <a:ext uri="{909E8E84-426E-40DD-AFC4-6F175D3DCCD1}">
              <a14:hiddenFill xmlns:a14="http://schemas.microsoft.com/office/drawing/2010/main">
                <a:solidFill>
                  <a:srgbClr val="FFFFFF"/>
                </a:solidFill>
              </a14:hiddenFill>
            </a:ext>
          </a:extLst>
        </p:spPr>
      </p:pic>
      <p:pic>
        <p:nvPicPr>
          <p:cNvPr id="2" name="Attēls 1">
            <a:extLst>
              <a:ext uri="{FF2B5EF4-FFF2-40B4-BE49-F238E27FC236}">
                <a16:creationId xmlns:a16="http://schemas.microsoft.com/office/drawing/2014/main" id="{42F48F58-1F48-436F-9A74-0E9B1B657810}"/>
              </a:ext>
            </a:extLst>
          </p:cNvPr>
          <p:cNvPicPr>
            <a:picLocks noChangeAspect="1"/>
          </p:cNvPicPr>
          <p:nvPr/>
        </p:nvPicPr>
        <p:blipFill rotWithShape="1">
          <a:blip r:embed="rId9"/>
          <a:srcRect l="12634" r="5149" b="5"/>
          <a:stretch/>
        </p:blipFill>
        <p:spPr>
          <a:xfrm>
            <a:off x="609598" y="5190028"/>
            <a:ext cx="2253871" cy="1374838"/>
          </a:xfrm>
          <a:prstGeom prst="rect">
            <a:avLst/>
          </a:prstGeom>
        </p:spPr>
      </p:pic>
    </p:spTree>
    <p:extLst>
      <p:ext uri="{BB962C8B-B14F-4D97-AF65-F5344CB8AC3E}">
        <p14:creationId xmlns:p14="http://schemas.microsoft.com/office/powerpoint/2010/main" val="402028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4000" b="1" dirty="0">
                <a:solidFill>
                  <a:srgbClr val="CC00FF"/>
                </a:solidFill>
                <a:latin typeface="Times New Roman" panose="02020603050405020304" pitchFamily="18" charset="0"/>
                <a:cs typeface="Times New Roman" panose="02020603050405020304" pitchFamily="18" charset="0"/>
              </a:rPr>
              <a:t>APAKŠPROGRAMMA MEDIA</a:t>
            </a:r>
            <a:endParaRPr lang="lv-LV" sz="4000" b="1" dirty="0">
              <a:solidFill>
                <a:srgbClr val="CC00FF"/>
              </a:solidFill>
            </a:endParaRPr>
          </a:p>
        </p:txBody>
      </p:sp>
      <p:sp>
        <p:nvSpPr>
          <p:cNvPr id="3" name="Satura vietturis 2"/>
          <p:cNvSpPr>
            <a:spLocks noGrp="1"/>
          </p:cNvSpPr>
          <p:nvPr>
            <p:ph idx="1"/>
          </p:nvPr>
        </p:nvSpPr>
        <p:spPr/>
        <p:txBody>
          <a:bodyPr>
            <a:noAutofit/>
          </a:bodyPr>
          <a:lstStyle/>
          <a:p>
            <a:pPr>
              <a:buFont typeface="Wingdings" panose="05000000000000000000" pitchFamily="2" charset="2"/>
              <a:buChar char="v"/>
            </a:pPr>
            <a:r>
              <a:rPr lang="lv-LV" altLang="lv-LV" dirty="0">
                <a:latin typeface="Times New Roman" panose="02020603050405020304" pitchFamily="18" charset="0"/>
                <a:cs typeface="Times New Roman" panose="02020603050405020304" pitchFamily="18" charset="0"/>
              </a:rPr>
              <a:t>Eiropas atbalsta programma </a:t>
            </a:r>
            <a:br>
              <a:rPr lang="lv-LV" altLang="lv-LV" dirty="0">
                <a:latin typeface="Times New Roman" panose="02020603050405020304" pitchFamily="18" charset="0"/>
                <a:cs typeface="Times New Roman" panose="02020603050405020304" pitchFamily="18" charset="0"/>
              </a:rPr>
            </a:br>
            <a:r>
              <a:rPr lang="lv-LV" altLang="lv-LV" dirty="0">
                <a:latin typeface="Times New Roman" panose="02020603050405020304" pitchFamily="18" charset="0"/>
                <a:cs typeface="Times New Roman" panose="02020603050405020304" pitchFamily="18" charset="0"/>
              </a:rPr>
              <a:t>audiovizuālajai nozarei ar mērķi stiprināt tās </a:t>
            </a:r>
            <a:r>
              <a:rPr lang="lv-LV" altLang="lv-LV" dirty="0" smtClean="0">
                <a:latin typeface="Times New Roman" panose="02020603050405020304" pitchFamily="18" charset="0"/>
                <a:cs typeface="Times New Roman" panose="02020603050405020304" pitchFamily="18" charset="0"/>
              </a:rPr>
              <a:t>konkurētspēju</a:t>
            </a:r>
          </a:p>
          <a:p>
            <a:pPr>
              <a:buFont typeface="Wingdings" panose="05000000000000000000" pitchFamily="2" charset="2"/>
              <a:buChar char="v"/>
              <a:defRPr/>
            </a:pPr>
            <a:r>
              <a:rPr lang="lv-LV" dirty="0">
                <a:latin typeface="Times New Roman" panose="02020603050405020304" pitchFamily="18" charset="0"/>
                <a:cs typeface="Times New Roman" panose="02020603050405020304" pitchFamily="18" charset="0"/>
              </a:rPr>
              <a:t>Pašreizējā Radošā Eiropa MEDIA ir programmas 5. paaudze. Iepriekšējās:</a:t>
            </a:r>
          </a:p>
          <a:p>
            <a:pPr lvl="1">
              <a:buFont typeface="Wingdings" panose="05000000000000000000" pitchFamily="2" charset="2"/>
              <a:buChar char="§"/>
              <a:defRPr/>
            </a:pPr>
            <a:r>
              <a:rPr lang="lv-LV" sz="2800" dirty="0">
                <a:latin typeface="Times New Roman" panose="02020603050405020304" pitchFamily="18" charset="0"/>
                <a:cs typeface="Times New Roman" panose="02020603050405020304" pitchFamily="18" charset="0"/>
              </a:rPr>
              <a:t>1991 – 1995</a:t>
            </a:r>
          </a:p>
          <a:p>
            <a:pPr lvl="1">
              <a:buFont typeface="Wingdings" panose="05000000000000000000" pitchFamily="2" charset="2"/>
              <a:buChar char="§"/>
              <a:defRPr/>
            </a:pPr>
            <a:r>
              <a:rPr lang="lv-LV" sz="2800" dirty="0">
                <a:latin typeface="Times New Roman" panose="02020603050405020304" pitchFamily="18" charset="0"/>
                <a:cs typeface="Times New Roman" panose="02020603050405020304" pitchFamily="18" charset="0"/>
              </a:rPr>
              <a:t>1996 – 2000</a:t>
            </a:r>
          </a:p>
          <a:p>
            <a:pPr lvl="1">
              <a:buFont typeface="Wingdings" panose="05000000000000000000" pitchFamily="2" charset="2"/>
              <a:buChar char="§"/>
              <a:defRPr/>
            </a:pPr>
            <a:r>
              <a:rPr lang="lv-LV" sz="2800" dirty="0">
                <a:latin typeface="Times New Roman" panose="02020603050405020304" pitchFamily="18" charset="0"/>
                <a:cs typeface="Times New Roman" panose="02020603050405020304" pitchFamily="18" charset="0"/>
              </a:rPr>
              <a:t>2001 – 2006</a:t>
            </a:r>
          </a:p>
          <a:p>
            <a:pPr lvl="1">
              <a:buFont typeface="Wingdings" panose="05000000000000000000" pitchFamily="2" charset="2"/>
              <a:buChar char="§"/>
              <a:defRPr/>
            </a:pPr>
            <a:r>
              <a:rPr lang="lv-LV" sz="2800" b="1" dirty="0">
                <a:solidFill>
                  <a:srgbClr val="CC00FF"/>
                </a:solidFill>
                <a:latin typeface="Times New Roman" panose="02020603050405020304" pitchFamily="18" charset="0"/>
                <a:cs typeface="Times New Roman" panose="02020603050405020304" pitchFamily="18" charset="0"/>
              </a:rPr>
              <a:t>2002 – Latvija iestājas programmā</a:t>
            </a:r>
            <a:endParaRPr lang="lv-LV" sz="2800" dirty="0">
              <a:solidFill>
                <a:srgbClr val="CC00FF"/>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r>
              <a:rPr lang="lv-LV" sz="2800" dirty="0">
                <a:latin typeface="Times New Roman" panose="02020603050405020304" pitchFamily="18" charset="0"/>
                <a:cs typeface="Times New Roman" panose="02020603050405020304" pitchFamily="18" charset="0"/>
              </a:rPr>
              <a:t>2007 – 2013	</a:t>
            </a:r>
          </a:p>
          <a:p>
            <a:pPr lvl="1">
              <a:buFont typeface="Wingdings" panose="05000000000000000000" pitchFamily="2" charset="2"/>
              <a:buChar char="§"/>
              <a:defRPr/>
            </a:pPr>
            <a:r>
              <a:rPr lang="lv-LV" sz="2800" dirty="0">
                <a:latin typeface="Times New Roman" panose="02020603050405020304" pitchFamily="18" charset="0"/>
                <a:cs typeface="Times New Roman" panose="02020603050405020304" pitchFamily="18" charset="0"/>
              </a:rPr>
              <a:t>2014 – 20</a:t>
            </a:r>
          </a:p>
        </p:txBody>
      </p:sp>
      <p:pic>
        <p:nvPicPr>
          <p:cNvPr id="4" name="Attēl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363643"/>
            <a:ext cx="2981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58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500" b="1" dirty="0">
                <a:solidFill>
                  <a:srgbClr val="CC00FF"/>
                </a:solidFill>
                <a:latin typeface="Times New Roman" panose="02020603050405020304" pitchFamily="18" charset="0"/>
                <a:cs typeface="Times New Roman" panose="02020603050405020304" pitchFamily="18" charset="0"/>
              </a:rPr>
              <a:t>APAKŠPROGRAMMA MEDIA 2021. </a:t>
            </a:r>
            <a:r>
              <a:rPr lang="lv-LV" sz="2500" b="1" dirty="0">
                <a:solidFill>
                  <a:srgbClr val="CC00FF"/>
                </a:solidFill>
                <a:latin typeface="Times New Roman" panose="02020603050405020304" pitchFamily="18" charset="0"/>
                <a:cs typeface="Times New Roman" panose="02020603050405020304" pitchFamily="18" charset="0"/>
              </a:rPr>
              <a:t>– 2027</a:t>
            </a:r>
            <a:r>
              <a:rPr lang="lv-LV" sz="2500" b="1" dirty="0" smtClean="0">
                <a:solidFill>
                  <a:srgbClr val="CC00FF"/>
                </a:solidFill>
                <a:latin typeface="Times New Roman" panose="02020603050405020304" pitchFamily="18" charset="0"/>
                <a:cs typeface="Times New Roman" panose="02020603050405020304" pitchFamily="18" charset="0"/>
              </a:rPr>
              <a:t>.</a:t>
            </a:r>
            <a:r>
              <a:rPr lang="lv-LV" sz="2500" b="1" dirty="0" smtClean="0">
                <a:solidFill>
                  <a:srgbClr val="7030A0"/>
                </a:solidFill>
                <a:latin typeface="Times New Roman" panose="02020603050405020304" pitchFamily="18" charset="0"/>
                <a:cs typeface="Times New Roman" panose="02020603050405020304" pitchFamily="18" charset="0"/>
              </a:rPr>
              <a:t> </a:t>
            </a:r>
            <a:endParaRPr lang="lv-LV" sz="2500" b="1" dirty="0">
              <a:solidFill>
                <a:srgbClr val="7030A0"/>
              </a:solidFill>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685800" y="1825629"/>
            <a:ext cx="10896600" cy="4913943"/>
          </a:xfrm>
        </p:spPr>
        <p:txBody>
          <a:bodyPr>
            <a:normAutofit/>
          </a:bodyPr>
          <a:lstStyle/>
          <a:p>
            <a:pPr marL="0" indent="0">
              <a:buNone/>
            </a:pPr>
            <a:r>
              <a:rPr lang="lv-LV" sz="2400" dirty="0">
                <a:latin typeface="Times New Roman" panose="02020603050405020304" pitchFamily="18" charset="0"/>
                <a:cs typeface="Times New Roman" panose="02020603050405020304" pitchFamily="18" charset="0"/>
              </a:rPr>
              <a:t>Apakšprogramma MEDIA jaunajā periodā balstīsies uz trim pīlāriem – </a:t>
            </a:r>
            <a:r>
              <a:rPr lang="lv-LV" sz="2400" dirty="0">
                <a:solidFill>
                  <a:srgbClr val="CC00FF"/>
                </a:solidFill>
                <a:latin typeface="Times New Roman" panose="02020603050405020304" pitchFamily="18" charset="0"/>
                <a:cs typeface="Times New Roman" panose="02020603050405020304" pitchFamily="18" charset="0"/>
              </a:rPr>
              <a:t>SATURS, BIZNESS, AUDITORIJA</a:t>
            </a:r>
          </a:p>
          <a:p>
            <a:pPr>
              <a:buFont typeface="Wingdings" panose="05000000000000000000" pitchFamily="2" charset="2"/>
              <a:buChar char="v"/>
            </a:pPr>
            <a:r>
              <a:rPr lang="lv-LV" sz="2400" dirty="0">
                <a:latin typeface="Times New Roman" panose="02020603050405020304" pitchFamily="18" charset="0"/>
                <a:cs typeface="Times New Roman" panose="02020603050405020304" pitchFamily="18" charset="0"/>
              </a:rPr>
              <a:t> </a:t>
            </a:r>
            <a:r>
              <a:rPr lang="lv-LV" sz="2400" dirty="0">
                <a:solidFill>
                  <a:srgbClr val="CC00FF"/>
                </a:solidFill>
                <a:latin typeface="Times New Roman" panose="02020603050405020304" pitchFamily="18" charset="0"/>
                <a:cs typeface="Times New Roman" panose="02020603050405020304" pitchFamily="18" charset="0"/>
              </a:rPr>
              <a:t>SATURS</a:t>
            </a:r>
            <a:r>
              <a:rPr lang="lv-LV" sz="2400" dirty="0">
                <a:latin typeface="Times New Roman" panose="02020603050405020304" pitchFamily="18" charset="0"/>
                <a:cs typeface="Times New Roman" panose="02020603050405020304" pitchFamily="18" charset="0"/>
              </a:rPr>
              <a:t> – atbalsts Eiropas kopražojuma filmu attīstīšana, filmu, TV seriālu un spēļu </a:t>
            </a:r>
            <a:r>
              <a:rPr lang="lv-LV" sz="2400" dirty="0" smtClean="0">
                <a:latin typeface="Times New Roman" panose="02020603050405020304" pitchFamily="18" charset="0"/>
                <a:cs typeface="Times New Roman" panose="02020603050405020304" pitchFamily="18" charset="0"/>
              </a:rPr>
              <a:t>ražošana</a:t>
            </a:r>
            <a:endParaRPr lang="lv-LV" sz="2400" dirty="0">
              <a:solidFill>
                <a:srgbClr val="CC00FF"/>
              </a:solidFill>
              <a:latin typeface="Times New Roman" panose="02020603050405020304" pitchFamily="18" charset="0"/>
              <a:cs typeface="Times New Roman" panose="02020603050405020304" pitchFamily="18" charset="0"/>
            </a:endParaRPr>
          </a:p>
          <a:p>
            <a:pPr marL="0" indent="0">
              <a:buNone/>
            </a:pPr>
            <a:endParaRPr lang="lv-LV" sz="2400" dirty="0">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517709"/>
            <a:ext cx="2681382" cy="1201934"/>
          </a:xfrm>
          <a:prstGeom prst="rect">
            <a:avLst/>
          </a:prstGeom>
        </p:spPr>
      </p:pic>
      <p:pic>
        <p:nvPicPr>
          <p:cNvPr id="6" name="Attēl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604968"/>
            <a:ext cx="5029200" cy="2976266"/>
          </a:xfrm>
          <a:prstGeom prst="rect">
            <a:avLst/>
          </a:prstGeom>
        </p:spPr>
      </p:pic>
      <p:pic>
        <p:nvPicPr>
          <p:cNvPr id="7" name="Attēls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4854584"/>
            <a:ext cx="2681382" cy="1775750"/>
          </a:xfrm>
          <a:prstGeom prst="rect">
            <a:avLst/>
          </a:prstGeom>
        </p:spPr>
      </p:pic>
    </p:spTree>
    <p:extLst>
      <p:ext uri="{BB962C8B-B14F-4D97-AF65-F5344CB8AC3E}">
        <p14:creationId xmlns:p14="http://schemas.microsoft.com/office/powerpoint/2010/main" val="2174917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500" b="1" dirty="0">
                <a:solidFill>
                  <a:srgbClr val="CC00FF"/>
                </a:solidFill>
                <a:latin typeface="Times New Roman" panose="02020603050405020304" pitchFamily="18" charset="0"/>
                <a:cs typeface="Times New Roman" panose="02020603050405020304" pitchFamily="18" charset="0"/>
              </a:rPr>
              <a:t>APAKŠPROGRAMMA MEDIA 2021. – 2027.</a:t>
            </a:r>
          </a:p>
        </p:txBody>
      </p:sp>
      <p:sp>
        <p:nvSpPr>
          <p:cNvPr id="3" name="Satura vietturis 2"/>
          <p:cNvSpPr>
            <a:spLocks noGrp="1"/>
          </p:cNvSpPr>
          <p:nvPr>
            <p:ph idx="1"/>
          </p:nvPr>
        </p:nvSpPr>
        <p:spPr/>
        <p:txBody>
          <a:bodyPr>
            <a:normAutofit/>
          </a:bodyPr>
          <a:lstStyle/>
          <a:p>
            <a:pPr>
              <a:buFont typeface="Wingdings" panose="05000000000000000000" pitchFamily="2" charset="2"/>
              <a:buChar char="v"/>
            </a:pPr>
            <a:r>
              <a:rPr lang="lv-LV" sz="2400" dirty="0">
                <a:solidFill>
                  <a:srgbClr val="CC00FF"/>
                </a:solidFill>
                <a:latin typeface="Times New Roman" panose="02020603050405020304" pitchFamily="18" charset="0"/>
                <a:cs typeface="Times New Roman" panose="02020603050405020304" pitchFamily="18" charset="0"/>
              </a:rPr>
              <a:t>BIZNESS</a:t>
            </a:r>
            <a:r>
              <a:rPr lang="lv-LV" sz="2400" dirty="0">
                <a:latin typeface="Times New Roman" panose="02020603050405020304" pitchFamily="18" charset="0"/>
                <a:cs typeface="Times New Roman" panose="02020603050405020304" pitchFamily="18" charset="0"/>
              </a:rPr>
              <a:t> – Eiropas audiovizuālo uzņēmumu kapacitātes attīstīšana, B2B sadarbības iespēju veicināšana</a:t>
            </a:r>
          </a:p>
          <a:p>
            <a:pPr marL="0" indent="0">
              <a:buNone/>
            </a:pPr>
            <a:endParaRPr lang="lv-LV" sz="2400" dirty="0">
              <a:latin typeface="Times New Roman" panose="02020603050405020304" pitchFamily="18" charset="0"/>
              <a:cs typeface="Times New Roman" panose="02020603050405020304" pitchFamily="18" charset="0"/>
            </a:endParaRPr>
          </a:p>
        </p:txBody>
      </p:sp>
      <p:pic>
        <p:nvPicPr>
          <p:cNvPr id="4" name="Picture 4" descr="C:\Users\Lelda.LNKC\Desktop\New folder\BSD logo 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204" y="3122811"/>
            <a:ext cx="1558925" cy="131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565" y="5033253"/>
            <a:ext cx="1923395" cy="81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941" y="4906233"/>
            <a:ext cx="1806324" cy="91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 descr="European Film Market - EFM - Home | Faceboo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9" name="Attēls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7337" y="3122811"/>
            <a:ext cx="1300162" cy="1300162"/>
          </a:xfrm>
          <a:prstGeom prst="rect">
            <a:avLst/>
          </a:prstGeom>
        </p:spPr>
      </p:pic>
      <p:pic>
        <p:nvPicPr>
          <p:cNvPr id="10" name="Attēls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474" y="3113891"/>
            <a:ext cx="2303257" cy="1289824"/>
          </a:xfrm>
          <a:prstGeom prst="rect">
            <a:avLst/>
          </a:prstGeom>
        </p:spPr>
      </p:pic>
      <p:pic>
        <p:nvPicPr>
          <p:cNvPr id="12" name="Attēls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7337" y="4872819"/>
            <a:ext cx="1762470" cy="979150"/>
          </a:xfrm>
          <a:prstGeom prst="rect">
            <a:avLst/>
          </a:prstGeom>
        </p:spPr>
      </p:pic>
      <p:pic>
        <p:nvPicPr>
          <p:cNvPr id="11" name="Attēls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9664" y="3113891"/>
            <a:ext cx="3429270" cy="270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598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2500" b="1" dirty="0">
                <a:solidFill>
                  <a:srgbClr val="CC00FF"/>
                </a:solidFill>
                <a:latin typeface="Times New Roman" panose="02020603050405020304" pitchFamily="18" charset="0"/>
                <a:cs typeface="Times New Roman" panose="02020603050405020304" pitchFamily="18" charset="0"/>
              </a:rPr>
              <a:t>APAKŠPROGRAMMA MEDIA 2021. – 2027.</a:t>
            </a:r>
          </a:p>
        </p:txBody>
      </p:sp>
      <p:sp>
        <p:nvSpPr>
          <p:cNvPr id="3" name="Satura vietturis 2"/>
          <p:cNvSpPr>
            <a:spLocks noGrp="1"/>
          </p:cNvSpPr>
          <p:nvPr>
            <p:ph idx="1"/>
          </p:nvPr>
        </p:nvSpPr>
        <p:spPr/>
        <p:txBody>
          <a:bodyPr>
            <a:normAutofit/>
          </a:bodyPr>
          <a:lstStyle/>
          <a:p>
            <a:pPr>
              <a:buFont typeface="Wingdings" panose="05000000000000000000" pitchFamily="2" charset="2"/>
              <a:buChar char="v"/>
            </a:pPr>
            <a:endParaRPr lang="lv-LV"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lv-LV" sz="2400" dirty="0" smtClean="0">
                <a:solidFill>
                  <a:srgbClr val="CC00FF"/>
                </a:solidFill>
                <a:latin typeface="Times New Roman" panose="02020603050405020304" pitchFamily="18" charset="0"/>
                <a:cs typeface="Times New Roman" panose="02020603050405020304" pitchFamily="18" charset="0"/>
              </a:rPr>
              <a:t>AUDITORIJA</a:t>
            </a:r>
            <a:r>
              <a:rPr lang="lv-LV" sz="2400" dirty="0" smtClean="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 kinoteātru tīkli, filmu festivāli, tiešsaistes platformas, filmu izplatīšana, auditorijas attīstīšana un filmu izglītība</a:t>
            </a:r>
          </a:p>
          <a:p>
            <a:pPr>
              <a:buFont typeface="Wingdings" panose="05000000000000000000" pitchFamily="2" charset="2"/>
              <a:buChar char="v"/>
            </a:pPr>
            <a:endParaRPr lang="lv-LV" sz="2400" dirty="0">
              <a:latin typeface="Times New Roman" panose="02020603050405020304" pitchFamily="18" charset="0"/>
              <a:cs typeface="Times New Roman" panose="02020603050405020304" pitchFamily="18" charset="0"/>
            </a:endParaRPr>
          </a:p>
        </p:txBody>
      </p:sp>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760" y="3362345"/>
            <a:ext cx="1594804" cy="106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Attēlu rezultāti vaicājumam “riga 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332" y="3373885"/>
            <a:ext cx="198760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8903" y="5453371"/>
            <a:ext cx="2166462" cy="72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ttēls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3424865"/>
            <a:ext cx="1559045" cy="1152857"/>
          </a:xfrm>
          <a:prstGeom prst="rect">
            <a:avLst/>
          </a:prstGeom>
        </p:spPr>
      </p:pic>
      <p:pic>
        <p:nvPicPr>
          <p:cNvPr id="8" name="Attēls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6114" y="3411925"/>
            <a:ext cx="2133600" cy="1046798"/>
          </a:xfrm>
          <a:prstGeom prst="rect">
            <a:avLst/>
          </a:prstGeom>
        </p:spPr>
      </p:pic>
      <p:pic>
        <p:nvPicPr>
          <p:cNvPr id="9" name="Attēls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8760" y="4920275"/>
            <a:ext cx="1323975" cy="1283327"/>
          </a:xfrm>
          <a:prstGeom prst="rect">
            <a:avLst/>
          </a:prstGeom>
        </p:spPr>
      </p:pic>
      <p:pic>
        <p:nvPicPr>
          <p:cNvPr id="7172" name="Picture 4" descr="European Cinema Nigh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1801" y="4591619"/>
            <a:ext cx="2929258" cy="164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01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500" b="1" dirty="0">
                <a:solidFill>
                  <a:srgbClr val="CC00FF"/>
                </a:solidFill>
                <a:latin typeface="Times New Roman" panose="02020603050405020304" pitchFamily="18" charset="0"/>
                <a:cs typeface="Times New Roman" panose="02020603050405020304" pitchFamily="18" charset="0"/>
              </a:rPr>
              <a:t>APAKŠPROGRAMMA </a:t>
            </a:r>
            <a:r>
              <a:rPr lang="lv-LV" sz="2500" b="1" dirty="0" smtClean="0">
                <a:solidFill>
                  <a:srgbClr val="CC00FF"/>
                </a:solidFill>
                <a:latin typeface="Times New Roman" panose="02020603050405020304" pitchFamily="18" charset="0"/>
                <a:cs typeface="Times New Roman" panose="02020603050405020304" pitchFamily="18" charset="0"/>
              </a:rPr>
              <a:t>MEDIA </a:t>
            </a:r>
            <a:r>
              <a:rPr lang="lv-LV" sz="2500" b="1" dirty="0">
                <a:solidFill>
                  <a:srgbClr val="CC00FF"/>
                </a:solidFill>
                <a:latin typeface="Times New Roman" panose="02020603050405020304" pitchFamily="18" charset="0"/>
                <a:cs typeface="Times New Roman" panose="02020603050405020304" pitchFamily="18" charset="0"/>
              </a:rPr>
              <a:t/>
            </a:r>
            <a:br>
              <a:rPr lang="lv-LV" sz="2500" b="1" dirty="0">
                <a:solidFill>
                  <a:srgbClr val="CC00FF"/>
                </a:solidFill>
                <a:latin typeface="Times New Roman" panose="02020603050405020304" pitchFamily="18" charset="0"/>
                <a:cs typeface="Times New Roman" panose="02020603050405020304" pitchFamily="18" charset="0"/>
              </a:rPr>
            </a:br>
            <a:r>
              <a:rPr lang="lv-LV" sz="2500" b="1" dirty="0">
                <a:solidFill>
                  <a:srgbClr val="CC00FF"/>
                </a:solidFill>
                <a:latin typeface="Times New Roman" panose="02020603050405020304" pitchFamily="18" charset="0"/>
                <a:cs typeface="Times New Roman" panose="02020603050405020304" pitchFamily="18" charset="0"/>
              </a:rPr>
              <a:t>Rezultāti Latvijā</a:t>
            </a:r>
            <a:endParaRPr lang="lv-LV" sz="2500" b="1" dirty="0">
              <a:solidFill>
                <a:srgbClr val="CC00FF"/>
              </a:solidFill>
            </a:endParaRPr>
          </a:p>
        </p:txBody>
      </p:sp>
      <p:sp>
        <p:nvSpPr>
          <p:cNvPr id="3" name="Satura vietturis 2"/>
          <p:cNvSpPr>
            <a:spLocks noGrp="1"/>
          </p:cNvSpPr>
          <p:nvPr>
            <p:ph idx="1"/>
          </p:nvPr>
        </p:nvSpPr>
        <p:spPr/>
        <p:txBody>
          <a:bodyPr>
            <a:normAutofit/>
          </a:bodyPr>
          <a:lstStyle/>
          <a:p>
            <a:pPr>
              <a:buFont typeface="Wingdings" panose="05000000000000000000" pitchFamily="2" charset="2"/>
              <a:buChar char="v"/>
            </a:pPr>
            <a:r>
              <a:rPr lang="lv-LV" sz="2400" dirty="0" smtClean="0">
                <a:latin typeface="Times New Roman" panose="02020603050405020304" pitchFamily="18" charset="0"/>
                <a:cs typeface="Times New Roman" panose="02020603050405020304" pitchFamily="18" charset="0"/>
              </a:rPr>
              <a:t> 42 filmu studijās attīstīti 92 filmu projekti:</a:t>
            </a:r>
          </a:p>
          <a:p>
            <a:r>
              <a:rPr lang="lv-LV" sz="2400" dirty="0" smtClean="0">
                <a:latin typeface="Times New Roman" panose="02020603050405020304" pitchFamily="18" charset="0"/>
                <a:cs typeface="Times New Roman" panose="02020603050405020304" pitchFamily="18" charset="0"/>
              </a:rPr>
              <a:t>11 animācijas filmas;</a:t>
            </a:r>
          </a:p>
          <a:p>
            <a:r>
              <a:rPr lang="lv-LV" sz="2400" dirty="0" smtClean="0">
                <a:latin typeface="Times New Roman" panose="02020603050405020304" pitchFamily="18" charset="0"/>
                <a:cs typeface="Times New Roman" panose="02020603050405020304" pitchFamily="18" charset="0"/>
              </a:rPr>
              <a:t>1 </a:t>
            </a:r>
            <a:r>
              <a:rPr lang="lv-LV" sz="2400" dirty="0" err="1" smtClean="0">
                <a:latin typeface="Times New Roman" panose="02020603050405020304" pitchFamily="18" charset="0"/>
                <a:cs typeface="Times New Roman" panose="02020603050405020304" pitchFamily="18" charset="0"/>
              </a:rPr>
              <a:t>multi</a:t>
            </a:r>
            <a:r>
              <a:rPr lang="lv-LV" sz="2400" dirty="0" smtClean="0">
                <a:latin typeface="Times New Roman" panose="02020603050405020304" pitchFamily="18" charset="0"/>
                <a:cs typeface="Times New Roman" panose="02020603050405020304" pitchFamily="18" charset="0"/>
              </a:rPr>
              <a:t> mediju projekts;</a:t>
            </a:r>
          </a:p>
          <a:p>
            <a:r>
              <a:rPr lang="lv-LV" sz="2400" dirty="0" smtClean="0">
                <a:latin typeface="Times New Roman" panose="02020603050405020304" pitchFamily="18" charset="0"/>
                <a:cs typeface="Times New Roman" panose="02020603050405020304" pitchFamily="18" charset="0"/>
              </a:rPr>
              <a:t>39</a:t>
            </a:r>
            <a:r>
              <a:rPr lang="lv-LV" sz="2400" dirty="0" smtClean="0">
                <a:latin typeface="Times New Roman" panose="02020603050405020304" pitchFamily="18" charset="0"/>
                <a:cs typeface="Times New Roman" panose="02020603050405020304" pitchFamily="18" charset="0"/>
              </a:rPr>
              <a:t> </a:t>
            </a:r>
            <a:r>
              <a:rPr lang="lv-LV" sz="2400" dirty="0" err="1" smtClean="0">
                <a:latin typeface="Times New Roman" panose="02020603050405020304" pitchFamily="18" charset="0"/>
                <a:cs typeface="Times New Roman" panose="02020603050405020304" pitchFamily="18" charset="0"/>
              </a:rPr>
              <a:t>spēlfilmas</a:t>
            </a:r>
            <a:r>
              <a:rPr lang="lv-LV" sz="2400" dirty="0" smtClean="0">
                <a:latin typeface="Times New Roman" panose="02020603050405020304" pitchFamily="18" charset="0"/>
                <a:cs typeface="Times New Roman" panose="02020603050405020304" pitchFamily="18" charset="0"/>
              </a:rPr>
              <a:t>;</a:t>
            </a:r>
          </a:p>
          <a:p>
            <a:r>
              <a:rPr lang="lv-LV" sz="2400" dirty="0" smtClean="0">
                <a:latin typeface="Times New Roman" panose="02020603050405020304" pitchFamily="18" charset="0"/>
                <a:cs typeface="Times New Roman" panose="02020603050405020304" pitchFamily="18" charset="0"/>
              </a:rPr>
              <a:t>41 dokumentālā filmas.</a:t>
            </a:r>
          </a:p>
          <a:p>
            <a:pPr>
              <a:buFont typeface="Wingdings" panose="05000000000000000000" pitchFamily="2" charset="2"/>
              <a:buChar char="v"/>
            </a:pPr>
            <a:endParaRPr lang="lv-LV" sz="2400" dirty="0">
              <a:latin typeface="Times New Roman" panose="02020603050405020304" pitchFamily="18" charset="0"/>
              <a:cs typeface="Times New Roman" panose="02020603050405020304" pitchFamily="18" charset="0"/>
            </a:endParaRPr>
          </a:p>
        </p:txBody>
      </p:sp>
      <p:pic>
        <p:nvPicPr>
          <p:cNvPr id="4" name="Attēls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4105275"/>
            <a:ext cx="1857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47910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ttēls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838" y="4757738"/>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Turpinaj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7813" y="3816109"/>
            <a:ext cx="19050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500" b="1" dirty="0">
                <a:solidFill>
                  <a:srgbClr val="CC00FF"/>
                </a:solidFill>
                <a:latin typeface="Times New Roman" panose="02020603050405020304" pitchFamily="18" charset="0"/>
                <a:cs typeface="Times New Roman" panose="02020603050405020304" pitchFamily="18" charset="0"/>
              </a:rPr>
              <a:t>APAKŠPROGRAMMA </a:t>
            </a:r>
            <a:r>
              <a:rPr lang="lv-LV" sz="2500" b="1" dirty="0" smtClean="0">
                <a:solidFill>
                  <a:srgbClr val="CC00FF"/>
                </a:solidFill>
                <a:latin typeface="Times New Roman" panose="02020603050405020304" pitchFamily="18" charset="0"/>
                <a:cs typeface="Times New Roman" panose="02020603050405020304" pitchFamily="18" charset="0"/>
              </a:rPr>
              <a:t>MEDIA </a:t>
            </a:r>
            <a:r>
              <a:rPr lang="lv-LV" sz="2500" b="1" dirty="0">
                <a:solidFill>
                  <a:srgbClr val="CC00FF"/>
                </a:solidFill>
                <a:latin typeface="Times New Roman" panose="02020603050405020304" pitchFamily="18" charset="0"/>
                <a:cs typeface="Times New Roman" panose="02020603050405020304" pitchFamily="18" charset="0"/>
              </a:rPr>
              <a:t/>
            </a:r>
            <a:br>
              <a:rPr lang="lv-LV" sz="2500" b="1" dirty="0">
                <a:solidFill>
                  <a:srgbClr val="CC00FF"/>
                </a:solidFill>
                <a:latin typeface="Times New Roman" panose="02020603050405020304" pitchFamily="18" charset="0"/>
                <a:cs typeface="Times New Roman" panose="02020603050405020304" pitchFamily="18" charset="0"/>
              </a:rPr>
            </a:br>
            <a:r>
              <a:rPr lang="lv-LV" sz="2500" b="1" dirty="0">
                <a:solidFill>
                  <a:srgbClr val="CC00FF"/>
                </a:solidFill>
                <a:latin typeface="Times New Roman" panose="02020603050405020304" pitchFamily="18" charset="0"/>
                <a:cs typeface="Times New Roman" panose="02020603050405020304" pitchFamily="18" charset="0"/>
              </a:rPr>
              <a:t>Rezultāti Latvijā</a:t>
            </a:r>
            <a:endParaRPr lang="lv-LV" sz="2500" b="1" dirty="0">
              <a:solidFill>
                <a:srgbClr val="CC00FF"/>
              </a:solidFill>
            </a:endParaRPr>
          </a:p>
        </p:txBody>
      </p:sp>
      <p:sp>
        <p:nvSpPr>
          <p:cNvPr id="3" name="Satura vietturis 2"/>
          <p:cNvSpPr>
            <a:spLocks noGrp="1"/>
          </p:cNvSpPr>
          <p:nvPr>
            <p:ph idx="1"/>
          </p:nvPr>
        </p:nvSpPr>
        <p:spPr/>
        <p:txBody>
          <a:bodyPr>
            <a:normAutofit/>
          </a:bodyPr>
          <a:lstStyle/>
          <a:p>
            <a:r>
              <a:rPr lang="lv-LV" sz="2400" dirty="0" smtClean="0">
                <a:latin typeface="Times New Roman" panose="02020603050405020304" pitchFamily="18" charset="0"/>
                <a:cs typeface="Times New Roman" panose="02020603050405020304" pitchFamily="18" charset="0"/>
              </a:rPr>
              <a:t>20 filmu izplatītāji kinoteātros izplatījuši vairāk kā 100 Eiropas filmas</a:t>
            </a:r>
          </a:p>
          <a:p>
            <a:r>
              <a:rPr lang="lv-LV" sz="2400" dirty="0" smtClean="0">
                <a:latin typeface="Times New Roman" panose="02020603050405020304" pitchFamily="18" charset="0"/>
                <a:cs typeface="Times New Roman" panose="02020603050405020304" pitchFamily="18" charset="0"/>
              </a:rPr>
              <a:t>Baltijas jūras dokumentālo filmu forums</a:t>
            </a:r>
          </a:p>
          <a:p>
            <a:r>
              <a:rPr lang="lv-LV" sz="2400" dirty="0" smtClean="0">
                <a:latin typeface="Times New Roman" panose="02020603050405020304" pitchFamily="18" charset="0"/>
                <a:cs typeface="Times New Roman" panose="02020603050405020304" pitchFamily="18" charset="0"/>
              </a:rPr>
              <a:t>Rīgas starptautiskais kino festivāls</a:t>
            </a:r>
          </a:p>
          <a:p>
            <a:r>
              <a:rPr lang="lv-LV" sz="2400" dirty="0" smtClean="0">
                <a:latin typeface="Times New Roman" panose="02020603050405020304" pitchFamily="18" charset="0"/>
                <a:cs typeface="Times New Roman" panose="02020603050405020304" pitchFamily="18" charset="0"/>
              </a:rPr>
              <a:t>Elizabetes ielas kinoteātri </a:t>
            </a:r>
          </a:p>
          <a:p>
            <a:endParaRPr lang="lv-LV" sz="2400" dirty="0" smtClean="0">
              <a:latin typeface="Times New Roman" panose="02020603050405020304" pitchFamily="18" charset="0"/>
              <a:cs typeface="Times New Roman" panose="02020603050405020304" pitchFamily="18" charset="0"/>
            </a:endParaRPr>
          </a:p>
          <a:p>
            <a:endParaRPr lang="lv-LV" sz="2400" dirty="0" smtClean="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p:txBody>
      </p:sp>
      <p:pic>
        <p:nvPicPr>
          <p:cNvPr id="4" name="Picture 4" descr="C:\Users\Lelda.LNKC\Desktop\New folder\BSD logo 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057" y="3218215"/>
            <a:ext cx="1585053" cy="13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Attēlu rezultāti vaicājumam “riga 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3179718"/>
            <a:ext cx="2438626" cy="137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239274"/>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057" y="4982099"/>
            <a:ext cx="15811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Kino Biz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0226" y="4694238"/>
            <a:ext cx="16256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8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ctrTitle"/>
          </p:nvPr>
        </p:nvSpPr>
        <p:spPr>
          <a:xfrm>
            <a:off x="762000" y="457200"/>
            <a:ext cx="10820400" cy="762000"/>
          </a:xfrm>
        </p:spPr>
        <p:txBody>
          <a:bodyPr anchor="t">
            <a:noAutofit/>
          </a:bodyPr>
          <a:lstStyle/>
          <a:p>
            <a:pPr>
              <a:spcBef>
                <a:spcPts val="600"/>
              </a:spcBef>
              <a:tabLst>
                <a:tab pos="5741988" algn="l"/>
              </a:tabLst>
            </a:pPr>
            <a:r>
              <a:rPr lang="lv-LV" sz="2400" b="1" dirty="0">
                <a:solidFill>
                  <a:srgbClr val="CC00FF"/>
                </a:solidFill>
                <a:latin typeface="Times New Roman" pitchFamily="18" charset="0"/>
                <a:cs typeface="Times New Roman" pitchFamily="18" charset="0"/>
              </a:rPr>
              <a:t>Noderīgi informācijas resursi</a:t>
            </a:r>
            <a:endParaRPr lang="en-US" sz="2400" b="1" dirty="0">
              <a:solidFill>
                <a:srgbClr val="CC00FF"/>
              </a:solidFill>
              <a:latin typeface="Times New Roman" pitchFamily="18" charset="0"/>
              <a:cs typeface="Times New Roman" pitchFamily="18" charset="0"/>
            </a:endParaRPr>
          </a:p>
        </p:txBody>
      </p:sp>
      <p:sp>
        <p:nvSpPr>
          <p:cNvPr id="8" name="Subtitle 2"/>
          <p:cNvSpPr>
            <a:spLocks noGrp="1"/>
          </p:cNvSpPr>
          <p:nvPr>
            <p:ph type="subTitle" idx="1"/>
          </p:nvPr>
        </p:nvSpPr>
        <p:spPr>
          <a:xfrm>
            <a:off x="762000" y="1638304"/>
            <a:ext cx="10820400" cy="4928599"/>
          </a:xfrm>
        </p:spPr>
        <p:txBody>
          <a:bodyPr>
            <a:noAutofit/>
          </a:bodyPr>
          <a:lstStyle/>
          <a:p>
            <a:pPr marL="285750" indent="-285750" algn="l">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Eiropas Komisijas mājas lapa «Radošā Eiropa» </a:t>
            </a:r>
            <a:r>
              <a:rPr lang="lv-LV" dirty="0">
                <a:solidFill>
                  <a:schemeClr val="tx1"/>
                </a:solidFill>
                <a:latin typeface="Times New Roman" panose="02020603050405020304" pitchFamily="18" charset="0"/>
                <a:cs typeface="Times New Roman" panose="02020603050405020304" pitchFamily="18" charset="0"/>
                <a:hlinkClick r:id="rId3"/>
              </a:rPr>
              <a:t>ŠEIT</a:t>
            </a:r>
            <a:endParaRPr lang="lv-LV"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Radošās Eiropas birojs Latvijā; Kultūra </a:t>
            </a:r>
            <a:r>
              <a:rPr lang="lv-LV" dirty="0">
                <a:solidFill>
                  <a:schemeClr val="tx1"/>
                </a:solidFill>
                <a:latin typeface="Times New Roman" panose="02020603050405020304" pitchFamily="18" charset="0"/>
                <a:cs typeface="Times New Roman" panose="02020603050405020304" pitchFamily="18" charset="0"/>
                <a:hlinkClick r:id="rId4"/>
              </a:rPr>
              <a:t>ŠEIT</a:t>
            </a:r>
            <a:r>
              <a:rPr lang="lv-LV" dirty="0">
                <a:solidFill>
                  <a:schemeClr val="tx1"/>
                </a:solidFill>
                <a:latin typeface="Times New Roman" panose="02020603050405020304" pitchFamily="18" charset="0"/>
                <a:cs typeface="Times New Roman" panose="02020603050405020304" pitchFamily="18" charset="0"/>
              </a:rPr>
              <a:t>, Media </a:t>
            </a:r>
            <a:r>
              <a:rPr lang="lv-LV" dirty="0">
                <a:solidFill>
                  <a:schemeClr val="tx1"/>
                </a:solidFill>
                <a:latin typeface="Times New Roman" panose="02020603050405020304" pitchFamily="18" charset="0"/>
                <a:cs typeface="Times New Roman" panose="02020603050405020304" pitchFamily="18" charset="0"/>
                <a:hlinkClick r:id="rId5"/>
              </a:rPr>
              <a:t>ŠEIT</a:t>
            </a:r>
            <a:endParaRPr lang="lv-LV"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ES balvas literatūrā ziņu lapa, pieteikšanās saņemšanai </a:t>
            </a:r>
            <a:r>
              <a:rPr lang="lv-LV" dirty="0">
                <a:solidFill>
                  <a:schemeClr val="tx1"/>
                </a:solidFill>
                <a:latin typeface="Times New Roman" panose="02020603050405020304" pitchFamily="18" charset="0"/>
                <a:cs typeface="Times New Roman" panose="02020603050405020304" pitchFamily="18" charset="0"/>
                <a:hlinkClick r:id="rId6"/>
              </a:rPr>
              <a:t>ŠEIT</a:t>
            </a:r>
            <a:endParaRPr lang="lv-LV"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ES balva kultūras mantojumā Europa Nostra </a:t>
            </a:r>
            <a:r>
              <a:rPr lang="lv-LV" dirty="0">
                <a:solidFill>
                  <a:schemeClr val="tx1"/>
                </a:solidFill>
                <a:latin typeface="Times New Roman" panose="02020603050405020304" pitchFamily="18" charset="0"/>
                <a:cs typeface="Times New Roman" panose="02020603050405020304" pitchFamily="18" charset="0"/>
                <a:hlinkClick r:id="rId7"/>
              </a:rPr>
              <a:t>ŠEIT</a:t>
            </a:r>
            <a:endParaRPr lang="lv-LV"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i-Portunus </a:t>
            </a:r>
            <a:r>
              <a:rPr lang="lv-LV" dirty="0">
                <a:solidFill>
                  <a:schemeClr val="tx1"/>
                </a:solidFill>
                <a:latin typeface="Times New Roman" panose="02020603050405020304" pitchFamily="18" charset="0"/>
                <a:cs typeface="Times New Roman" panose="02020603050405020304" pitchFamily="18" charset="0"/>
                <a:hlinkClick r:id="rId8"/>
              </a:rPr>
              <a:t>ŠEIT</a:t>
            </a:r>
            <a:endParaRPr lang="lv-LV"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lv-LV" dirty="0">
                <a:solidFill>
                  <a:schemeClr val="tx1"/>
                </a:solidFill>
                <a:latin typeface="Times New Roman" panose="02020603050405020304" pitchFamily="18" charset="0"/>
                <a:cs typeface="Times New Roman" panose="02020603050405020304" pitchFamily="18" charset="0"/>
              </a:rPr>
              <a:t>Creatives Unite </a:t>
            </a:r>
            <a:r>
              <a:rPr lang="lv-LV" dirty="0">
                <a:solidFill>
                  <a:schemeClr val="tx1"/>
                </a:solidFill>
                <a:latin typeface="Times New Roman" panose="02020603050405020304" pitchFamily="18" charset="0"/>
                <a:cs typeface="Times New Roman" panose="02020603050405020304" pitchFamily="18" charset="0"/>
                <a:hlinkClick r:id="rId9"/>
              </a:rPr>
              <a:t>ŠEIT</a:t>
            </a:r>
            <a:endParaRPr lang="lv-LV" dirty="0">
              <a:solidFill>
                <a:schemeClr val="tx1"/>
              </a:solidFill>
              <a:latin typeface="Times New Roman" panose="02020603050405020304" pitchFamily="18" charset="0"/>
              <a:cs typeface="Times New Roman" panose="02020603050405020304" pitchFamily="18" charset="0"/>
            </a:endParaRPr>
          </a:p>
          <a:p>
            <a:pPr algn="l"/>
            <a:endParaRPr lang="lv-LV" sz="1400" b="1" dirty="0">
              <a:solidFill>
                <a:schemeClr val="accent4">
                  <a:lumMod val="75000"/>
                </a:schemeClr>
              </a:solidFill>
              <a:latin typeface="Times New Roman" panose="02020603050405020304" pitchFamily="18" charset="0"/>
              <a:cs typeface="Times New Roman" panose="02020603050405020304" pitchFamily="18" charset="0"/>
            </a:endParaRPr>
          </a:p>
          <a:p>
            <a:pPr algn="l"/>
            <a:endParaRPr lang="lv-LV" sz="1400" dirty="0">
              <a:latin typeface="Times New Roman" panose="02020603050405020304" pitchFamily="18" charset="0"/>
              <a:cs typeface="Times New Roman" panose="02020603050405020304" pitchFamily="18" charset="0"/>
            </a:endParaRPr>
          </a:p>
        </p:txBody>
      </p:sp>
      <p:pic>
        <p:nvPicPr>
          <p:cNvPr id="4" name="Satura vietturis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8001000" y="3581400"/>
            <a:ext cx="3777782" cy="2740325"/>
          </a:xfrm>
          <a:prstGeom prst="rect">
            <a:avLst/>
          </a:prstGeom>
        </p:spPr>
      </p:pic>
    </p:spTree>
    <p:extLst>
      <p:ext uri="{BB962C8B-B14F-4D97-AF65-F5344CB8AC3E}">
        <p14:creationId xmlns:p14="http://schemas.microsoft.com/office/powerpoint/2010/main" val="1532360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ctrTitle"/>
          </p:nvPr>
        </p:nvSpPr>
        <p:spPr>
          <a:xfrm>
            <a:off x="4572000" y="629271"/>
            <a:ext cx="7010400" cy="1676603"/>
          </a:xfrm>
        </p:spPr>
        <p:txBody>
          <a:bodyPr vert="horz" lIns="91440" tIns="45720" rIns="91440" bIns="45720" rtlCol="0" anchor="ctr">
            <a:normAutofit/>
          </a:bodyPr>
          <a:lstStyle/>
          <a:p>
            <a:pPr>
              <a:tabLst>
                <a:tab pos="5741988" algn="l"/>
              </a:tabLst>
            </a:pPr>
            <a:r>
              <a:rPr lang="en-US" sz="4000" dirty="0">
                <a:latin typeface="Times New Roman" panose="02020603050405020304" pitchFamily="18" charset="0"/>
                <a:cs typeface="Times New Roman" panose="02020603050405020304" pitchFamily="18" charset="0"/>
              </a:rPr>
              <a:t>PALDIES PAR UZMANĪBU!</a:t>
            </a:r>
          </a:p>
        </p:txBody>
      </p:sp>
      <p:sp>
        <p:nvSpPr>
          <p:cNvPr id="8" name="Subtitle 2"/>
          <p:cNvSpPr>
            <a:spLocks noGrp="1"/>
          </p:cNvSpPr>
          <p:nvPr>
            <p:ph type="subTitle" idx="1"/>
          </p:nvPr>
        </p:nvSpPr>
        <p:spPr>
          <a:xfrm>
            <a:off x="4419600" y="2438405"/>
            <a:ext cx="7162800" cy="4267195"/>
          </a:xfrm>
        </p:spPr>
        <p:txBody>
          <a:bodyPr vert="horz" lIns="91440" tIns="45720" rIns="91440" bIns="45720" rtlCol="0">
            <a:noAutofit/>
          </a:bodyPr>
          <a:lstStyle/>
          <a:p>
            <a:pPr algn="l"/>
            <a:r>
              <a:rPr lang="en-US" sz="2000" b="1" dirty="0">
                <a:solidFill>
                  <a:srgbClr val="7030A0"/>
                </a:solidFill>
                <a:latin typeface="Times New Roman" panose="02020603050405020304" pitchFamily="18" charset="0"/>
                <a:cs typeface="Times New Roman" panose="02020603050405020304" pitchFamily="18" charset="0"/>
              </a:rPr>
              <a:t>ES </a:t>
            </a:r>
            <a:r>
              <a:rPr lang="en-US" sz="2000" b="1" dirty="0" err="1">
                <a:solidFill>
                  <a:srgbClr val="7030A0"/>
                </a:solidFill>
                <a:latin typeface="Times New Roman" panose="02020603050405020304" pitchFamily="18" charset="0"/>
                <a:cs typeface="Times New Roman" panose="02020603050405020304" pitchFamily="18" charset="0"/>
              </a:rPr>
              <a:t>programma</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Radošā</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Eiropa</a:t>
            </a:r>
            <a:r>
              <a:rPr lang="en-US" sz="2000" b="1" dirty="0">
                <a:solidFill>
                  <a:srgbClr val="7030A0"/>
                </a:solidFill>
                <a:latin typeface="Times New Roman" panose="02020603050405020304" pitchFamily="18" charset="0"/>
                <a:cs typeface="Times New Roman" panose="02020603050405020304" pitchFamily="18" charset="0"/>
              </a:rPr>
              <a:t>”</a:t>
            </a:r>
          </a:p>
          <a:p>
            <a:pPr indent="-2286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algn="l"/>
            <a:r>
              <a:rPr lang="en-US" sz="2000" b="1" dirty="0" err="1">
                <a:latin typeface="Times New Roman" panose="02020603050405020304" pitchFamily="18" charset="0"/>
                <a:cs typeface="Times New Roman" panose="02020603050405020304" pitchFamily="18" charset="0"/>
              </a:rPr>
              <a:t>apakšprogramma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Kultūra</a:t>
            </a:r>
            <a:r>
              <a:rPr lang="en-US" sz="2000" b="1" dirty="0">
                <a:latin typeface="Times New Roman" panose="02020603050405020304" pitchFamily="18" charset="0"/>
                <a:cs typeface="Times New Roman" panose="02020603050405020304" pitchFamily="18" charset="0"/>
              </a:rPr>
              <a:t>”:</a:t>
            </a:r>
          </a:p>
          <a:p>
            <a:pPr algn="l"/>
            <a:r>
              <a:rPr lang="en-US" sz="2000" dirty="0" smtClean="0">
                <a:latin typeface="Times New Roman" panose="02020603050405020304" pitchFamily="18" charset="0"/>
                <a:cs typeface="Times New Roman" panose="02020603050405020304" pitchFamily="18" charset="0"/>
              </a:rPr>
              <a:t>Kultūras </a:t>
            </a:r>
            <a:r>
              <a:rPr lang="en-US" sz="2000" dirty="0" err="1">
                <a:latin typeface="Times New Roman" panose="02020603050405020304" pitchFamily="18" charset="0"/>
                <a:cs typeface="Times New Roman" panose="02020603050405020304" pitchFamily="18" charset="0"/>
              </a:rPr>
              <a:t>ministrijas</a:t>
            </a:r>
            <a:r>
              <a:rPr lang="en-US" sz="2000" dirty="0">
                <a:latin typeface="Times New Roman" panose="02020603050405020304" pitchFamily="18" charset="0"/>
                <a:cs typeface="Times New Roman" panose="02020603050405020304" pitchFamily="18" charset="0"/>
              </a:rPr>
              <a:t> ES kultūras </a:t>
            </a:r>
            <a:r>
              <a:rPr lang="en-US" sz="2000" dirty="0" err="1">
                <a:latin typeface="Times New Roman" panose="02020603050405020304" pitchFamily="18" charset="0"/>
                <a:cs typeface="Times New Roman" panose="02020603050405020304" pitchFamily="18" charset="0"/>
              </a:rPr>
              <a:t>kontaktpunkta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nodaļa</a:t>
            </a:r>
            <a:endParaRPr lang="en-US" sz="2000" dirty="0">
              <a:latin typeface="Times New Roman" panose="02020603050405020304" pitchFamily="18" charset="0"/>
              <a:cs typeface="Times New Roman" panose="02020603050405020304" pitchFamily="18" charset="0"/>
            </a:endParaRPr>
          </a:p>
          <a:p>
            <a:pPr algn="l"/>
            <a:r>
              <a:rPr lang="lv-LV" sz="2000" dirty="0" err="1" smtClean="0">
                <a:latin typeface="Times New Roman" panose="02020603050405020304" pitchFamily="18" charset="0"/>
                <a:cs typeface="Times New Roman" panose="02020603050405020304" pitchFamily="18" charset="0"/>
                <a:hlinkClick r:id="rId3"/>
              </a:rPr>
              <a:t>radosaeiropa</a:t>
            </a:r>
            <a:r>
              <a:rPr lang="en-US" sz="2000" dirty="0" smtClean="0">
                <a:latin typeface="Times New Roman" panose="02020603050405020304" pitchFamily="18" charset="0"/>
                <a:cs typeface="Times New Roman" panose="02020603050405020304" pitchFamily="18" charset="0"/>
                <a:hlinkClick r:id="rId3"/>
              </a:rPr>
              <a:t>@km.gov.lv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67 330 </a:t>
            </a:r>
            <a:r>
              <a:rPr lang="en-US" sz="2000" dirty="0" smtClean="0">
                <a:latin typeface="Times New Roman" panose="02020603050405020304" pitchFamily="18" charset="0"/>
                <a:cs typeface="Times New Roman" panose="02020603050405020304" pitchFamily="18" charset="0"/>
              </a:rPr>
              <a:t>229 </a:t>
            </a:r>
            <a:r>
              <a:rPr lang="en-US" sz="2000" dirty="0">
                <a:latin typeface="Times New Roman" panose="02020603050405020304" pitchFamily="18" charset="0"/>
                <a:cs typeface="Times New Roman" panose="02020603050405020304" pitchFamily="18" charset="0"/>
                <a:hlinkClick r:id="rId4"/>
              </a:rPr>
              <a:t>www.km.gov.lv/radosaeiropa</a:t>
            </a:r>
            <a:endParaRPr lang="en-US" sz="2000" dirty="0">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l"/>
            <a:r>
              <a:rPr lang="en-US" sz="2000" b="1" dirty="0" err="1">
                <a:latin typeface="Times New Roman" panose="02020603050405020304" pitchFamily="18" charset="0"/>
                <a:cs typeface="Times New Roman" panose="02020603050405020304" pitchFamily="18" charset="0"/>
              </a:rPr>
              <a:t>apakšprogramma</a:t>
            </a:r>
            <a:r>
              <a:rPr lang="en-US" sz="2000" b="1" dirty="0">
                <a:latin typeface="Times New Roman" panose="02020603050405020304" pitchFamily="18" charset="0"/>
                <a:cs typeface="Times New Roman" panose="02020603050405020304" pitchFamily="18" charset="0"/>
              </a:rPr>
              <a:t> “MEDIA”:</a:t>
            </a:r>
          </a:p>
          <a:p>
            <a:pPr algn="l"/>
            <a:r>
              <a:rPr lang="en-US" sz="2000" dirty="0" err="1">
                <a:latin typeface="Times New Roman" panose="02020603050405020304" pitchFamily="18" charset="0"/>
                <a:cs typeface="Times New Roman" panose="02020603050405020304" pitchFamily="18" charset="0"/>
              </a:rPr>
              <a:t>Lelda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Ozola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Nacionālais</a:t>
            </a:r>
            <a:r>
              <a:rPr lang="en-US" sz="2000" dirty="0">
                <a:latin typeface="Times New Roman" panose="02020603050405020304" pitchFamily="18" charset="0"/>
                <a:cs typeface="Times New Roman" panose="02020603050405020304" pitchFamily="18" charset="0"/>
              </a:rPr>
              <a:t> Kino </a:t>
            </a:r>
            <a:r>
              <a:rPr lang="en-US" sz="2000" dirty="0" err="1">
                <a:latin typeface="Times New Roman" panose="02020603050405020304" pitchFamily="18" charset="0"/>
                <a:cs typeface="Times New Roman" panose="02020603050405020304" pitchFamily="18" charset="0"/>
              </a:rPr>
              <a:t>centrs</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hlinkClick r:id="rId5"/>
              </a:rPr>
              <a:t>Lelda.Ozola@nkc.gov.lv</a:t>
            </a:r>
            <a:r>
              <a:rPr lang="en-US" sz="2000" dirty="0">
                <a:latin typeface="Times New Roman" panose="02020603050405020304" pitchFamily="18" charset="0"/>
                <a:cs typeface="Times New Roman" panose="02020603050405020304" pitchFamily="18" charset="0"/>
              </a:rPr>
              <a:t> , 67 358 857 </a:t>
            </a:r>
            <a:r>
              <a:rPr lang="en-US" sz="2000" dirty="0">
                <a:latin typeface="Times New Roman" panose="02020603050405020304" pitchFamily="18" charset="0"/>
                <a:cs typeface="Times New Roman" panose="02020603050405020304" pitchFamily="18" charset="0"/>
                <a:hlinkClick r:id="rId6"/>
              </a:rPr>
              <a:t>www.mediadesklatvia.eu</a:t>
            </a:r>
            <a:r>
              <a:rPr lang="en-US" sz="2000" dirty="0">
                <a:latin typeface="Times New Roman" panose="02020603050405020304" pitchFamily="18" charset="0"/>
                <a:cs typeface="Times New Roman" panose="02020603050405020304" pitchFamily="18" charset="0"/>
              </a:rPr>
              <a:t> </a:t>
            </a:r>
          </a:p>
          <a:p>
            <a:pPr indent="-228600" algn="l">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1026" name="Picture 2" descr="We did it! The Hub for exchange of music innovation (HEMI) will start in  Central and Southeastern Europe – MESO Events">
            <a:extLst>
              <a:ext uri="{FF2B5EF4-FFF2-40B4-BE49-F238E27FC236}">
                <a16:creationId xmlns:a16="http://schemas.microsoft.com/office/drawing/2014/main" id="{9F15CE0C-10EC-4C2F-B4D6-4CB634B2D8B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01" r="2964"/>
          <a:stretch/>
        </p:blipFill>
        <p:spPr bwMode="auto">
          <a:xfrm>
            <a:off x="1066800" y="2412526"/>
            <a:ext cx="2994195" cy="20154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2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0" y="533401"/>
            <a:ext cx="6324600" cy="685800"/>
          </a:xfrm>
        </p:spPr>
        <p:txBody>
          <a:bodyPr anchor="b">
            <a:noAutofit/>
          </a:bodyPr>
          <a:lstStyle/>
          <a:p>
            <a:r>
              <a:rPr lang="lv-LV" sz="2500" b="1" dirty="0">
                <a:solidFill>
                  <a:srgbClr val="CC00FF"/>
                </a:solidFill>
                <a:latin typeface="Times New Roman" pitchFamily="18" charset="0"/>
                <a:cs typeface="Times New Roman" pitchFamily="18" charset="0"/>
              </a:rPr>
              <a:t>ES programma RADOŠĀ EIROPA</a:t>
            </a:r>
            <a:endParaRPr lang="en-US" sz="2500" b="1" dirty="0">
              <a:solidFill>
                <a:srgbClr val="CC00FF"/>
              </a:solidFill>
              <a:latin typeface="Times New Roman" pitchFamily="18" charset="0"/>
              <a:cs typeface="Times New Roman" pitchFamily="18" charset="0"/>
            </a:endParaRPr>
          </a:p>
        </p:txBody>
      </p:sp>
      <p:sp>
        <p:nvSpPr>
          <p:cNvPr id="12" name="Subtitle 2"/>
          <p:cNvSpPr>
            <a:spLocks noGrp="1"/>
          </p:cNvSpPr>
          <p:nvPr>
            <p:ph type="subTitle" idx="1"/>
          </p:nvPr>
        </p:nvSpPr>
        <p:spPr>
          <a:xfrm>
            <a:off x="609600" y="1447800"/>
            <a:ext cx="10972800" cy="5029200"/>
          </a:xfrm>
        </p:spPr>
        <p:txBody>
          <a:bodyPr>
            <a:normAutofit/>
          </a:bodyPr>
          <a:lstStyle/>
          <a:p>
            <a:pPr algn="l"/>
            <a:r>
              <a:rPr lang="lv-LV" sz="2000" b="1" dirty="0">
                <a:solidFill>
                  <a:srgbClr val="CC00FF"/>
                </a:solidFill>
                <a:latin typeface="Times New Roman" pitchFamily="18" charset="0"/>
                <a:cs typeface="Times New Roman" pitchFamily="18" charset="0"/>
              </a:rPr>
              <a:t>Par programmu</a:t>
            </a:r>
            <a:endParaRPr lang="en-GB" sz="2000" b="1" dirty="0">
              <a:solidFill>
                <a:srgbClr val="CC00FF"/>
              </a:solidFill>
              <a:latin typeface="Times New Roman" pitchFamily="18" charset="0"/>
              <a:cs typeface="Times New Roman" pitchFamily="18" charset="0"/>
            </a:endParaRPr>
          </a:p>
          <a:p>
            <a:pPr algn="l"/>
            <a:endParaRPr lang="lv-LV" sz="2000" b="1" dirty="0">
              <a:solidFill>
                <a:schemeClr val="accent4">
                  <a:lumMod val="75000"/>
                </a:schemeClr>
              </a:solidFill>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Vienīgā ES mēroga programma kultūrai un radošajām nozarēm</a:t>
            </a:r>
          </a:p>
          <a:p>
            <a:pPr algn="l">
              <a:buFont typeface="Wingdings" pitchFamily="2" charset="2"/>
              <a:buChar char="v"/>
            </a:pPr>
            <a:r>
              <a:rPr lang="lv-LV" sz="2000" dirty="0">
                <a:latin typeface="Times New Roman" pitchFamily="18" charset="0"/>
                <a:cs typeface="Times New Roman" pitchFamily="18" charset="0"/>
              </a:rPr>
              <a:t>Iepriekšējo programmu pēctecība – filmu nozarei atbalsts no 1991. gada, kultūrai no 1996. gada</a:t>
            </a:r>
          </a:p>
          <a:p>
            <a:pPr algn="l">
              <a:buFont typeface="Wingdings" pitchFamily="2" charset="2"/>
              <a:buChar char="v"/>
            </a:pPr>
            <a:r>
              <a:rPr lang="lv-LV" sz="2000" dirty="0">
                <a:latin typeface="Times New Roman" pitchFamily="18" charset="0"/>
                <a:cs typeface="Times New Roman" pitchFamily="18" charset="0"/>
              </a:rPr>
              <a:t>Izveidota, lai atbalstītu Eiropas kultūras un radošo nozaru attīstību</a:t>
            </a:r>
          </a:p>
          <a:p>
            <a:pPr algn="l">
              <a:buFont typeface="Wingdings" pitchFamily="2" charset="2"/>
              <a:buChar char="v"/>
            </a:pPr>
            <a:r>
              <a:rPr lang="lv-LV" sz="2000" dirty="0">
                <a:latin typeface="Times New Roman" pitchFamily="18" charset="0"/>
                <a:cs typeface="Times New Roman" pitchFamily="18" charset="0"/>
              </a:rPr>
              <a:t>Saskaņotība ar citām ES stratēģijām (Eiropa2020 u.tml.)</a:t>
            </a:r>
          </a:p>
          <a:p>
            <a:pPr algn="l">
              <a:buFont typeface="Wingdings" pitchFamily="2" charset="2"/>
              <a:buChar char="v"/>
            </a:pPr>
            <a:r>
              <a:rPr lang="lv-LV" sz="2000" dirty="0">
                <a:latin typeface="Times New Roman" pitchFamily="18" charset="0"/>
                <a:cs typeface="Times New Roman" pitchFamily="18" charset="0"/>
              </a:rPr>
              <a:t>Koordinē Eiropas Komisija un EK Izglītības, audiovizuālās jomas un kultūras izpildaģentūra (</a:t>
            </a:r>
            <a:r>
              <a:rPr lang="lv-LV" sz="2000" i="1" dirty="0">
                <a:latin typeface="Times New Roman" pitchFamily="18" charset="0"/>
                <a:cs typeface="Times New Roman" pitchFamily="18" charset="0"/>
              </a:rPr>
              <a:t>EACEA</a:t>
            </a:r>
            <a:r>
              <a:rPr lang="lv-LV" sz="2000" dirty="0">
                <a:latin typeface="Times New Roman" pitchFamily="18" charset="0"/>
                <a:cs typeface="Times New Roman" pitchFamily="18" charset="0"/>
              </a:rPr>
              <a:t>)</a:t>
            </a:r>
          </a:p>
          <a:p>
            <a:pPr marL="609600" indent="-609600" algn="just">
              <a:spcBef>
                <a:spcPts val="600"/>
              </a:spcBef>
            </a:pPr>
            <a:endParaRPr lang="en-GB" sz="2000" b="1" dirty="0">
              <a:solidFill>
                <a:srgbClr val="7030A0"/>
              </a:solidFill>
              <a:latin typeface="Times New Roman" pitchFamily="18" charset="0"/>
              <a:cs typeface="Times New Roman" pitchFamily="18" charset="0"/>
            </a:endParaRPr>
          </a:p>
          <a:p>
            <a:pPr marL="609600" indent="-609600" algn="just">
              <a:spcBef>
                <a:spcPts val="600"/>
              </a:spcBef>
            </a:pPr>
            <a:r>
              <a:rPr lang="en-GB" sz="2000" b="1" dirty="0">
                <a:solidFill>
                  <a:srgbClr val="7030A0"/>
                </a:solidFill>
                <a:latin typeface="Times New Roman" pitchFamily="18" charset="0"/>
                <a:cs typeface="Times New Roman" pitchFamily="18" charset="0"/>
              </a:rPr>
              <a:t>         </a:t>
            </a:r>
            <a:r>
              <a:rPr lang="lv-LV" sz="2000" b="1" dirty="0">
                <a:solidFill>
                  <a:srgbClr val="CC00FF"/>
                </a:solidFill>
                <a:latin typeface="Times New Roman" pitchFamily="18" charset="0"/>
                <a:cs typeface="Times New Roman" pitchFamily="18" charset="0"/>
              </a:rPr>
              <a:t>«Programma papildina valsts līmenī īstenotās darbības kultūras un audiovizuālajā jomā, atspoguļojot ES politikas prioritātes kultūras un radošajā jomā»</a:t>
            </a:r>
            <a:r>
              <a:rPr lang="lv-LV" sz="2000" dirty="0">
                <a:solidFill>
                  <a:srgbClr val="7030A0"/>
                </a:solidFill>
                <a:latin typeface="Times New Roman" pitchFamily="18" charset="0"/>
                <a:cs typeface="Times New Roman" pitchFamily="18" charset="0"/>
              </a:rPr>
              <a:t> </a:t>
            </a:r>
            <a:r>
              <a:rPr lang="lv-LV" sz="1600" i="1" dirty="0">
                <a:latin typeface="Times New Roman" pitchFamily="18" charset="0"/>
                <a:cs typeface="Times New Roman" pitchFamily="18" charset="0"/>
              </a:rPr>
              <a:t>(Komisijas ziņojums Eiropas Parlamentam un Padomei, 2018)</a:t>
            </a:r>
          </a:p>
        </p:txBody>
      </p:sp>
      <p:pic>
        <p:nvPicPr>
          <p:cNvPr id="5" name="Picture 4" descr="Image result for european commission">
            <a:hlinkClick r:id="rId3"/>
          </p:cNvPr>
          <p:cNvPicPr>
            <a:picLocks noChangeAspect="1" noChangeArrowheads="1"/>
          </p:cNvPicPr>
          <p:nvPr/>
        </p:nvPicPr>
        <p:blipFill>
          <a:blip r:embed="rId4" cstate="print"/>
          <a:srcRect/>
          <a:stretch>
            <a:fillRect/>
          </a:stretch>
        </p:blipFill>
        <p:spPr bwMode="auto">
          <a:xfrm>
            <a:off x="403026" y="607084"/>
            <a:ext cx="2132328" cy="742051"/>
          </a:xfrm>
          <a:prstGeom prst="rect">
            <a:avLst/>
          </a:prstGeom>
          <a:noFill/>
        </p:spPr>
      </p:pic>
      <p:pic>
        <p:nvPicPr>
          <p:cNvPr id="6" name="Picture 2" descr="U:\ES_fondi\ES kulturas kontaktpunkts\new Radosa Eiropa (2014-2020)\bildes\eacea.png"/>
          <p:cNvPicPr>
            <a:picLocks noChangeAspect="1" noChangeArrowheads="1"/>
          </p:cNvPicPr>
          <p:nvPr/>
        </p:nvPicPr>
        <p:blipFill>
          <a:blip r:embed="rId5" cstate="print"/>
          <a:srcRect/>
          <a:stretch>
            <a:fillRect/>
          </a:stretch>
        </p:blipFill>
        <p:spPr bwMode="auto">
          <a:xfrm>
            <a:off x="2960236" y="607084"/>
            <a:ext cx="1182541" cy="742051"/>
          </a:xfrm>
          <a:prstGeom prst="rect">
            <a:avLst/>
          </a:prstGeom>
          <a:noFill/>
        </p:spPr>
      </p:pic>
    </p:spTree>
    <p:extLst>
      <p:ext uri="{BB962C8B-B14F-4D97-AF65-F5344CB8AC3E}">
        <p14:creationId xmlns:p14="http://schemas.microsoft.com/office/powerpoint/2010/main" val="3403281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533401"/>
            <a:ext cx="7391400" cy="685800"/>
          </a:xfrm>
        </p:spPr>
        <p:txBody>
          <a:bodyPr anchor="b">
            <a:noAutofit/>
          </a:bodyPr>
          <a:lstStyle/>
          <a:p>
            <a:r>
              <a:rPr lang="lv-LV" sz="2500" b="1" dirty="0">
                <a:solidFill>
                  <a:srgbClr val="CC00FF"/>
                </a:solidFill>
                <a:latin typeface="Times New Roman" pitchFamily="18" charset="0"/>
                <a:cs typeface="Times New Roman" pitchFamily="18" charset="0"/>
              </a:rPr>
              <a:t>ES programma RADOŠĀ EIROPA</a:t>
            </a:r>
            <a:endParaRPr lang="en-US" sz="2500" b="1" dirty="0">
              <a:solidFill>
                <a:srgbClr val="CC00FF"/>
              </a:solidFill>
              <a:latin typeface="Times New Roman" pitchFamily="18" charset="0"/>
              <a:cs typeface="Times New Roman" pitchFamily="18" charset="0"/>
            </a:endParaRPr>
          </a:p>
        </p:txBody>
      </p:sp>
      <p:sp>
        <p:nvSpPr>
          <p:cNvPr id="12" name="Subtitle 2"/>
          <p:cNvSpPr>
            <a:spLocks noGrp="1"/>
          </p:cNvSpPr>
          <p:nvPr>
            <p:ph type="subTitle" idx="1"/>
          </p:nvPr>
        </p:nvSpPr>
        <p:spPr>
          <a:xfrm>
            <a:off x="685800" y="1447800"/>
            <a:ext cx="10896600" cy="5410200"/>
          </a:xfrm>
        </p:spPr>
        <p:txBody>
          <a:bodyPr>
            <a:normAutofit/>
          </a:bodyPr>
          <a:lstStyle/>
          <a:p>
            <a:pPr algn="l"/>
            <a:endParaRPr lang="lv-LV" sz="2000" dirty="0">
              <a:latin typeface="Times New Roman" pitchFamily="18" charset="0"/>
              <a:cs typeface="Times New Roman" pitchFamily="18" charset="0"/>
            </a:endParaRPr>
          </a:p>
          <a:p>
            <a:pPr algn="l"/>
            <a:r>
              <a:rPr lang="lv-LV" sz="2000" b="1" dirty="0">
                <a:solidFill>
                  <a:srgbClr val="CC00FF"/>
                </a:solidFill>
                <a:latin typeface="Times New Roman" pitchFamily="18" charset="0"/>
                <a:cs typeface="Times New Roman" pitchFamily="18" charset="0"/>
              </a:rPr>
              <a:t>Mērķi</a:t>
            </a:r>
          </a:p>
          <a:p>
            <a:pPr algn="l">
              <a:buFont typeface="Wingdings" pitchFamily="2" charset="2"/>
              <a:buChar char="v"/>
            </a:pPr>
            <a:r>
              <a:rPr lang="lv-LV" sz="2000" dirty="0">
                <a:latin typeface="Times New Roman" pitchFamily="18" charset="0"/>
                <a:cs typeface="Times New Roman" pitchFamily="18" charset="0"/>
              </a:rPr>
              <a:t>  aizsargāt, attīstīt un nostiprināt </a:t>
            </a:r>
            <a:r>
              <a:rPr lang="lv-LV" sz="2000" b="1" dirty="0">
                <a:latin typeface="Times New Roman" pitchFamily="18" charset="0"/>
                <a:cs typeface="Times New Roman" pitchFamily="18" charset="0"/>
              </a:rPr>
              <a:t>Eiropas kultūru un valodu daudzveidību</a:t>
            </a:r>
          </a:p>
          <a:p>
            <a:pPr algn="l">
              <a:buFont typeface="Wingdings" pitchFamily="2" charset="2"/>
              <a:buChar char="v"/>
            </a:pPr>
            <a:r>
              <a:rPr lang="lv-LV" sz="2000" dirty="0">
                <a:latin typeface="Times New Roman" pitchFamily="18" charset="0"/>
                <a:cs typeface="Times New Roman" pitchFamily="18" charset="0"/>
              </a:rPr>
              <a:t>  veicināt Eiropas </a:t>
            </a:r>
            <a:r>
              <a:rPr lang="lv-LV" sz="2000" b="1" dirty="0">
                <a:latin typeface="Times New Roman" pitchFamily="18" charset="0"/>
                <a:cs typeface="Times New Roman" pitchFamily="18" charset="0"/>
              </a:rPr>
              <a:t>kultūras mantojumu</a:t>
            </a:r>
          </a:p>
          <a:p>
            <a:pPr algn="l">
              <a:buFont typeface="Wingdings" pitchFamily="2" charset="2"/>
              <a:buChar char="v"/>
            </a:pPr>
            <a:r>
              <a:rPr lang="lv-LV" sz="2000" dirty="0">
                <a:latin typeface="Times New Roman" pitchFamily="18" charset="0"/>
                <a:cs typeface="Times New Roman" pitchFamily="18" charset="0"/>
              </a:rPr>
              <a:t>  nostiprināt Eiropas kultūras un radošo nozaru </a:t>
            </a:r>
            <a:r>
              <a:rPr lang="lv-LV" sz="2000" b="1" dirty="0">
                <a:latin typeface="Times New Roman" pitchFamily="18" charset="0"/>
                <a:cs typeface="Times New Roman" pitchFamily="18" charset="0"/>
              </a:rPr>
              <a:t>konkurētspēju</a:t>
            </a:r>
          </a:p>
          <a:p>
            <a:pPr algn="l">
              <a:buFont typeface="Wingdings" pitchFamily="2" charset="2"/>
              <a:buChar char="v"/>
            </a:pPr>
            <a:r>
              <a:rPr lang="lv-LV" sz="2000" dirty="0">
                <a:latin typeface="Times New Roman" pitchFamily="18" charset="0"/>
                <a:cs typeface="Times New Roman" pitchFamily="18" charset="0"/>
              </a:rPr>
              <a:t>  atbalstīt Eiropas kultūras un radošo nozaru </a:t>
            </a:r>
            <a:r>
              <a:rPr lang="lv-LV" sz="2000" b="1" dirty="0">
                <a:latin typeface="Times New Roman" pitchFamily="18" charset="0"/>
                <a:cs typeface="Times New Roman" pitchFamily="18" charset="0"/>
              </a:rPr>
              <a:t>kapacitāti darboties starptautiski</a:t>
            </a:r>
            <a:endParaRPr lang="en-GB" sz="2000" b="1" dirty="0">
              <a:latin typeface="Times New Roman" pitchFamily="18" charset="0"/>
              <a:cs typeface="Times New Roman" pitchFamily="18" charset="0"/>
            </a:endParaRPr>
          </a:p>
          <a:p>
            <a:pPr algn="l"/>
            <a:endParaRPr lang="en-GB" sz="2000" b="1" dirty="0">
              <a:latin typeface="Times New Roman" pitchFamily="18" charset="0"/>
              <a:cs typeface="Times New Roman" pitchFamily="18" charset="0"/>
            </a:endParaRPr>
          </a:p>
          <a:p>
            <a:pPr algn="l"/>
            <a:r>
              <a:rPr lang="en-GB" sz="2000" b="1" dirty="0" err="1">
                <a:solidFill>
                  <a:srgbClr val="CC00FF"/>
                </a:solidFill>
                <a:latin typeface="Times New Roman" pitchFamily="18" charset="0"/>
                <a:cs typeface="Times New Roman" pitchFamily="18" charset="0"/>
              </a:rPr>
              <a:t>Raksturojums</a:t>
            </a:r>
            <a:endParaRPr lang="en-GB" sz="2000" b="1" dirty="0">
              <a:solidFill>
                <a:srgbClr val="CC00FF"/>
              </a:solidFill>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2 apakšprogrammas: </a:t>
            </a:r>
            <a:r>
              <a:rPr lang="lv-LV" sz="2000" b="1" dirty="0">
                <a:latin typeface="Times New Roman" pitchFamily="18" charset="0"/>
                <a:cs typeface="Times New Roman" pitchFamily="18" charset="0"/>
              </a:rPr>
              <a:t>KULTŪRA </a:t>
            </a:r>
            <a:r>
              <a:rPr lang="lv-LV" sz="2000" dirty="0">
                <a:latin typeface="Times New Roman" pitchFamily="18" charset="0"/>
                <a:cs typeface="Times New Roman" pitchFamily="18" charset="0"/>
              </a:rPr>
              <a:t>un </a:t>
            </a:r>
            <a:r>
              <a:rPr lang="lv-LV" sz="2000" b="1" dirty="0">
                <a:latin typeface="Times New Roman" pitchFamily="18" charset="0"/>
                <a:cs typeface="Times New Roman" pitchFamily="18" charset="0"/>
              </a:rPr>
              <a:t>MEDIA </a:t>
            </a:r>
            <a:endParaRPr lang="en-GB" sz="2000" b="1" dirty="0">
              <a:latin typeface="Times New Roman" pitchFamily="18" charset="0"/>
              <a:cs typeface="Times New Roman" pitchFamily="18" charset="0"/>
            </a:endParaRPr>
          </a:p>
          <a:p>
            <a:pPr algn="l">
              <a:buFont typeface="Wingdings" pitchFamily="2" charset="2"/>
              <a:buChar char="v"/>
            </a:pPr>
            <a:r>
              <a:rPr lang="lv-LV" sz="2000" b="1" dirty="0">
                <a:latin typeface="Times New Roman" pitchFamily="18" charset="0"/>
                <a:cs typeface="Times New Roman" pitchFamily="18" charset="0"/>
              </a:rPr>
              <a:t>Starpnozaru daļa </a:t>
            </a:r>
            <a:r>
              <a:rPr lang="lv-LV" sz="2000" dirty="0">
                <a:latin typeface="Times New Roman" pitchFamily="18" charset="0"/>
                <a:cs typeface="Times New Roman" pitchFamily="18" charset="0"/>
              </a:rPr>
              <a:t>(Biroju darbība, ES balvas, finanšu Garantiju Fonds, konferences u.c.)</a:t>
            </a:r>
            <a:endParaRPr lang="en-GB" sz="2000" dirty="0">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Piedalīties drīkst ES valstis un dažas trešās valstis</a:t>
            </a:r>
          </a:p>
          <a:p>
            <a:pPr algn="l"/>
            <a:endParaRPr lang="lv-LV" sz="2000" dirty="0">
              <a:latin typeface="Times New Roman" pitchFamily="18" charset="0"/>
              <a:cs typeface="Times New Roman" pitchFamily="18" charset="0"/>
            </a:endParaRPr>
          </a:p>
          <a:p>
            <a:pPr algn="l">
              <a:buFont typeface="Wingdings" pitchFamily="2" charset="2"/>
              <a:buChar char="v"/>
            </a:pPr>
            <a:endParaRPr lang="lv-LV" sz="2000" dirty="0">
              <a:latin typeface="Times New Roman" pitchFamily="18" charset="0"/>
              <a:cs typeface="Times New Roman" pitchFamily="18" charset="0"/>
            </a:endParaRPr>
          </a:p>
          <a:p>
            <a:pPr algn="l">
              <a:buFont typeface="Wingdings" pitchFamily="2" charset="2"/>
              <a:buChar char="v"/>
            </a:pPr>
            <a:endParaRPr lang="lv-LV" sz="2000" b="1" dirty="0">
              <a:latin typeface="Times New Roman" pitchFamily="18" charset="0"/>
              <a:cs typeface="Times New Roman" pitchFamily="18" charset="0"/>
            </a:endParaRPr>
          </a:p>
          <a:p>
            <a:pPr algn="l"/>
            <a:endParaRPr lang="lv-LV" sz="2000" b="1" dirty="0">
              <a:latin typeface="Times New Roman" pitchFamily="18" charset="0"/>
              <a:cs typeface="Times New Roman" pitchFamily="18" charset="0"/>
            </a:endParaRPr>
          </a:p>
        </p:txBody>
      </p:sp>
      <p:pic>
        <p:nvPicPr>
          <p:cNvPr id="2050" name="Picture 2" descr="We did it! The Hub for exchange of music innovation (HEMI) will start in  Central and Southeastern Europe – MESO Events">
            <a:extLst>
              <a:ext uri="{FF2B5EF4-FFF2-40B4-BE49-F238E27FC236}">
                <a16:creationId xmlns:a16="http://schemas.microsoft.com/office/drawing/2014/main" id="{ABC4DFFF-A789-47AA-A653-C7754FEA8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1"/>
            <a:ext cx="1881188" cy="11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3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descr="Creative Europe Desks.jpg"/>
          <p:cNvPicPr>
            <a:picLocks noChangeAspect="1"/>
          </p:cNvPicPr>
          <p:nvPr/>
        </p:nvPicPr>
        <p:blipFill>
          <a:blip r:embed="rId3" cstate="print"/>
          <a:stretch>
            <a:fillRect/>
          </a:stretch>
        </p:blipFill>
        <p:spPr>
          <a:xfrm>
            <a:off x="549403" y="381000"/>
            <a:ext cx="2269997" cy="1384698"/>
          </a:xfrm>
          <a:prstGeom prst="rect">
            <a:avLst/>
          </a:prstGeom>
          <a:effectLst/>
        </p:spPr>
      </p:pic>
      <p:sp>
        <p:nvSpPr>
          <p:cNvPr id="3" name="Satura vietturis 2"/>
          <p:cNvSpPr>
            <a:spLocks noGrp="1"/>
          </p:cNvSpPr>
          <p:nvPr>
            <p:ph idx="1"/>
          </p:nvPr>
        </p:nvSpPr>
        <p:spPr>
          <a:xfrm>
            <a:off x="549403" y="2362200"/>
            <a:ext cx="11032997" cy="4495800"/>
          </a:xfrm>
        </p:spPr>
        <p:txBody>
          <a:bodyPr>
            <a:normAutofit/>
          </a:bodyPr>
          <a:lstStyle/>
          <a:p>
            <a:pPr>
              <a:buNone/>
            </a:pPr>
            <a:r>
              <a:rPr lang="lv-LV" sz="2400" b="1" dirty="0" smtClean="0">
                <a:solidFill>
                  <a:srgbClr val="CC00FF"/>
                </a:solidFill>
                <a:latin typeface="Times New Roman" pitchFamily="18" charset="0"/>
                <a:cs typeface="Times New Roman" pitchFamily="18" charset="0"/>
              </a:rPr>
              <a:t>RADOŠĀS </a:t>
            </a:r>
            <a:r>
              <a:rPr lang="lv-LV" sz="2400" b="1" dirty="0">
                <a:solidFill>
                  <a:srgbClr val="CC00FF"/>
                </a:solidFill>
                <a:latin typeface="Times New Roman" pitchFamily="18" charset="0"/>
                <a:cs typeface="Times New Roman" pitchFamily="18" charset="0"/>
              </a:rPr>
              <a:t>EIROPAS BIROJS</a:t>
            </a:r>
          </a:p>
          <a:p>
            <a:pPr>
              <a:buNone/>
            </a:pPr>
            <a:endParaRPr lang="lv-LV" sz="1700" i="1" dirty="0">
              <a:latin typeface="Times New Roman" pitchFamily="18" charset="0"/>
              <a:cs typeface="Times New Roman" pitchFamily="18" charset="0"/>
            </a:endParaRPr>
          </a:p>
          <a:p>
            <a:r>
              <a:rPr lang="lv-LV" sz="2400" dirty="0">
                <a:latin typeface="Times New Roman" pitchFamily="18" charset="0"/>
                <a:cs typeface="Times New Roman" pitchFamily="18" charset="0"/>
              </a:rPr>
              <a:t>Konsultācijas</a:t>
            </a:r>
          </a:p>
          <a:p>
            <a:r>
              <a:rPr lang="lv-LV" sz="2400" dirty="0">
                <a:latin typeface="Times New Roman" pitchFamily="18" charset="0"/>
                <a:cs typeface="Times New Roman" pitchFamily="18" charset="0"/>
              </a:rPr>
              <a:t>Semināri</a:t>
            </a:r>
          </a:p>
          <a:p>
            <a:r>
              <a:rPr lang="lv-LV" sz="2400" dirty="0">
                <a:latin typeface="Times New Roman" pitchFamily="18" charset="0"/>
                <a:cs typeface="Times New Roman" pitchFamily="18" charset="0"/>
              </a:rPr>
              <a:t>Ziņu lapa</a:t>
            </a:r>
          </a:p>
          <a:p>
            <a:r>
              <a:rPr lang="lv-LV" sz="2400" dirty="0">
                <a:latin typeface="Times New Roman" pitchFamily="18" charset="0"/>
                <a:cs typeface="Times New Roman" pitchFamily="18" charset="0"/>
              </a:rPr>
              <a:t>Partner-organizāciju meklēšana</a:t>
            </a:r>
          </a:p>
          <a:p>
            <a:r>
              <a:rPr lang="lv-LV" sz="2400" dirty="0">
                <a:latin typeface="Times New Roman" pitchFamily="18" charset="0"/>
                <a:cs typeface="Times New Roman" pitchFamily="18" charset="0"/>
              </a:rPr>
              <a:t>Valsts budžeta līdzfinansējums (Kultūras apakšprogrammai)</a:t>
            </a:r>
          </a:p>
          <a:p>
            <a:r>
              <a:rPr lang="lv-LV" sz="2400" dirty="0">
                <a:latin typeface="Times New Roman" pitchFamily="18" charset="0"/>
                <a:cs typeface="Times New Roman" pitchFamily="18" charset="0"/>
              </a:rPr>
              <a:t>FB (#RadošāEiropa), Twitter @radosaeiropa</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533401"/>
            <a:ext cx="10363200" cy="685800"/>
          </a:xfrm>
        </p:spPr>
        <p:txBody>
          <a:bodyPr anchor="b">
            <a:noAutofit/>
          </a:bodyPr>
          <a:lstStyle/>
          <a:p>
            <a:r>
              <a:rPr lang="lv-LV" sz="2500" b="1" dirty="0">
                <a:solidFill>
                  <a:srgbClr val="CC00FF"/>
                </a:solidFill>
                <a:latin typeface="Times New Roman" pitchFamily="18" charset="0"/>
                <a:cs typeface="Times New Roman" pitchFamily="18" charset="0"/>
              </a:rPr>
              <a:t>RADOŠĀ EIROPA 2014-2020</a:t>
            </a:r>
            <a:endParaRPr lang="en-US" sz="2500" b="1" dirty="0">
              <a:solidFill>
                <a:srgbClr val="CC00FF"/>
              </a:solidFill>
              <a:latin typeface="Times New Roman" pitchFamily="18" charset="0"/>
              <a:cs typeface="Times New Roman" pitchFamily="18" charset="0"/>
            </a:endParaRPr>
          </a:p>
        </p:txBody>
      </p:sp>
      <p:sp>
        <p:nvSpPr>
          <p:cNvPr id="12" name="Subtitle 2"/>
          <p:cNvSpPr>
            <a:spLocks noGrp="1"/>
          </p:cNvSpPr>
          <p:nvPr>
            <p:ph type="subTitle" idx="1"/>
          </p:nvPr>
        </p:nvSpPr>
        <p:spPr>
          <a:xfrm>
            <a:off x="609600" y="1447800"/>
            <a:ext cx="11049000" cy="4876800"/>
          </a:xfrm>
        </p:spPr>
        <p:txBody>
          <a:bodyPr>
            <a:normAutofit/>
          </a:bodyPr>
          <a:lstStyle/>
          <a:p>
            <a:pPr algn="l">
              <a:buFont typeface="Wingdings" pitchFamily="2" charset="2"/>
              <a:buChar char="v"/>
            </a:pPr>
            <a:r>
              <a:rPr lang="lv-LV" sz="2000" dirty="0">
                <a:latin typeface="Times New Roman" pitchFamily="18" charset="0"/>
                <a:cs typeface="Times New Roman" pitchFamily="18" charset="0"/>
              </a:rPr>
              <a:t>Pirmo reizi kopā Kultūra un MEDIA</a:t>
            </a:r>
          </a:p>
          <a:p>
            <a:pPr algn="l">
              <a:buFont typeface="Wingdings" pitchFamily="2" charset="2"/>
              <a:buChar char="v"/>
            </a:pPr>
            <a:r>
              <a:rPr lang="lv-LV" sz="2000" dirty="0">
                <a:latin typeface="Times New Roman" pitchFamily="18" charset="0"/>
                <a:cs typeface="Times New Roman" pitchFamily="18" charset="0"/>
              </a:rPr>
              <a:t>Budžets 1,46 miljardi eiro</a:t>
            </a:r>
          </a:p>
          <a:p>
            <a:pPr algn="l">
              <a:buFont typeface="Wingdings" pitchFamily="2" charset="2"/>
              <a:buChar char="v"/>
            </a:pPr>
            <a:r>
              <a:rPr lang="lv-LV" sz="2000" dirty="0">
                <a:latin typeface="Times New Roman" pitchFamily="18" charset="0"/>
                <a:cs typeface="Times New Roman" pitchFamily="18" charset="0"/>
              </a:rPr>
              <a:t>2018. gadā programmas starpposma novērtējums</a:t>
            </a:r>
            <a:r>
              <a:rPr lang="en-GB" sz="2000" dirty="0">
                <a:latin typeface="Times New Roman" pitchFamily="18" charset="0"/>
                <a:cs typeface="Times New Roman" pitchFamily="18" charset="0"/>
              </a:rPr>
              <a:t>:</a:t>
            </a:r>
            <a:endParaRPr lang="lv-LV" sz="2000" dirty="0">
              <a:latin typeface="Times New Roman" pitchFamily="18" charset="0"/>
              <a:cs typeface="Times New Roman" pitchFamily="18" charset="0"/>
            </a:endParaRPr>
          </a:p>
          <a:p>
            <a:pPr algn="l"/>
            <a:endParaRPr lang="en-GB" sz="2000" dirty="0">
              <a:latin typeface="Times New Roman" pitchFamily="18" charset="0"/>
              <a:cs typeface="Times New Roman" pitchFamily="18" charset="0"/>
            </a:endParaRPr>
          </a:p>
          <a:p>
            <a:pPr algn="l"/>
            <a:r>
              <a:rPr lang="en-GB" sz="2000" dirty="0">
                <a:solidFill>
                  <a:srgbClr val="CC00FF"/>
                </a:solidFill>
                <a:latin typeface="Times New Roman" pitchFamily="18" charset="0"/>
                <a:cs typeface="Times New Roman" pitchFamily="18" charset="0"/>
              </a:rPr>
              <a:t>“</a:t>
            </a:r>
            <a:r>
              <a:rPr lang="lv-LV" sz="2000" dirty="0">
                <a:solidFill>
                  <a:srgbClr val="CC00FF"/>
                </a:solidFill>
                <a:latin typeface="Times New Roman" pitchFamily="18" charset="0"/>
                <a:cs typeface="Times New Roman" pitchFamily="18" charset="0"/>
              </a:rPr>
              <a:t>Laika posmā no 2014. līdz 2016. gadam programma “Radošā Eiropa” novirzīja EUR 544 miljonu lielu finansējumu 2580 struktūrām kultūras un radošajās nozarēs. Tiek lēsts, ka tai pašā periodā programma “Radošā Eiropa” </a:t>
            </a:r>
            <a:r>
              <a:rPr lang="lv-LV" sz="2000" b="1" dirty="0">
                <a:solidFill>
                  <a:srgbClr val="CC00FF"/>
                </a:solidFill>
                <a:latin typeface="Times New Roman" pitchFamily="18" charset="0"/>
                <a:cs typeface="Times New Roman" pitchFamily="18" charset="0"/>
              </a:rPr>
              <a:t>radīja 3000 darbvietu</a:t>
            </a:r>
            <a:r>
              <a:rPr lang="lv-LV" sz="2000" dirty="0">
                <a:solidFill>
                  <a:srgbClr val="CC00FF"/>
                </a:solidFill>
                <a:latin typeface="Times New Roman" pitchFamily="18" charset="0"/>
                <a:cs typeface="Times New Roman" pitchFamily="18" charset="0"/>
              </a:rPr>
              <a:t>.</a:t>
            </a:r>
            <a:r>
              <a:rPr lang="en-GB" sz="2000" dirty="0">
                <a:solidFill>
                  <a:srgbClr val="CC00FF"/>
                </a:solidFill>
                <a:latin typeface="Times New Roman" pitchFamily="18" charset="0"/>
                <a:cs typeface="Times New Roman" pitchFamily="18" charset="0"/>
              </a:rPr>
              <a:t>”</a:t>
            </a:r>
            <a:endParaRPr lang="lv-LV" sz="2000" dirty="0">
              <a:solidFill>
                <a:srgbClr val="CC00FF"/>
              </a:solidFill>
              <a:latin typeface="Times New Roman" pitchFamily="18" charset="0"/>
              <a:cs typeface="Times New Roman" pitchFamily="18" charset="0"/>
            </a:endParaRPr>
          </a:p>
          <a:p>
            <a:pPr algn="l">
              <a:buFont typeface="Wingdings" pitchFamily="2" charset="2"/>
              <a:buChar char="v"/>
            </a:pPr>
            <a:endParaRPr lang="lv-LV" sz="2000" b="1" dirty="0">
              <a:latin typeface="Times New Roman" pitchFamily="18" charset="0"/>
              <a:cs typeface="Times New Roman" pitchFamily="18" charset="0"/>
            </a:endParaRPr>
          </a:p>
          <a:p>
            <a:pPr algn="l">
              <a:buFont typeface="Wingdings" pitchFamily="2" charset="2"/>
              <a:buChar char="v"/>
            </a:pPr>
            <a:r>
              <a:rPr lang="lv-LV" sz="2000" b="1" dirty="0">
                <a:latin typeface="Times New Roman" pitchFamily="18" charset="0"/>
                <a:cs typeface="Times New Roman" pitchFamily="18" charset="0"/>
              </a:rPr>
              <a:t>Atbalstīti projekti Latvijā</a:t>
            </a:r>
            <a:r>
              <a:rPr lang="en-GB" sz="2000" b="1" dirty="0">
                <a:latin typeface="Times New Roman" pitchFamily="18" charset="0"/>
                <a:cs typeface="Times New Roman" pitchFamily="18" charset="0"/>
              </a:rPr>
              <a:t> </a:t>
            </a:r>
          </a:p>
          <a:p>
            <a:pPr algn="l"/>
            <a:r>
              <a:rPr lang="en-GB" sz="2000" dirty="0">
                <a:latin typeface="Times New Roman" pitchFamily="18" charset="0"/>
                <a:cs typeface="Times New Roman" pitchFamily="18" charset="0"/>
              </a:rPr>
              <a:t>60+ </a:t>
            </a:r>
            <a:r>
              <a:rPr lang="en-GB" sz="2000" dirty="0" err="1">
                <a:latin typeface="Times New Roman" pitchFamily="18" charset="0"/>
                <a:cs typeface="Times New Roman" pitchFamily="18" charset="0"/>
              </a:rPr>
              <a:t>kultūras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jomas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projekti</a:t>
            </a:r>
            <a:endParaRPr lang="en-GB" sz="2000" dirty="0">
              <a:latin typeface="Times New Roman" pitchFamily="18" charset="0"/>
              <a:cs typeface="Times New Roman" pitchFamily="18" charset="0"/>
            </a:endParaRPr>
          </a:p>
          <a:p>
            <a:pPr algn="l"/>
            <a:r>
              <a:rPr lang="lv-LV" sz="2000" dirty="0">
                <a:latin typeface="Times New Roman" pitchFamily="18" charset="0"/>
                <a:cs typeface="Times New Roman" pitchFamily="18" charset="0"/>
              </a:rPr>
              <a:t>120+ audiovizuālās jomas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projekti</a:t>
            </a:r>
            <a:endParaRPr lang="lv-LV" sz="2000" dirty="0">
              <a:latin typeface="Times New Roman" pitchFamily="18" charset="0"/>
              <a:cs typeface="Times New Roman" pitchFamily="18" charset="0"/>
            </a:endParaRPr>
          </a:p>
          <a:p>
            <a:pPr algn="l"/>
            <a:endParaRPr lang="lv-LV" sz="2000" dirty="0">
              <a:latin typeface="Times New Roman" pitchFamily="18" charset="0"/>
              <a:cs typeface="Times New Roman" pitchFamily="18" charset="0"/>
            </a:endParaRPr>
          </a:p>
          <a:p>
            <a:pPr marL="609600" indent="-609600" algn="l">
              <a:spcBef>
                <a:spcPts val="600"/>
              </a:spcBef>
            </a:pP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508910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33401"/>
            <a:ext cx="10972800" cy="685800"/>
          </a:xfrm>
        </p:spPr>
        <p:txBody>
          <a:bodyPr anchor="b">
            <a:noAutofit/>
          </a:bodyPr>
          <a:lstStyle/>
          <a:p>
            <a:r>
              <a:rPr lang="lv-LV" sz="2500" b="1" dirty="0">
                <a:solidFill>
                  <a:srgbClr val="CC00FF"/>
                </a:solidFill>
                <a:latin typeface="Times New Roman" pitchFamily="18" charset="0"/>
                <a:cs typeface="Times New Roman" pitchFamily="18" charset="0"/>
              </a:rPr>
              <a:t>RADOŠĀ EIROPA 2021-2027 I</a:t>
            </a:r>
            <a:endParaRPr lang="en-US" sz="2500" b="1" dirty="0">
              <a:solidFill>
                <a:srgbClr val="CC00FF"/>
              </a:solidFill>
              <a:latin typeface="Times New Roman" pitchFamily="18" charset="0"/>
              <a:cs typeface="Times New Roman" pitchFamily="18" charset="0"/>
            </a:endParaRPr>
          </a:p>
        </p:txBody>
      </p:sp>
      <p:sp>
        <p:nvSpPr>
          <p:cNvPr id="12" name="Subtitle 2"/>
          <p:cNvSpPr>
            <a:spLocks noGrp="1"/>
          </p:cNvSpPr>
          <p:nvPr>
            <p:ph type="subTitle" idx="1"/>
          </p:nvPr>
        </p:nvSpPr>
        <p:spPr>
          <a:xfrm>
            <a:off x="609600" y="1447800"/>
            <a:ext cx="10972800" cy="4876800"/>
          </a:xfrm>
        </p:spPr>
        <p:txBody>
          <a:bodyPr>
            <a:normAutofit/>
          </a:bodyPr>
          <a:lstStyle/>
          <a:p>
            <a:pPr algn="l"/>
            <a:r>
              <a:rPr lang="lv-LV" sz="2000" b="1" dirty="0">
                <a:solidFill>
                  <a:srgbClr val="CC00FF"/>
                </a:solidFill>
                <a:latin typeface="Times New Roman" pitchFamily="18" charset="0"/>
                <a:cs typeface="Times New Roman" pitchFamily="18" charset="0"/>
              </a:rPr>
              <a:t>Par programmu</a:t>
            </a:r>
          </a:p>
          <a:p>
            <a:pPr algn="l">
              <a:buFont typeface="Wingdings" pitchFamily="2" charset="2"/>
              <a:buChar char="v"/>
            </a:pPr>
            <a:r>
              <a:rPr lang="lv-LV" sz="2000" dirty="0">
                <a:latin typeface="Times New Roman" pitchFamily="18" charset="0"/>
                <a:cs typeface="Times New Roman" pitchFamily="18" charset="0"/>
              </a:rPr>
              <a:t>Turpina līdzšinējo kursu, ieviešot papildu aspektus, kas atbilst aktuālajai politikai un globālajiem notikumiem</a:t>
            </a:r>
          </a:p>
          <a:p>
            <a:pPr algn="l">
              <a:buFont typeface="Wingdings" pitchFamily="2" charset="2"/>
              <a:buChar char="v"/>
            </a:pPr>
            <a:r>
              <a:rPr lang="lv-LV" sz="2000" dirty="0">
                <a:latin typeface="Times New Roman" pitchFamily="18" charset="0"/>
                <a:cs typeface="Times New Roman" pitchFamily="18" charset="0"/>
              </a:rPr>
              <a:t>Budžet</a:t>
            </a:r>
            <a:r>
              <a:rPr lang="en-GB" sz="2000" dirty="0">
                <a:latin typeface="Times New Roman" pitchFamily="18" charset="0"/>
                <a:cs typeface="Times New Roman" pitchFamily="18" charset="0"/>
              </a:rPr>
              <a:t>ā </a:t>
            </a:r>
            <a:r>
              <a:rPr lang="en-GB" sz="2000" dirty="0" err="1">
                <a:latin typeface="Times New Roman" pitchFamily="18" charset="0"/>
                <a:cs typeface="Times New Roman" pitchFamily="18" charset="0"/>
              </a:rPr>
              <a:t>paredzēts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pieaugums</a:t>
            </a:r>
            <a:r>
              <a:rPr lang="lv-LV" sz="2000" dirty="0">
                <a:latin typeface="Times New Roman" pitchFamily="18" charset="0"/>
                <a:cs typeface="Times New Roman" pitchFamily="18" charset="0"/>
              </a:rPr>
              <a:t>: 10.nov. </a:t>
            </a:r>
            <a:r>
              <a:rPr lang="lv-LV" sz="2000" dirty="0">
                <a:latin typeface="Times New Roman" pitchFamily="18" charset="0"/>
                <a:cs typeface="Times New Roman" pitchFamily="18" charset="0"/>
              </a:rPr>
              <a:t>Eiropas Padome un Eiropas parlaments nobalsoja par </a:t>
            </a:r>
            <a:r>
              <a:rPr lang="lv-LV" sz="2000" dirty="0" smtClean="0">
                <a:latin typeface="Times New Roman" pitchFamily="18" charset="0"/>
                <a:cs typeface="Times New Roman" pitchFamily="18" charset="0"/>
              </a:rPr>
              <a:t>             </a:t>
            </a:r>
            <a:r>
              <a:rPr lang="lv-LV" sz="2000" dirty="0" smtClean="0">
                <a:solidFill>
                  <a:srgbClr val="CC00FF"/>
                </a:solidFill>
                <a:latin typeface="Times New Roman" pitchFamily="18" charset="0"/>
                <a:cs typeface="Times New Roman" pitchFamily="18" charset="0"/>
              </a:rPr>
              <a:t>0.6 </a:t>
            </a:r>
            <a:r>
              <a:rPr lang="lv-LV" sz="2000" dirty="0">
                <a:solidFill>
                  <a:srgbClr val="CC00FF"/>
                </a:solidFill>
                <a:latin typeface="Times New Roman" pitchFamily="18" charset="0"/>
                <a:cs typeface="Times New Roman" pitchFamily="18" charset="0"/>
              </a:rPr>
              <a:t>miljardu eiro</a:t>
            </a:r>
            <a:r>
              <a:rPr lang="lv-LV" sz="2000" dirty="0">
                <a:latin typeface="Times New Roman" pitchFamily="18" charset="0"/>
                <a:cs typeface="Times New Roman" pitchFamily="18" charset="0"/>
              </a:rPr>
              <a:t> palielinājumu programmai Radošā Eiropa</a:t>
            </a:r>
            <a:endParaRPr lang="en-GB" sz="2000" dirty="0">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2 apakšprogrammas: KULTŪRA un MEDIA un starpnozaru daļa</a:t>
            </a:r>
          </a:p>
          <a:p>
            <a:pPr algn="l"/>
            <a:r>
              <a:rPr lang="lv-LV" sz="2000" b="1" dirty="0">
                <a:solidFill>
                  <a:srgbClr val="CC00FF"/>
                </a:solidFill>
                <a:latin typeface="Times New Roman" pitchFamily="18" charset="0"/>
                <a:cs typeface="Times New Roman" pitchFamily="18" charset="0"/>
              </a:rPr>
              <a:t>Aktuālās tēmas</a:t>
            </a:r>
            <a:r>
              <a:rPr lang="lv-LV" sz="2000" b="1" dirty="0">
                <a:solidFill>
                  <a:srgbClr val="7030A0"/>
                </a:solidFill>
                <a:latin typeface="Times New Roman" pitchFamily="18" charset="0"/>
                <a:cs typeface="Times New Roman" pitchFamily="18" charset="0"/>
              </a:rPr>
              <a:t> </a:t>
            </a:r>
          </a:p>
          <a:p>
            <a:pPr algn="l">
              <a:buFont typeface="Wingdings" pitchFamily="2" charset="2"/>
              <a:buChar char="v"/>
            </a:pPr>
            <a:r>
              <a:rPr lang="lv-LV" sz="2000" dirty="0">
                <a:latin typeface="Times New Roman" pitchFamily="18" charset="0"/>
                <a:cs typeface="Times New Roman" pitchFamily="18" charset="0"/>
              </a:rPr>
              <a:t>  Covid19</a:t>
            </a:r>
            <a:endParaRPr lang="lv-LV" sz="2000" b="1" dirty="0">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  Klimata pārmaiņas</a:t>
            </a:r>
            <a:endParaRPr lang="en-GB" sz="2000" dirty="0">
              <a:latin typeface="Times New Roman" pitchFamily="18" charset="0"/>
              <a:cs typeface="Times New Roman" pitchFamily="18" charset="0"/>
            </a:endParaRPr>
          </a:p>
          <a:p>
            <a:pPr algn="l">
              <a:buFont typeface="Wingdings" pitchFamily="2" charset="2"/>
              <a:buChar char="v"/>
            </a:pPr>
            <a:r>
              <a:rPr lang="en-GB" sz="2000" b="1" dirty="0">
                <a:latin typeface="Times New Roman" pitchFamily="18" charset="0"/>
                <a:cs typeface="Times New Roman" pitchFamily="18" charset="0"/>
              </a:rPr>
              <a:t>  </a:t>
            </a:r>
            <a:r>
              <a:rPr lang="en-GB" sz="2000" dirty="0" err="1">
                <a:latin typeface="Times New Roman" pitchFamily="18" charset="0"/>
                <a:cs typeface="Times New Roman" pitchFamily="18" charset="0"/>
              </a:rPr>
              <a:t>Uzņēmējdarbības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puse</a:t>
            </a:r>
            <a:endParaRPr lang="lv-LV" sz="2000" dirty="0">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  Dzimumu līdztiesība</a:t>
            </a:r>
          </a:p>
          <a:p>
            <a:pPr algn="l">
              <a:buFont typeface="Wingdings" pitchFamily="2" charset="2"/>
              <a:buChar char="v"/>
            </a:pPr>
            <a:r>
              <a:rPr lang="lv-LV" sz="2000" dirty="0">
                <a:latin typeface="Times New Roman" pitchFamily="18" charset="0"/>
                <a:cs typeface="Times New Roman" pitchFamily="18" charset="0"/>
              </a:rPr>
              <a:t>  Mediju neatkarība un žurnālistikas daudzveidība</a:t>
            </a:r>
            <a:endParaRPr lang="en-GB" sz="2000" dirty="0">
              <a:latin typeface="Times New Roman" pitchFamily="18" charset="0"/>
              <a:cs typeface="Times New Roman" pitchFamily="18" charset="0"/>
            </a:endParaRPr>
          </a:p>
          <a:p>
            <a:pPr algn="l">
              <a:buFont typeface="Wingdings" pitchFamily="2" charset="2"/>
              <a:buChar char="v"/>
            </a:pPr>
            <a:endParaRPr lang="lv-LV" sz="2000" b="1" dirty="0">
              <a:solidFill>
                <a:srgbClr val="FF0000"/>
              </a:solidFill>
              <a:latin typeface="Times New Roman" pitchFamily="18" charset="0"/>
              <a:cs typeface="Times New Roman" pitchFamily="18" charset="0"/>
            </a:endParaRPr>
          </a:p>
          <a:p>
            <a:pPr marL="609600" indent="-609600" algn="l">
              <a:spcBef>
                <a:spcPts val="600"/>
              </a:spcBef>
            </a:pP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21152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33401"/>
            <a:ext cx="11049000" cy="685800"/>
          </a:xfrm>
        </p:spPr>
        <p:txBody>
          <a:bodyPr anchor="b">
            <a:noAutofit/>
          </a:bodyPr>
          <a:lstStyle/>
          <a:p>
            <a:r>
              <a:rPr lang="lv-LV" sz="2500" b="1" dirty="0">
                <a:solidFill>
                  <a:srgbClr val="CC00FF"/>
                </a:solidFill>
                <a:latin typeface="Times New Roman" pitchFamily="18" charset="0"/>
                <a:cs typeface="Times New Roman" pitchFamily="18" charset="0"/>
              </a:rPr>
              <a:t>RADOŠĀ EIROPA 2021-2027 II</a:t>
            </a:r>
            <a:endParaRPr lang="en-US" sz="2500" b="1" dirty="0">
              <a:solidFill>
                <a:srgbClr val="CC00FF"/>
              </a:solidFill>
              <a:latin typeface="Times New Roman" pitchFamily="18" charset="0"/>
              <a:cs typeface="Times New Roman" pitchFamily="18" charset="0"/>
            </a:endParaRPr>
          </a:p>
        </p:txBody>
      </p:sp>
      <p:sp>
        <p:nvSpPr>
          <p:cNvPr id="12" name="Subtitle 2"/>
          <p:cNvSpPr>
            <a:spLocks noGrp="1"/>
          </p:cNvSpPr>
          <p:nvPr>
            <p:ph type="subTitle" idx="1"/>
          </p:nvPr>
        </p:nvSpPr>
        <p:spPr>
          <a:xfrm>
            <a:off x="609600" y="1600200"/>
            <a:ext cx="11049000" cy="4953000"/>
          </a:xfrm>
        </p:spPr>
        <p:txBody>
          <a:bodyPr>
            <a:normAutofit/>
          </a:bodyPr>
          <a:lstStyle/>
          <a:p>
            <a:pPr algn="l"/>
            <a:r>
              <a:rPr lang="lv-LV" sz="2000" b="1" dirty="0">
                <a:solidFill>
                  <a:srgbClr val="CC00FF"/>
                </a:solidFill>
                <a:latin typeface="Times New Roman" pitchFamily="18" charset="0"/>
                <a:cs typeface="Times New Roman" pitchFamily="18" charset="0"/>
              </a:rPr>
              <a:t>Kas gaidāms?</a:t>
            </a:r>
            <a:endParaRPr lang="en-GB" sz="2000" b="1" dirty="0">
              <a:solidFill>
                <a:srgbClr val="CC00FF"/>
              </a:solidFill>
              <a:latin typeface="Times New Roman" pitchFamily="18" charset="0"/>
              <a:cs typeface="Times New Roman" pitchFamily="18" charset="0"/>
            </a:endParaRPr>
          </a:p>
          <a:p>
            <a:pPr algn="l"/>
            <a:endParaRPr lang="lv-LV" sz="2000" b="1" dirty="0">
              <a:solidFill>
                <a:schemeClr val="accent4">
                  <a:lumMod val="75000"/>
                </a:schemeClr>
              </a:solidFill>
              <a:latin typeface="Times New Roman" pitchFamily="18" charset="0"/>
              <a:cs typeface="Times New Roman" pitchFamily="18" charset="0"/>
            </a:endParaRPr>
          </a:p>
          <a:p>
            <a:pPr algn="l">
              <a:buFont typeface="Wingdings" pitchFamily="2" charset="2"/>
              <a:buChar char="v"/>
            </a:pP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Palielināts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budžets</a:t>
            </a:r>
            <a:r>
              <a:rPr lang="en-GB" sz="2000" dirty="0">
                <a:latin typeface="Times New Roman" pitchFamily="18" charset="0"/>
                <a:cs typeface="Times New Roman" pitchFamily="18" charset="0"/>
              </a:rPr>
              <a:t> - </a:t>
            </a:r>
            <a:r>
              <a:rPr lang="en-GB" sz="2000" dirty="0" err="1">
                <a:latin typeface="Times New Roman" pitchFamily="18" charset="0"/>
                <a:cs typeface="Times New Roman" pitchFamily="18" charset="0"/>
              </a:rPr>
              <a:t>vairāk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atbalstītu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projektu</a:t>
            </a:r>
            <a:endParaRPr lang="en-GB" sz="2000" dirty="0">
              <a:latin typeface="Times New Roman" pitchFamily="18" charset="0"/>
              <a:cs typeface="Times New Roman" pitchFamily="18" charset="0"/>
            </a:endParaRPr>
          </a:p>
          <a:p>
            <a:pPr algn="l">
              <a:buFont typeface="Wingdings" pitchFamily="2" charset="2"/>
              <a:buChar char="v"/>
            </a:pP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Klasiskie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konkursi</a:t>
            </a:r>
            <a:r>
              <a:rPr lang="en-GB" sz="2000" dirty="0">
                <a:latin typeface="Times New Roman" pitchFamily="18" charset="0"/>
                <a:cs typeface="Times New Roman" pitchFamily="18" charset="0"/>
              </a:rPr>
              <a:t> + </a:t>
            </a:r>
            <a:r>
              <a:rPr lang="en-GB" sz="2000" dirty="0" err="1">
                <a:latin typeface="Times New Roman" pitchFamily="18" charset="0"/>
                <a:cs typeface="Times New Roman" pitchFamily="18" charset="0"/>
              </a:rPr>
              <a:t>papildu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konkursi</a:t>
            </a:r>
            <a:endParaRPr lang="en-GB" sz="2000" dirty="0">
              <a:latin typeface="Times New Roman" pitchFamily="18" charset="0"/>
              <a:cs typeface="Times New Roman" pitchFamily="18" charset="0"/>
            </a:endParaRPr>
          </a:p>
          <a:p>
            <a:pPr algn="l">
              <a:buFont typeface="Wingdings" pitchFamily="2" charset="2"/>
              <a:buChar char="v"/>
            </a:pPr>
            <a:r>
              <a:rPr lang="en-GB" sz="2000" dirty="0">
                <a:latin typeface="Times New Roman" pitchFamily="18" charset="0"/>
                <a:cs typeface="Times New Roman" pitchFamily="18" charset="0"/>
              </a:rPr>
              <a:t> </a:t>
            </a:r>
            <a:r>
              <a:rPr lang="lv-LV" sz="2000" dirty="0">
                <a:latin typeface="Times New Roman" pitchFamily="18" charset="0"/>
                <a:cs typeface="Times New Roman" pitchFamily="18" charset="0"/>
              </a:rPr>
              <a:t>Lielāks uzsvars uz mūzikas sektoru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apakšprogramma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Kultūra</a:t>
            </a:r>
            <a:r>
              <a:rPr lang="en-GB" sz="2000" dirty="0">
                <a:latin typeface="Times New Roman" pitchFamily="18" charset="0"/>
                <a:cs typeface="Times New Roman" pitchFamily="18" charset="0"/>
              </a:rPr>
              <a:t>)</a:t>
            </a:r>
            <a:endParaRPr lang="lv-LV" sz="2000" dirty="0">
              <a:latin typeface="Times New Roman" pitchFamily="18" charset="0"/>
              <a:cs typeface="Times New Roman" pitchFamily="18" charset="0"/>
            </a:endParaRPr>
          </a:p>
          <a:p>
            <a:pPr algn="l">
              <a:buFont typeface="Wingdings" pitchFamily="2" charset="2"/>
              <a:buChar char="v"/>
            </a:pPr>
            <a:r>
              <a:rPr lang="lv-LV" sz="2000" dirty="0">
                <a:latin typeface="Times New Roman" pitchFamily="18" charset="0"/>
                <a:cs typeface="Times New Roman" pitchFamily="18" charset="0"/>
              </a:rPr>
              <a:t> Jauna atbalsta joma: Mediju neatkarība un žurnālistikas </a:t>
            </a:r>
            <a:r>
              <a:rPr lang="lv-LV" sz="2000" dirty="0" smtClean="0">
                <a:latin typeface="Times New Roman" pitchFamily="18" charset="0"/>
                <a:cs typeface="Times New Roman" pitchFamily="18" charset="0"/>
              </a:rPr>
              <a:t>daudzveidība</a:t>
            </a:r>
            <a:endParaRPr lang="en-GB" sz="2000" dirty="0">
              <a:latin typeface="Times New Roman" pitchFamily="18" charset="0"/>
              <a:cs typeface="Times New Roman" pitchFamily="18" charset="0"/>
            </a:endParaRPr>
          </a:p>
          <a:p>
            <a:pPr algn="l">
              <a:buFont typeface="Wingdings" pitchFamily="2" charset="2"/>
              <a:buChar char="v"/>
            </a:pP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Starpnozaru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daļas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aktivitātes</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konkursi</a:t>
            </a:r>
            <a:r>
              <a:rPr lang="en-GB" sz="2000" dirty="0">
                <a:latin typeface="Times New Roman" pitchFamily="18" charset="0"/>
                <a:cs typeface="Times New Roman" pitchFamily="18" charset="0"/>
              </a:rPr>
              <a:t> un </a:t>
            </a:r>
            <a:r>
              <a:rPr lang="en-GB" sz="2000" dirty="0" err="1">
                <a:latin typeface="Times New Roman" pitchFamily="18" charset="0"/>
                <a:cs typeface="Times New Roman" pitchFamily="18" charset="0"/>
              </a:rPr>
              <a:t>Finanšu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Garantiju</a:t>
            </a:r>
            <a:r>
              <a:rPr lang="en-GB" sz="2000" dirty="0">
                <a:latin typeface="Times New Roman" pitchFamily="18" charset="0"/>
                <a:cs typeface="Times New Roman" pitchFamily="18" charset="0"/>
              </a:rPr>
              <a:t> fonds</a:t>
            </a:r>
          </a:p>
          <a:p>
            <a:pPr algn="l">
              <a:buFont typeface="Wingdings" pitchFamily="2" charset="2"/>
              <a:buChar char="v"/>
            </a:pPr>
            <a:endParaRPr lang="lv-LV" sz="2000" dirty="0">
              <a:latin typeface="Times New Roman" pitchFamily="18" charset="0"/>
              <a:cs typeface="Times New Roman" pitchFamily="18" charset="0"/>
            </a:endParaRPr>
          </a:p>
          <a:p>
            <a:pPr algn="l"/>
            <a:endParaRPr lang="lv-LV" sz="2000" b="1" dirty="0">
              <a:solidFill>
                <a:srgbClr val="FF0000"/>
              </a:solidFill>
              <a:latin typeface="Times New Roman" pitchFamily="18" charset="0"/>
              <a:cs typeface="Times New Roman" pitchFamily="18" charset="0"/>
            </a:endParaRPr>
          </a:p>
          <a:p>
            <a:pPr marL="609600" indent="-609600" algn="l">
              <a:spcBef>
                <a:spcPts val="600"/>
              </a:spcBef>
            </a:pP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1359425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2015 EU Prize for Contemporary Architecture – Mies van der Rohe Award  Ceremony | Creative Europe">
            <a:extLst>
              <a:ext uri="{FF2B5EF4-FFF2-40B4-BE49-F238E27FC236}">
                <a16:creationId xmlns:a16="http://schemas.microsoft.com/office/drawing/2014/main" id="{E37A7602-D97F-40CD-A6FE-18F33D4A5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87531"/>
            <a:ext cx="2944155" cy="1773737"/>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p:cNvSpPr>
            <a:spLocks noGrp="1"/>
          </p:cNvSpPr>
          <p:nvPr>
            <p:ph type="title"/>
          </p:nvPr>
        </p:nvSpPr>
        <p:spPr>
          <a:xfrm>
            <a:off x="838200" y="180114"/>
            <a:ext cx="10744200" cy="1168130"/>
          </a:xfrm>
        </p:spPr>
        <p:txBody>
          <a:bodyPr>
            <a:normAutofit/>
          </a:bodyPr>
          <a:lstStyle/>
          <a:p>
            <a:pPr algn="ctr"/>
            <a:r>
              <a:rPr lang="lv-LV" sz="3200" b="1" dirty="0">
                <a:solidFill>
                  <a:srgbClr val="CC00FF"/>
                </a:solidFill>
                <a:latin typeface="Times New Roman" pitchFamily="18" charset="0"/>
                <a:ea typeface="Verdana" pitchFamily="34" charset="0"/>
                <a:cs typeface="Times New Roman" pitchFamily="18" charset="0"/>
              </a:rPr>
              <a:t>KULTŪRAS</a:t>
            </a:r>
            <a:r>
              <a:rPr lang="lv-LV" sz="3200" b="1" i="1" dirty="0">
                <a:solidFill>
                  <a:srgbClr val="CC00FF"/>
                </a:solidFill>
                <a:latin typeface="Times New Roman" pitchFamily="18" charset="0"/>
                <a:ea typeface="Verdana" pitchFamily="34" charset="0"/>
                <a:cs typeface="Times New Roman" pitchFamily="18" charset="0"/>
              </a:rPr>
              <a:t> </a:t>
            </a:r>
            <a:r>
              <a:rPr lang="lv-LV" sz="3200" b="1" dirty="0">
                <a:solidFill>
                  <a:srgbClr val="CC00FF"/>
                </a:solidFill>
                <a:latin typeface="Times New Roman" pitchFamily="18" charset="0"/>
                <a:ea typeface="Verdana" pitchFamily="34" charset="0"/>
                <a:cs typeface="Times New Roman" pitchFamily="18" charset="0"/>
              </a:rPr>
              <a:t>APAKŠPROGRAMMA</a:t>
            </a:r>
            <a:endParaRPr lang="en-US" sz="3200" b="1" dirty="0">
              <a:solidFill>
                <a:srgbClr val="CC00FF"/>
              </a:solidFill>
              <a:latin typeface="Times New Roman" pitchFamily="18" charset="0"/>
              <a:ea typeface="Verdana" pitchFamily="34" charset="0"/>
              <a:cs typeface="Times New Roman" pitchFamily="18" charset="0"/>
            </a:endParaRPr>
          </a:p>
        </p:txBody>
      </p:sp>
      <p:sp>
        <p:nvSpPr>
          <p:cNvPr id="3" name="Satura vietturis 2"/>
          <p:cNvSpPr>
            <a:spLocks noGrp="1"/>
          </p:cNvSpPr>
          <p:nvPr>
            <p:ph idx="1"/>
          </p:nvPr>
        </p:nvSpPr>
        <p:spPr>
          <a:xfrm>
            <a:off x="609600" y="1676405"/>
            <a:ext cx="10972800" cy="4525963"/>
          </a:xfrm>
        </p:spPr>
        <p:txBody>
          <a:bodyPr>
            <a:normAutofit/>
          </a:bodyPr>
          <a:lstStyle/>
          <a:p>
            <a:pPr marL="534988" lvl="1" indent="-342900"/>
            <a:r>
              <a:rPr lang="lv-LV" sz="2000" dirty="0">
                <a:solidFill>
                  <a:srgbClr val="7030A0"/>
                </a:solidFill>
                <a:latin typeface="Times New Roman" pitchFamily="18" charset="0"/>
                <a:cs typeface="Times New Roman" pitchFamily="18" charset="0"/>
              </a:rPr>
              <a:t>Sadarbības projekti </a:t>
            </a:r>
          </a:p>
          <a:p>
            <a:pPr marL="534988" lvl="1" indent="-342900"/>
            <a:r>
              <a:rPr lang="lv-LV" sz="2000" dirty="0">
                <a:solidFill>
                  <a:srgbClr val="7030A0"/>
                </a:solidFill>
                <a:latin typeface="Times New Roman" pitchFamily="18" charset="0"/>
                <a:cs typeface="Times New Roman" pitchFamily="18" charset="0"/>
              </a:rPr>
              <a:t>Daiļliteratūras tulkošana</a:t>
            </a:r>
          </a:p>
          <a:p>
            <a:pPr marL="534988" lvl="1" indent="-342900"/>
            <a:r>
              <a:rPr lang="lv-LV" sz="2000" dirty="0">
                <a:solidFill>
                  <a:srgbClr val="7030A0"/>
                </a:solidFill>
                <a:latin typeface="Times New Roman" pitchFamily="18" charset="0"/>
                <a:cs typeface="Times New Roman" pitchFamily="18" charset="0"/>
              </a:rPr>
              <a:t>Eiropas platformas </a:t>
            </a:r>
          </a:p>
          <a:p>
            <a:pPr marL="534988" lvl="1" indent="-342900"/>
            <a:r>
              <a:rPr lang="lv-LV" sz="2000" dirty="0">
                <a:solidFill>
                  <a:srgbClr val="7030A0"/>
                </a:solidFill>
                <a:latin typeface="Times New Roman" pitchFamily="18" charset="0"/>
                <a:cs typeface="Times New Roman" pitchFamily="18" charset="0"/>
              </a:rPr>
              <a:t>Eiropas tīkli</a:t>
            </a:r>
          </a:p>
          <a:p>
            <a:pPr marL="534988" lvl="1" indent="-342900">
              <a:buNone/>
            </a:pPr>
            <a:r>
              <a:rPr lang="lv-LV" sz="2000" dirty="0">
                <a:latin typeface="Times New Roman" pitchFamily="18" charset="0"/>
                <a:cs typeface="Times New Roman" pitchFamily="18" charset="0"/>
              </a:rPr>
              <a:t>Papildus:</a:t>
            </a:r>
          </a:p>
          <a:p>
            <a:pPr marL="534988" lvl="1" indent="-342900"/>
            <a:r>
              <a:rPr lang="lv-LV" sz="2000" dirty="0">
                <a:solidFill>
                  <a:srgbClr val="7030A0"/>
                </a:solidFill>
                <a:latin typeface="Times New Roman" pitchFamily="18" charset="0"/>
                <a:cs typeface="Times New Roman" pitchFamily="18" charset="0"/>
              </a:rPr>
              <a:t>Īpašās aktivitātes</a:t>
            </a:r>
            <a:r>
              <a:rPr lang="en-GB" sz="2000" dirty="0">
                <a:solidFill>
                  <a:srgbClr val="7030A0"/>
                </a:solidFill>
                <a:latin typeface="Times New Roman" pitchFamily="18" charset="0"/>
                <a:cs typeface="Times New Roman" pitchFamily="18" charset="0"/>
              </a:rPr>
              <a:t>:</a:t>
            </a:r>
          </a:p>
          <a:p>
            <a:pPr marL="192088" lvl="1" indent="0">
              <a:buNone/>
            </a:pPr>
            <a:r>
              <a:rPr lang="en-GB" sz="2000" dirty="0">
                <a:solidFill>
                  <a:srgbClr val="7030A0"/>
                </a:solidFill>
                <a:latin typeface="Times New Roman" pitchFamily="18" charset="0"/>
                <a:cs typeface="Times New Roman" pitchFamily="18" charset="0"/>
              </a:rPr>
              <a:t>ES </a:t>
            </a:r>
            <a:r>
              <a:rPr lang="en-GB" sz="2000" dirty="0" err="1">
                <a:solidFill>
                  <a:srgbClr val="7030A0"/>
                </a:solidFill>
                <a:latin typeface="Times New Roman" pitchFamily="18" charset="0"/>
                <a:cs typeface="Times New Roman" pitchFamily="18" charset="0"/>
              </a:rPr>
              <a:t>balvas</a:t>
            </a:r>
            <a:endParaRPr lang="en-GB" sz="2000" dirty="0">
              <a:solidFill>
                <a:srgbClr val="7030A0"/>
              </a:solidFill>
              <a:latin typeface="Times New Roman" pitchFamily="18" charset="0"/>
              <a:cs typeface="Times New Roman" pitchFamily="18" charset="0"/>
            </a:endParaRPr>
          </a:p>
          <a:p>
            <a:pPr marL="192088" lvl="1" indent="0">
              <a:buNone/>
            </a:pPr>
            <a:r>
              <a:rPr lang="en-GB" sz="2000" dirty="0" err="1">
                <a:solidFill>
                  <a:srgbClr val="7030A0"/>
                </a:solidFill>
                <a:latin typeface="Times New Roman" pitchFamily="18" charset="0"/>
                <a:cs typeface="Times New Roman" pitchFamily="18" charset="0"/>
              </a:rPr>
              <a:t>Konferences</a:t>
            </a:r>
            <a:r>
              <a:rPr lang="en-GB" sz="2000" dirty="0">
                <a:solidFill>
                  <a:srgbClr val="7030A0"/>
                </a:solidFill>
                <a:latin typeface="Times New Roman" pitchFamily="18" charset="0"/>
                <a:cs typeface="Times New Roman" pitchFamily="18" charset="0"/>
              </a:rPr>
              <a:t>, </a:t>
            </a:r>
            <a:r>
              <a:rPr lang="en-GB" sz="2000" dirty="0" err="1">
                <a:solidFill>
                  <a:srgbClr val="7030A0"/>
                </a:solidFill>
                <a:latin typeface="Times New Roman" pitchFamily="18" charset="0"/>
                <a:cs typeface="Times New Roman" pitchFamily="18" charset="0"/>
              </a:rPr>
              <a:t>pētījumi</a:t>
            </a:r>
            <a:endParaRPr lang="en-GB" sz="2000" dirty="0">
              <a:solidFill>
                <a:srgbClr val="7030A0"/>
              </a:solidFill>
              <a:latin typeface="Times New Roman" pitchFamily="18" charset="0"/>
              <a:cs typeface="Times New Roman" pitchFamily="18" charset="0"/>
            </a:endParaRPr>
          </a:p>
          <a:p>
            <a:pPr marL="192088" lvl="1" indent="0">
              <a:buNone/>
            </a:pPr>
            <a:r>
              <a:rPr lang="en-GB" sz="2000" dirty="0" err="1">
                <a:solidFill>
                  <a:srgbClr val="7030A0"/>
                </a:solidFill>
                <a:latin typeface="Times New Roman" pitchFamily="18" charset="0"/>
                <a:cs typeface="Times New Roman" pitchFamily="18" charset="0"/>
              </a:rPr>
              <a:t>Tematiski</a:t>
            </a:r>
            <a:r>
              <a:rPr lang="en-GB" sz="2000" dirty="0">
                <a:solidFill>
                  <a:srgbClr val="7030A0"/>
                </a:solidFill>
                <a:latin typeface="Times New Roman" pitchFamily="18" charset="0"/>
                <a:cs typeface="Times New Roman" pitchFamily="18" charset="0"/>
              </a:rPr>
              <a:t> </a:t>
            </a:r>
            <a:r>
              <a:rPr lang="en-GB" sz="2000" dirty="0" err="1">
                <a:solidFill>
                  <a:srgbClr val="7030A0"/>
                </a:solidFill>
                <a:latin typeface="Times New Roman" pitchFamily="18" charset="0"/>
                <a:cs typeface="Times New Roman" pitchFamily="18" charset="0"/>
              </a:rPr>
              <a:t>konkursi</a:t>
            </a:r>
            <a:endParaRPr lang="lv-LV" sz="2000" dirty="0">
              <a:solidFill>
                <a:srgbClr val="7030A0"/>
              </a:solidFill>
              <a:latin typeface="Times New Roman" pitchFamily="18" charset="0"/>
              <a:cs typeface="Times New Roman" pitchFamily="18" charset="0"/>
            </a:endParaRPr>
          </a:p>
        </p:txBody>
      </p:sp>
      <p:pic>
        <p:nvPicPr>
          <p:cNvPr id="5" name="Attēls 4" descr="EU flag-Crea EU + Culture EN.png"/>
          <p:cNvPicPr>
            <a:picLocks noChangeAspect="1"/>
          </p:cNvPicPr>
          <p:nvPr/>
        </p:nvPicPr>
        <p:blipFill>
          <a:blip r:embed="rId4" cstate="print"/>
          <a:stretch>
            <a:fillRect/>
          </a:stretch>
        </p:blipFill>
        <p:spPr>
          <a:xfrm>
            <a:off x="1524000" y="5070290"/>
            <a:ext cx="2895600" cy="969721"/>
          </a:xfrm>
          <a:prstGeom prst="rect">
            <a:avLst/>
          </a:prstGeom>
        </p:spPr>
      </p:pic>
      <p:pic>
        <p:nvPicPr>
          <p:cNvPr id="1026" name="Picture 2" descr="europa_nostra logo_red_high - Europa Nostra">
            <a:extLst>
              <a:ext uri="{FF2B5EF4-FFF2-40B4-BE49-F238E27FC236}">
                <a16:creationId xmlns:a16="http://schemas.microsoft.com/office/drawing/2014/main" id="{C4FE5ECB-12BC-459D-AE2D-9D17443613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4954" y="1676405"/>
            <a:ext cx="1484407" cy="2622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16 EU Prize for Literature winners announced | Creative Europe">
            <a:extLst>
              <a:ext uri="{FF2B5EF4-FFF2-40B4-BE49-F238E27FC236}">
                <a16:creationId xmlns:a16="http://schemas.microsoft.com/office/drawing/2014/main" id="{AAC47415-1737-47FC-9E4B-46482A81A2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4848" y="4587587"/>
            <a:ext cx="3336194"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lobal PublicitySquid Archives - Global Publicity">
            <a:extLst>
              <a:ext uri="{FF2B5EF4-FFF2-40B4-BE49-F238E27FC236}">
                <a16:creationId xmlns:a16="http://schemas.microsoft.com/office/drawing/2014/main" id="{A7179109-0104-4EC7-A6CF-A6CF530AC3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810233"/>
            <a:ext cx="1930145" cy="1930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usikprotokoll.orf.at/sites/new.musikprotokoll.mur.at/files/Shape_Logo_BW2.jpg">
            <a:extLst>
              <a:ext uri="{FF2B5EF4-FFF2-40B4-BE49-F238E27FC236}">
                <a16:creationId xmlns:a16="http://schemas.microsoft.com/office/drawing/2014/main" id="{05FBD07D-EBEF-44FB-8640-F8ABF5913D6E}"/>
              </a:ext>
            </a:extLst>
          </p:cNvPr>
          <p:cNvPicPr>
            <a:picLocks noChangeAspect="1" noChangeArrowheads="1"/>
          </p:cNvPicPr>
          <p:nvPr/>
        </p:nvPicPr>
        <p:blipFill>
          <a:blip r:embed="rId3" cstate="print"/>
          <a:stretch>
            <a:fillRect/>
          </a:stretch>
        </p:blipFill>
        <p:spPr bwMode="auto">
          <a:xfrm>
            <a:off x="609600" y="413329"/>
            <a:ext cx="1588946" cy="1588946"/>
          </a:xfrm>
          <a:prstGeom prst="rect">
            <a:avLst/>
          </a:prstGeom>
          <a:noFill/>
        </p:spPr>
      </p:pic>
      <p:pic>
        <p:nvPicPr>
          <p:cNvPr id="8" name="Picture 3" descr="U:\ES_fondi\ES kulturas kontaktpunkts\KKP publicitātes materiāli\2016\RE buklets 2016\radosa_eiropa_bildes\Mansards projekts\Lieliskaa-sezona-vaaks.jpg">
            <a:extLst>
              <a:ext uri="{FF2B5EF4-FFF2-40B4-BE49-F238E27FC236}">
                <a16:creationId xmlns:a16="http://schemas.microsoft.com/office/drawing/2014/main" id="{36B0E8BF-93BE-4256-B753-09C2D1C6EB92}"/>
              </a:ext>
            </a:extLst>
          </p:cNvPr>
          <p:cNvPicPr>
            <a:picLocks noChangeAspect="1" noChangeArrowheads="1"/>
          </p:cNvPicPr>
          <p:nvPr/>
        </p:nvPicPr>
        <p:blipFill>
          <a:blip r:embed="rId4" cstate="print"/>
          <a:stretch>
            <a:fillRect/>
          </a:stretch>
        </p:blipFill>
        <p:spPr bwMode="auto">
          <a:xfrm>
            <a:off x="3669361" y="416050"/>
            <a:ext cx="1114396" cy="1586329"/>
          </a:xfrm>
          <a:prstGeom prst="rect">
            <a:avLst/>
          </a:prstGeom>
          <a:noFill/>
        </p:spPr>
      </p:pic>
      <p:pic>
        <p:nvPicPr>
          <p:cNvPr id="7" name="Picture 3">
            <a:extLst>
              <a:ext uri="{FF2B5EF4-FFF2-40B4-BE49-F238E27FC236}">
                <a16:creationId xmlns:a16="http://schemas.microsoft.com/office/drawing/2014/main" id="{098AFE3A-957D-487A-B943-0DB0F305F6E0}"/>
              </a:ext>
            </a:extLst>
          </p:cNvPr>
          <p:cNvPicPr>
            <a:picLocks noChangeAspect="1" noChangeArrowheads="1"/>
          </p:cNvPicPr>
          <p:nvPr/>
        </p:nvPicPr>
        <p:blipFill>
          <a:blip r:embed="rId5" cstate="print"/>
          <a:stretch>
            <a:fillRect/>
          </a:stretch>
        </p:blipFill>
        <p:spPr bwMode="auto">
          <a:xfrm>
            <a:off x="8802489" y="517755"/>
            <a:ext cx="2421217" cy="1380093"/>
          </a:xfrm>
          <a:prstGeom prst="rect">
            <a:avLst/>
          </a:prstGeom>
          <a:noFill/>
        </p:spPr>
      </p:pic>
      <p:pic>
        <p:nvPicPr>
          <p:cNvPr id="5" name="Attēls 4" descr="EU flag-Crea EU + Culture EN.png"/>
          <p:cNvPicPr>
            <a:picLocks noChangeAspect="1"/>
          </p:cNvPicPr>
          <p:nvPr/>
        </p:nvPicPr>
        <p:blipFill>
          <a:blip r:embed="rId6" cstate="print"/>
          <a:stretch>
            <a:fillRect/>
          </a:stretch>
        </p:blipFill>
        <p:spPr>
          <a:xfrm>
            <a:off x="8804378" y="5327176"/>
            <a:ext cx="2419328" cy="810475"/>
          </a:xfrm>
          <a:prstGeom prst="rect">
            <a:avLst/>
          </a:prstGeom>
        </p:spPr>
      </p:pic>
      <p:sp>
        <p:nvSpPr>
          <p:cNvPr id="2" name="Virsraksts 1"/>
          <p:cNvSpPr>
            <a:spLocks noGrp="1"/>
          </p:cNvSpPr>
          <p:nvPr>
            <p:ph type="title"/>
          </p:nvPr>
        </p:nvSpPr>
        <p:spPr>
          <a:xfrm>
            <a:off x="609600" y="2892583"/>
            <a:ext cx="10972800" cy="1016898"/>
          </a:xfrm>
        </p:spPr>
        <p:txBody>
          <a:bodyPr>
            <a:normAutofit/>
          </a:bodyPr>
          <a:lstStyle/>
          <a:p>
            <a:pPr algn="ctr">
              <a:lnSpc>
                <a:spcPct val="90000"/>
              </a:lnSpc>
            </a:pPr>
            <a:r>
              <a:rPr lang="lv-LV" sz="2500" b="1" dirty="0">
                <a:solidFill>
                  <a:srgbClr val="CC00FF"/>
                </a:solidFill>
                <a:latin typeface="Times New Roman" pitchFamily="18" charset="0"/>
                <a:ea typeface="Verdana" pitchFamily="34" charset="0"/>
                <a:cs typeface="Times New Roman" pitchFamily="18" charset="0"/>
              </a:rPr>
              <a:t>KULTŪRAS</a:t>
            </a:r>
            <a:r>
              <a:rPr lang="lv-LV" sz="2500" b="1" i="1" dirty="0">
                <a:solidFill>
                  <a:srgbClr val="CC00FF"/>
                </a:solidFill>
                <a:latin typeface="Times New Roman" pitchFamily="18" charset="0"/>
                <a:ea typeface="Verdana" pitchFamily="34" charset="0"/>
                <a:cs typeface="Times New Roman" pitchFamily="18" charset="0"/>
              </a:rPr>
              <a:t> </a:t>
            </a:r>
            <a:r>
              <a:rPr lang="lv-LV" sz="2500" b="1" dirty="0">
                <a:solidFill>
                  <a:srgbClr val="CC00FF"/>
                </a:solidFill>
                <a:latin typeface="Times New Roman" pitchFamily="18" charset="0"/>
                <a:ea typeface="Verdana" pitchFamily="34" charset="0"/>
                <a:cs typeface="Times New Roman" pitchFamily="18" charset="0"/>
              </a:rPr>
              <a:t>APAKŠPROGRAMMA</a:t>
            </a:r>
            <a:r>
              <a:rPr lang="lv-LV" sz="2500" dirty="0">
                <a:solidFill>
                  <a:schemeClr val="bg1"/>
                </a:solidFill>
                <a:latin typeface="Times New Roman" pitchFamily="18" charset="0"/>
                <a:ea typeface="Verdana" pitchFamily="34" charset="0"/>
                <a:cs typeface="Times New Roman" pitchFamily="18" charset="0"/>
              </a:rPr>
              <a:t/>
            </a:r>
            <a:br>
              <a:rPr lang="lv-LV" sz="2500" dirty="0">
                <a:solidFill>
                  <a:schemeClr val="bg1"/>
                </a:solidFill>
                <a:latin typeface="Times New Roman" pitchFamily="18" charset="0"/>
                <a:ea typeface="Verdana" pitchFamily="34" charset="0"/>
                <a:cs typeface="Times New Roman" pitchFamily="18" charset="0"/>
              </a:rPr>
            </a:br>
            <a:r>
              <a:rPr lang="lv-LV" sz="2500" dirty="0">
                <a:solidFill>
                  <a:schemeClr val="bg1"/>
                </a:solidFill>
                <a:latin typeface="Times New Roman" pitchFamily="18" charset="0"/>
                <a:ea typeface="Verdana" pitchFamily="34" charset="0"/>
                <a:cs typeface="Times New Roman" pitchFamily="18" charset="0"/>
              </a:rPr>
              <a:t>Rezultāti Latvijā 2014-2020</a:t>
            </a:r>
            <a:endParaRPr lang="en-US" sz="2500" dirty="0">
              <a:solidFill>
                <a:schemeClr val="bg1"/>
              </a:solidFill>
              <a:latin typeface="Times New Roman" pitchFamily="18" charset="0"/>
              <a:ea typeface="Verdana" pitchFamily="34" charset="0"/>
              <a:cs typeface="Times New Roman" pitchFamily="18" charset="0"/>
            </a:endParaRPr>
          </a:p>
        </p:txBody>
      </p:sp>
      <p:sp>
        <p:nvSpPr>
          <p:cNvPr id="3" name="Satura vietturis 2"/>
          <p:cNvSpPr>
            <a:spLocks noGrp="1"/>
          </p:cNvSpPr>
          <p:nvPr>
            <p:ph idx="1"/>
          </p:nvPr>
        </p:nvSpPr>
        <p:spPr>
          <a:xfrm>
            <a:off x="609600" y="4101152"/>
            <a:ext cx="10972799" cy="2452048"/>
          </a:xfrm>
        </p:spPr>
        <p:txBody>
          <a:bodyPr>
            <a:noAutofit/>
          </a:bodyPr>
          <a:lstStyle/>
          <a:p>
            <a:pPr marL="534988" lvl="1" indent="-342900"/>
            <a:r>
              <a:rPr lang="lv-LV" dirty="0">
                <a:solidFill>
                  <a:schemeClr val="bg1"/>
                </a:solidFill>
                <a:latin typeface="Times New Roman" pitchFamily="18" charset="0"/>
                <a:cs typeface="Times New Roman" pitchFamily="18" charset="0"/>
              </a:rPr>
              <a:t>Sadarbības projekti </a:t>
            </a:r>
            <a:r>
              <a:rPr lang="en-GB" dirty="0">
                <a:solidFill>
                  <a:schemeClr val="bg1"/>
                </a:solidFill>
                <a:latin typeface="Times New Roman" pitchFamily="18" charset="0"/>
                <a:cs typeface="Times New Roman" pitchFamily="18" charset="0"/>
              </a:rPr>
              <a:t>5</a:t>
            </a:r>
            <a:r>
              <a:rPr lang="lv-LV" dirty="0">
                <a:solidFill>
                  <a:schemeClr val="bg1"/>
                </a:solidFill>
                <a:latin typeface="Times New Roman" pitchFamily="18" charset="0"/>
                <a:cs typeface="Times New Roman" pitchFamily="18" charset="0"/>
              </a:rPr>
              <a:t>0+ projekti</a:t>
            </a:r>
          </a:p>
          <a:p>
            <a:pPr marL="534988" lvl="1" indent="-342900"/>
            <a:r>
              <a:rPr lang="lv-LV" dirty="0">
                <a:solidFill>
                  <a:schemeClr val="bg1"/>
                </a:solidFill>
                <a:latin typeface="Times New Roman" pitchFamily="18" charset="0"/>
                <a:cs typeface="Times New Roman" pitchFamily="18" charset="0"/>
              </a:rPr>
              <a:t>Daiļliteratūras tulkošana 9 projekti</a:t>
            </a:r>
          </a:p>
          <a:p>
            <a:pPr marL="534988" lvl="1" indent="-342900"/>
            <a:r>
              <a:rPr lang="lv-LV" dirty="0">
                <a:solidFill>
                  <a:schemeClr val="bg1"/>
                </a:solidFill>
                <a:latin typeface="Times New Roman" pitchFamily="18" charset="0"/>
                <a:cs typeface="Times New Roman" pitchFamily="18" charset="0"/>
              </a:rPr>
              <a:t>Eiropas platformas 5 projekti </a:t>
            </a:r>
          </a:p>
          <a:p>
            <a:pPr marL="534988" lvl="1" indent="-342900"/>
            <a:r>
              <a:rPr lang="lv-LV" dirty="0">
                <a:solidFill>
                  <a:schemeClr val="bg1"/>
                </a:solidFill>
                <a:latin typeface="Times New Roman" pitchFamily="18" charset="0"/>
                <a:cs typeface="Times New Roman" pitchFamily="18" charset="0"/>
              </a:rPr>
              <a:t>Eiropas tīkli 0 projekti</a:t>
            </a:r>
          </a:p>
          <a:p>
            <a:pPr marL="534988" lvl="1" indent="-342900">
              <a:buNone/>
            </a:pPr>
            <a:r>
              <a:rPr lang="lv-LV" dirty="0">
                <a:solidFill>
                  <a:schemeClr val="bg1"/>
                </a:solidFill>
                <a:latin typeface="Times New Roman" pitchFamily="18" charset="0"/>
                <a:cs typeface="Times New Roman" pitchFamily="18" charset="0"/>
              </a:rPr>
              <a:t>Papildus:</a:t>
            </a:r>
          </a:p>
          <a:p>
            <a:pPr marL="534988" lvl="1" indent="-342900"/>
            <a:r>
              <a:rPr lang="lv-LV" dirty="0">
                <a:solidFill>
                  <a:schemeClr val="bg1"/>
                </a:solidFill>
                <a:latin typeface="Times New Roman" pitchFamily="18" charset="0"/>
                <a:cs typeface="Times New Roman" pitchFamily="18" charset="0"/>
              </a:rPr>
              <a:t>Īpašās aktivitātes</a:t>
            </a:r>
            <a:r>
              <a:rPr lang="en-GB" dirty="0">
                <a:solidFill>
                  <a:schemeClr val="bg1"/>
                </a:solidFill>
                <a:latin typeface="Times New Roman" pitchFamily="18" charset="0"/>
                <a:cs typeface="Times New Roman" pitchFamily="18" charset="0"/>
              </a:rPr>
              <a:t> 2 </a:t>
            </a:r>
            <a:r>
              <a:rPr lang="en-GB" dirty="0" err="1">
                <a:solidFill>
                  <a:schemeClr val="bg1"/>
                </a:solidFill>
                <a:latin typeface="Times New Roman" pitchFamily="18" charset="0"/>
                <a:cs typeface="Times New Roman" pitchFamily="18" charset="0"/>
              </a:rPr>
              <a:t>projekti</a:t>
            </a:r>
            <a:endParaRPr lang="lv-LV" dirty="0">
              <a:solidFill>
                <a:schemeClr val="bg1"/>
              </a:solidFill>
              <a:latin typeface="Times New Roman" pitchFamily="18" charset="0"/>
              <a:cs typeface="Times New Roman" pitchFamily="18" charset="0"/>
            </a:endParaRPr>
          </a:p>
        </p:txBody>
      </p:sp>
      <p:pic>
        <p:nvPicPr>
          <p:cNvPr id="9" name="Picture 2">
            <a:extLst>
              <a:ext uri="{FF2B5EF4-FFF2-40B4-BE49-F238E27FC236}">
                <a16:creationId xmlns:a16="http://schemas.microsoft.com/office/drawing/2014/main" id="{55F71230-1344-40CB-883D-8204392BB1C4}"/>
              </a:ext>
            </a:extLst>
          </p:cNvPr>
          <p:cNvPicPr>
            <a:picLocks noChangeAspect="1" noChangeArrowheads="1"/>
          </p:cNvPicPr>
          <p:nvPr/>
        </p:nvPicPr>
        <p:blipFill>
          <a:blip r:embed="rId7" cstate="print"/>
          <a:stretch>
            <a:fillRect/>
          </a:stretch>
        </p:blipFill>
        <p:spPr bwMode="auto">
          <a:xfrm>
            <a:off x="6301866" y="388968"/>
            <a:ext cx="1015582" cy="1586323"/>
          </a:xfrm>
          <a:prstGeom prst="rect">
            <a:avLst/>
          </a:prstGeom>
          <a:noFill/>
        </p:spPr>
      </p:pic>
    </p:spTree>
    <p:extLst>
      <p:ext uri="{BB962C8B-B14F-4D97-AF65-F5344CB8AC3E}">
        <p14:creationId xmlns:p14="http://schemas.microsoft.com/office/powerpoint/2010/main" val="15624647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dizains">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dizain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dizain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345</TotalTime>
  <Words>837</Words>
  <Application>Microsoft Office PowerPoint</Application>
  <PresentationFormat>Platekrāna</PresentationFormat>
  <Paragraphs>169</Paragraphs>
  <Slides>19</Slides>
  <Notes>14</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19</vt:i4>
      </vt:variant>
    </vt:vector>
  </HeadingPairs>
  <TitlesOfParts>
    <vt:vector size="26" baseType="lpstr">
      <vt:lpstr>Arial</vt:lpstr>
      <vt:lpstr>Calibri</vt:lpstr>
      <vt:lpstr>Calibri Light</vt:lpstr>
      <vt:lpstr>Times New Roman</vt:lpstr>
      <vt:lpstr>Verdana</vt:lpstr>
      <vt:lpstr>Wingdings</vt:lpstr>
      <vt:lpstr>Office Theme</vt:lpstr>
      <vt:lpstr>ES programma “Radošā Eiropa”</vt:lpstr>
      <vt:lpstr>ES programma RADOŠĀ EIROPA</vt:lpstr>
      <vt:lpstr>ES programma RADOŠĀ EIROPA</vt:lpstr>
      <vt:lpstr>PowerPoint prezentācija</vt:lpstr>
      <vt:lpstr>RADOŠĀ EIROPA 2014-2020</vt:lpstr>
      <vt:lpstr>RADOŠĀ EIROPA 2021-2027 I</vt:lpstr>
      <vt:lpstr>RADOŠĀ EIROPA 2021-2027 II</vt:lpstr>
      <vt:lpstr>KULTŪRAS APAKŠPROGRAMMA</vt:lpstr>
      <vt:lpstr>KULTŪRAS APAKŠPROGRAMMA Rezultāti Latvijā 2014-2020</vt:lpstr>
      <vt:lpstr>PowerPoint prezentācija</vt:lpstr>
      <vt:lpstr>Aktualitātes</vt:lpstr>
      <vt:lpstr>APAKŠPROGRAMMA MEDIA</vt:lpstr>
      <vt:lpstr>APAKŠPROGRAMMA MEDIA 2021. – 2027. </vt:lpstr>
      <vt:lpstr>APAKŠPROGRAMMA MEDIA 2021. – 2027.</vt:lpstr>
      <vt:lpstr>APAKŠPROGRAMMA MEDIA 2021. – 2027.</vt:lpstr>
      <vt:lpstr>APAKŠPROGRAMMA MEDIA  Rezultāti Latvijā</vt:lpstr>
      <vt:lpstr>APAKŠPROGRAMMA MEDIA  Rezultāti Latvijā</vt:lpstr>
      <vt:lpstr>Noderīgi informācijas resursi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programma “Radošā Eiropa”</dc:title>
  <dc:creator>Zanda Aveniņa</dc:creator>
  <cp:lastModifiedBy>Lelda Ozola</cp:lastModifiedBy>
  <cp:revision>83</cp:revision>
  <dcterms:created xsi:type="dcterms:W3CDTF">2020-11-05T14:53:07Z</dcterms:created>
  <dcterms:modified xsi:type="dcterms:W3CDTF">2020-11-16T10:39:33Z</dcterms:modified>
</cp:coreProperties>
</file>