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301" r:id="rId4"/>
    <p:sldId id="299" r:id="rId5"/>
    <p:sldId id="303" r:id="rId6"/>
    <p:sldId id="304" r:id="rId7"/>
    <p:sldId id="315" r:id="rId8"/>
    <p:sldId id="306" r:id="rId9"/>
    <p:sldId id="307" r:id="rId10"/>
    <p:sldId id="316" r:id="rId11"/>
    <p:sldId id="317" r:id="rId12"/>
    <p:sldId id="318" r:id="rId13"/>
    <p:sldId id="298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īvija Laidiņa" initials="LL" lastIdx="2" clrIdx="0">
    <p:extLst>
      <p:ext uri="{19B8F6BF-5375-455C-9EA6-DF929625EA0E}">
        <p15:presenceInfo xmlns:p15="http://schemas.microsoft.com/office/powerpoint/2012/main" userId="S-1-5-21-643382685-1273127185-4054792538-15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DB166-6773-4203-9B83-CEA75E7F9C1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5CBE-9453-4564-A841-EBF6EDA0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5CBE-9453-4564-A841-EBF6EDA04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B6A2-7D4B-4571-AC3D-36F86A0072C8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474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4021915"/>
            <a:ext cx="9144000" cy="124055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B34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4480897"/>
            <a:ext cx="1875453" cy="1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6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8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480"/>
                </a:solidFill>
              </a:defRPr>
            </a:lvl1pPr>
            <a:lvl2pPr>
              <a:defRPr>
                <a:solidFill>
                  <a:srgbClr val="2B3480"/>
                </a:solidFill>
              </a:defRPr>
            </a:lvl2pPr>
            <a:lvl3pPr>
              <a:defRPr>
                <a:solidFill>
                  <a:srgbClr val="2B3480"/>
                </a:solidFill>
              </a:defRPr>
            </a:lvl3pPr>
            <a:lvl4pPr>
              <a:defRPr>
                <a:solidFill>
                  <a:srgbClr val="2B3480"/>
                </a:solidFill>
              </a:defRPr>
            </a:lvl4pPr>
            <a:lvl5pPr>
              <a:defRPr>
                <a:solidFill>
                  <a:srgbClr val="2B348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45" y="5146686"/>
            <a:ext cx="1482455" cy="1482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956044"/>
            <a:ext cx="1872580" cy="5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43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11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217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86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55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3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692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AAC1-84F6-4D17-B099-96BE9C447EC3}" type="datetimeFigureOut">
              <a:rPr lang="lv-LV" smtClean="0"/>
              <a:pPr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3F9C-FB9C-42FD-9AA9-7355044E77D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96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a.gov.lv/lat/kontakti/darbinieku_kontakti/" TargetMode="External"/><Relationship Id="rId2" Type="http://schemas.openxmlformats.org/officeDocument/2006/relationships/hyperlink" Target="https://www.viaa.gov.lv/lat/ek_izgl_programmas_iniciativas/erasmusplus/erasmus_plus_jaunum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aa.gov.lv/" TargetMode="External"/><Relationship Id="rId3" Type="http://schemas.openxmlformats.org/officeDocument/2006/relationships/hyperlink" Target="mailto:darta.darbina@viaa.gov.lv" TargetMode="External"/><Relationship Id="rId7" Type="http://schemas.openxmlformats.org/officeDocument/2006/relationships/hyperlink" Target="http://www.flickr.com/photos/73458727@N06/se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VIAAlv" TargetMode="External"/><Relationship Id="rId5" Type="http://schemas.openxmlformats.org/officeDocument/2006/relationships/hyperlink" Target="https://twitter.com/VIAA_LV" TargetMode="External"/><Relationship Id="rId4" Type="http://schemas.openxmlformats.org/officeDocument/2006/relationships/hyperlink" Target="http://www.erasmusplus.lv/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lv-LV" sz="9600" b="1" dirty="0">
                <a:solidFill>
                  <a:srgbClr val="002060"/>
                </a:solidFill>
              </a:rPr>
              <a:t>Erasmus+ nākotne</a:t>
            </a:r>
          </a:p>
          <a:p>
            <a:pPr>
              <a:defRPr/>
            </a:pPr>
            <a:r>
              <a:rPr lang="lv-LV" sz="9600" b="1" dirty="0">
                <a:solidFill>
                  <a:srgbClr val="002060"/>
                </a:solidFill>
              </a:rPr>
              <a:t>2021.-2027.gads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967" y="6148871"/>
            <a:ext cx="301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2B3480"/>
                </a:solidFill>
              </a:rPr>
              <a:t>Rīga, 2020.gada 16.novembris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761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>
                <a:latin typeface="Calibri body"/>
              </a:rPr>
              <a:t>Erasmus</a:t>
            </a:r>
            <a:r>
              <a:rPr lang="lv-LV" dirty="0">
                <a:latin typeface="Calibri body"/>
              </a:rPr>
              <a:t>+ programmas dalībnieki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42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200" b="1" dirty="0"/>
              <a:t>Institūcijas, kas ir tiesīgas pieteikt </a:t>
            </a:r>
            <a:r>
              <a:rPr lang="lv-LV" sz="2200" b="1" dirty="0" err="1"/>
              <a:t>Erasmus</a:t>
            </a:r>
            <a:r>
              <a:rPr lang="lv-LV" sz="2200" b="1" dirty="0"/>
              <a:t>+ projektus:</a:t>
            </a:r>
          </a:p>
          <a:p>
            <a:pPr marL="0" indent="0">
              <a:buNone/>
            </a:pPr>
            <a:endParaRPr lang="lv-LV" sz="1500" b="1" dirty="0"/>
          </a:p>
          <a:p>
            <a:r>
              <a:rPr lang="lv-LV" sz="2200" b="1" dirty="0"/>
              <a:t>Izglītības nodrošinātāji:</a:t>
            </a:r>
          </a:p>
          <a:p>
            <a:pPr marL="365125" indent="0">
              <a:buNone/>
            </a:pPr>
            <a:r>
              <a:rPr lang="lv-LV" sz="2200" dirty="0"/>
              <a:t>Pirmsskolas izglītības iestādes un skolas</a:t>
            </a:r>
          </a:p>
          <a:p>
            <a:pPr marL="365125" indent="0">
              <a:buNone/>
            </a:pPr>
            <a:r>
              <a:rPr lang="lv-LV" sz="2200" dirty="0"/>
              <a:t>Profesionālās izglītības iestādes, tehnikumi u.c.</a:t>
            </a:r>
          </a:p>
          <a:p>
            <a:pPr marL="365125" indent="0">
              <a:buNone/>
            </a:pPr>
            <a:r>
              <a:rPr lang="lv-LV" sz="2200" dirty="0"/>
              <a:t>Dalībvalstī akreditētas augstākās izglītības iestādes, kas ieguvušas </a:t>
            </a:r>
            <a:r>
              <a:rPr lang="lv-LV" sz="2200" dirty="0" err="1"/>
              <a:t>Erasmus</a:t>
            </a:r>
            <a:r>
              <a:rPr lang="lv-LV" sz="2200" dirty="0"/>
              <a:t> Augstākās izglītības Hartu (ECHE)</a:t>
            </a:r>
          </a:p>
          <a:p>
            <a:pPr marL="365125" indent="0">
              <a:buNone/>
            </a:pPr>
            <a:r>
              <a:rPr lang="lv-LV" sz="2200" dirty="0"/>
              <a:t>Pieaugušo izglītotāji</a:t>
            </a:r>
          </a:p>
          <a:p>
            <a:r>
              <a:rPr lang="lv-LV" sz="2200" b="1" dirty="0"/>
              <a:t>Uzņēmumi un organizācijas, kas uzņem praksē profesionālās izglītības audzēkņus</a:t>
            </a:r>
          </a:p>
          <a:p>
            <a:r>
              <a:rPr lang="lv-LV" sz="2200" b="1" dirty="0"/>
              <a:t>Organizācijas ar būtisku lomu skolu, profesionālās, pieaugušo un augstākās izglītības jomā</a:t>
            </a:r>
          </a:p>
        </p:txBody>
      </p:sp>
    </p:spTree>
    <p:extLst>
      <p:ext uri="{BB962C8B-B14F-4D97-AF65-F5344CB8AC3E}">
        <p14:creationId xmlns:p14="http://schemas.microsoft.com/office/powerpoint/2010/main" val="230274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>
                <a:latin typeface="Calibri body"/>
              </a:rPr>
              <a:t>Erasmus</a:t>
            </a:r>
            <a:r>
              <a:rPr lang="lv-LV" dirty="0">
                <a:latin typeface="Calibri body"/>
              </a:rPr>
              <a:t>+ programmas valstis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7802"/>
            <a:ext cx="10852052" cy="3725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/>
              <a:t>Eiropas Savienības dalībvalstis:</a:t>
            </a:r>
          </a:p>
          <a:p>
            <a:pPr marL="266700" indent="0">
              <a:buNone/>
            </a:pPr>
            <a:r>
              <a:rPr lang="lv-LV" sz="2400" dirty="0"/>
              <a:t>Beļģija, Bulgārija, Čehija, Dānija, Vācija, Igaunija, Īrija, Grieķija, Spānija, Francija, Horvātija, Itālija, Kipra, Latvija, Lietuva, Luksemburga, Ungārija, Malta, Nīderlande, Austrija, Polija, Portugāle, Rumānija, Slovēnija, Slovākija, Somija, Zviedrija</a:t>
            </a:r>
          </a:p>
          <a:p>
            <a:pPr marL="26670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b="1" dirty="0"/>
              <a:t>Programmas valstis, kas nav Eiropas Savienības dalībvalstis:</a:t>
            </a:r>
            <a:endParaRPr lang="lv-LV" sz="2400" dirty="0"/>
          </a:p>
          <a:p>
            <a:pPr marL="261938" indent="0">
              <a:buNone/>
            </a:pPr>
            <a:r>
              <a:rPr lang="lv-LV" sz="2400" dirty="0"/>
              <a:t>Turcija, Maķedonija, Serbija, Islande, Lihtenšteina, Norvēģija</a:t>
            </a:r>
          </a:p>
          <a:p>
            <a:pPr marL="261938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198748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>
                <a:latin typeface="Calibri body"/>
              </a:rPr>
              <a:t>Erasmus</a:t>
            </a:r>
            <a:r>
              <a:rPr lang="lv-LV" dirty="0">
                <a:latin typeface="Calibri body"/>
              </a:rPr>
              <a:t>+ turpmākie soļi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1342"/>
            <a:ext cx="10852052" cy="4121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400" dirty="0"/>
              <a:t>Projektu konkursa izsludināšana – plānota 2020.gada decembrī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Pieteikšanās termiņi – plānoti 2021.gada pirmajā pusē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Informācija par aktualitātēm, pasākumiem un nosacījumiem: </a:t>
            </a:r>
            <a:r>
              <a:rPr lang="lv-LV" sz="2400" dirty="0">
                <a:hlinkClick r:id="rId2"/>
              </a:rPr>
              <a:t>https://www.viaa.gov.lv/lat/ek_izgl_programmas_iniciativas/erasmusplus/erasmus_plus_jaunumi/</a:t>
            </a: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VIAA darbinieku kontaktinformācija: </a:t>
            </a:r>
            <a:r>
              <a:rPr lang="lv-LV" sz="2400" dirty="0">
                <a:hlinkClick r:id="rId3"/>
              </a:rPr>
              <a:t>https://www.viaa.gov.lv/lat/kontakti/darbinieku_kontakti/</a:t>
            </a:r>
            <a:r>
              <a:rPr lang="lv-LV" sz="2400" dirty="0"/>
              <a:t> </a:t>
            </a:r>
          </a:p>
          <a:p>
            <a:pPr marL="0" indent="0">
              <a:buNone/>
            </a:pP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298816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2860" y="1602194"/>
            <a:ext cx="10506974" cy="4640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endParaRPr lang="lv-LV" sz="3200" dirty="0"/>
          </a:p>
          <a:p>
            <a:pPr marL="0" indent="0">
              <a:spcBef>
                <a:spcPts val="0"/>
              </a:spcBef>
              <a:buNone/>
            </a:pPr>
            <a:endParaRPr lang="lv-LV" sz="1900" b="1" dirty="0"/>
          </a:p>
          <a:p>
            <a:pPr marL="0" indent="0">
              <a:spcBef>
                <a:spcPts val="0"/>
              </a:spcBef>
              <a:buNone/>
            </a:pPr>
            <a:r>
              <a:rPr lang="lv-LV" sz="1900" b="1" dirty="0"/>
              <a:t>Dārta Darbiņa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800" dirty="0"/>
              <a:t>Erasmus+</a:t>
            </a:r>
            <a:r>
              <a:rPr lang="en-GB" sz="1800" dirty="0"/>
              <a:t> </a:t>
            </a:r>
            <a:r>
              <a:rPr lang="en-GB" sz="1800" dirty="0" err="1"/>
              <a:t>programm</a:t>
            </a:r>
            <a:r>
              <a:rPr lang="lv-LV" sz="1800" dirty="0" err="1"/>
              <a:t>as</a:t>
            </a:r>
            <a:r>
              <a:rPr lang="en-GB" sz="1800" dirty="0"/>
              <a:t> department</a:t>
            </a:r>
            <a:r>
              <a:rPr lang="lv-LV" sz="1800" dirty="0"/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800" dirty="0"/>
              <a:t>Augstākās izglītības mobilitātes nodaļas vadītāja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800" dirty="0"/>
              <a:t>Valsts izglītības attīstības aģentūra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800" dirty="0"/>
              <a:t>t. 67358444, e-pasts: </a:t>
            </a:r>
            <a:r>
              <a:rPr lang="lv-LV" sz="1800" dirty="0">
                <a:hlinkClick r:id="rId3"/>
              </a:rPr>
              <a:t>darta.darbina@viaa.gov.lv</a:t>
            </a:r>
            <a:r>
              <a:rPr lang="lv-LV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lv-LV" sz="1900" dirty="0"/>
          </a:p>
          <a:p>
            <a:pPr marL="0" indent="0">
              <a:spcBef>
                <a:spcPts val="0"/>
              </a:spcBef>
              <a:buNone/>
            </a:pPr>
            <a:r>
              <a:rPr lang="lv-LV" sz="1900" dirty="0"/>
              <a:t>Sekojiet mūsu aktualitātēm:</a:t>
            </a:r>
          </a:p>
          <a:p>
            <a:pPr>
              <a:spcBef>
                <a:spcPts val="0"/>
              </a:spcBef>
            </a:pPr>
            <a:r>
              <a:rPr lang="lv-LV" sz="1900" dirty="0">
                <a:hlinkClick r:id="rId4"/>
              </a:rPr>
              <a:t>www.erasmusplus.lv</a:t>
            </a:r>
            <a:endParaRPr lang="lv-LV" sz="1900" dirty="0"/>
          </a:p>
          <a:p>
            <a:pPr>
              <a:spcBef>
                <a:spcPts val="0"/>
              </a:spcBef>
            </a:pPr>
            <a:r>
              <a:rPr lang="lv-LV" sz="1900" dirty="0" err="1"/>
              <a:t>Twitter</a:t>
            </a:r>
            <a:r>
              <a:rPr lang="lv-LV" sz="1900" dirty="0"/>
              <a:t>: </a:t>
            </a:r>
            <a:r>
              <a:rPr lang="lv-LV" sz="1900" dirty="0">
                <a:hlinkClick r:id="rId5"/>
              </a:rPr>
              <a:t>@VIAA_LV </a:t>
            </a:r>
            <a:endParaRPr lang="lv-LV" sz="1900" dirty="0"/>
          </a:p>
          <a:p>
            <a:pPr>
              <a:spcBef>
                <a:spcPts val="0"/>
              </a:spcBef>
            </a:pPr>
            <a:r>
              <a:rPr lang="lv-LV" sz="1900" dirty="0" err="1"/>
              <a:t>YouTube</a:t>
            </a:r>
            <a:r>
              <a:rPr lang="lv-LV" sz="1900" dirty="0"/>
              <a:t>: </a:t>
            </a:r>
            <a:r>
              <a:rPr lang="lv-LV" sz="1900" dirty="0" err="1">
                <a:hlinkClick r:id="rId6"/>
              </a:rPr>
              <a:t>VIAAlv</a:t>
            </a:r>
            <a:endParaRPr lang="lv-LV" sz="1900" dirty="0"/>
          </a:p>
          <a:p>
            <a:pPr>
              <a:spcBef>
                <a:spcPts val="0"/>
              </a:spcBef>
            </a:pPr>
            <a:r>
              <a:rPr lang="lv-LV" sz="1900" dirty="0" err="1"/>
              <a:t>Flickr</a:t>
            </a:r>
            <a:r>
              <a:rPr lang="lv-LV" sz="1900" dirty="0"/>
              <a:t>: </a:t>
            </a:r>
            <a:r>
              <a:rPr lang="lv-LV" sz="1900" dirty="0">
                <a:hlinkClick r:id="rId7"/>
              </a:rPr>
              <a:t>VIAA konts</a:t>
            </a:r>
            <a:endParaRPr lang="lv-LV" sz="1900" dirty="0"/>
          </a:p>
          <a:p>
            <a:pPr>
              <a:spcBef>
                <a:spcPts val="0"/>
              </a:spcBef>
            </a:pPr>
            <a:r>
              <a:rPr lang="lv-LV" sz="1900" dirty="0"/>
              <a:t>un piesakieties </a:t>
            </a:r>
            <a:r>
              <a:rPr lang="lv-LV" sz="1900" dirty="0">
                <a:hlinkClick r:id="rId8"/>
              </a:rPr>
              <a:t>www.viaa.gov.lv</a:t>
            </a:r>
            <a:r>
              <a:rPr lang="lv-LV" sz="1900" dirty="0"/>
              <a:t> mājas lapas jaunumu saņemšanai e-pastā</a:t>
            </a:r>
          </a:p>
          <a:p>
            <a:pPr marL="0" indent="0">
              <a:spcBef>
                <a:spcPts val="0"/>
              </a:spcBef>
              <a:buNone/>
            </a:pPr>
            <a:endParaRPr lang="lv-LV" sz="1900" dirty="0"/>
          </a:p>
        </p:txBody>
      </p:sp>
      <p:pic>
        <p:nvPicPr>
          <p:cNvPr id="3" name="Picture 2" descr="Image result for erasmus fu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8596" cy="25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4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260" y="365124"/>
            <a:ext cx="11491423" cy="6242709"/>
          </a:xfrm>
        </p:spPr>
      </p:pic>
    </p:spTree>
    <p:extLst>
      <p:ext uri="{BB962C8B-B14F-4D97-AF65-F5344CB8AC3E}">
        <p14:creationId xmlns:p14="http://schemas.microsoft.com/office/powerpoint/2010/main" val="418623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1" y="491735"/>
            <a:ext cx="11662117" cy="62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«Evolūcija, nevis revolūcija»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Erasmus+ programma – </a:t>
            </a:r>
            <a:r>
              <a:rPr lang="lv-LV" b="1" dirty="0"/>
              <a:t>Eiropas veiksmes stāsts</a:t>
            </a:r>
            <a:r>
              <a:rPr lang="lv-LV" dirty="0"/>
              <a:t>, kas jāturpina uzlabotā versijā.</a:t>
            </a:r>
          </a:p>
          <a:p>
            <a:r>
              <a:rPr lang="lv-LV" dirty="0"/>
              <a:t>Jaunā programma saglabās </a:t>
            </a:r>
            <a:r>
              <a:rPr lang="lv-LV" b="1" dirty="0"/>
              <a:t>integrēto pieeju</a:t>
            </a:r>
            <a:r>
              <a:rPr lang="lv-LV" dirty="0"/>
              <a:t>, kas aptver mūžizglītības formālo, neformālo un ikdienējo kontekstu. </a:t>
            </a:r>
          </a:p>
          <a:p>
            <a:r>
              <a:rPr lang="lv-LV" dirty="0"/>
              <a:t>Programmai jākļūst arvien </a:t>
            </a:r>
            <a:r>
              <a:rPr lang="lv-LV" b="1" dirty="0"/>
              <a:t>atvērtākai un pieejamākai</a:t>
            </a:r>
            <a:r>
              <a:rPr lang="lv-LV" dirty="0"/>
              <a:t>.</a:t>
            </a:r>
          </a:p>
          <a:p>
            <a:r>
              <a:rPr lang="lv-LV" dirty="0"/>
              <a:t>Jaunās programmas administratīvajam slogam jābūt mazākam, noteikumiem un procedūrām </a:t>
            </a:r>
            <a:r>
              <a:rPr lang="lv-LV" b="1" dirty="0"/>
              <a:t>vienkāršākām</a:t>
            </a:r>
            <a:r>
              <a:rPr lang="lv-LV" dirty="0"/>
              <a:t>.</a:t>
            </a:r>
          </a:p>
          <a:p>
            <a:r>
              <a:rPr lang="lv-LV" dirty="0"/>
              <a:t>Programmai jākļūst arvien vairāk </a:t>
            </a:r>
            <a:r>
              <a:rPr lang="lv-LV" b="1" dirty="0"/>
              <a:t>sinerģēt</a:t>
            </a:r>
            <a:r>
              <a:rPr lang="lv-LV" dirty="0"/>
              <a:t> spējīgai.</a:t>
            </a:r>
          </a:p>
        </p:txBody>
      </p:sp>
    </p:spTree>
    <p:extLst>
      <p:ext uri="{BB962C8B-B14F-4D97-AF65-F5344CB8AC3E}">
        <p14:creationId xmlns:p14="http://schemas.microsoft.com/office/powerpoint/2010/main" val="206273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Jaunās programmas galvenie mērķi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Atbalstīt personu zināšanu, profesionālo un personisko izaugsmi izglītības, mācību, jaunatnes un sporta jomās</a:t>
            </a:r>
          </a:p>
          <a:p>
            <a:r>
              <a:rPr lang="lv-LV" dirty="0"/>
              <a:t>Sekmēt dalībvalstu izglītības un mācību sistēmu un organizāciju modernizēšanu</a:t>
            </a:r>
          </a:p>
          <a:p>
            <a:r>
              <a:rPr lang="lv-LV" dirty="0"/>
              <a:t>Veicināt ilgtspējīgu izaugsmi, nodarbinātību un sociālo iekļaušanu</a:t>
            </a:r>
          </a:p>
          <a:p>
            <a:r>
              <a:rPr lang="lv-LV" dirty="0"/>
              <a:t>Stiprināt Eiropas identitāti</a:t>
            </a:r>
          </a:p>
          <a:p>
            <a:r>
              <a:rPr lang="lv-LV" dirty="0"/>
              <a:t>Veicināt Eiropas Izglītības telpas (</a:t>
            </a:r>
            <a:r>
              <a:rPr lang="lv-LV" i="1" dirty="0" err="1"/>
              <a:t>European</a:t>
            </a:r>
            <a:r>
              <a:rPr lang="lv-LV" i="1" dirty="0"/>
              <a:t> </a:t>
            </a:r>
            <a:r>
              <a:rPr lang="lv-LV" i="1" dirty="0" err="1"/>
              <a:t>Education</a:t>
            </a:r>
            <a:r>
              <a:rPr lang="lv-LV" i="1" dirty="0"/>
              <a:t> </a:t>
            </a:r>
            <a:r>
              <a:rPr lang="lv-LV" i="1" dirty="0" err="1"/>
              <a:t>Area</a:t>
            </a:r>
            <a:r>
              <a:rPr lang="lv-LV" dirty="0"/>
              <a:t>) izveidi</a:t>
            </a:r>
          </a:p>
          <a:p>
            <a:r>
              <a:rPr lang="lv-LV" dirty="0"/>
              <a:t>Atbalstīt stratēģisku Eiropas sadarbību izglītības, mācību un jaunatnes jomā</a:t>
            </a:r>
          </a:p>
          <a:p>
            <a:r>
              <a:rPr lang="lv-LV" dirty="0"/>
              <a:t>Attīstīt Eiropas dimensiju sportā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999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Calibri body"/>
              </a:rPr>
              <a:t>Nākotnes Erasmus – galvenās iezīmes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lv-LV" b="1" dirty="0"/>
          </a:p>
          <a:p>
            <a:r>
              <a:rPr lang="lv-LV" b="1" dirty="0"/>
              <a:t>Iekļaujošāka un pieejamāka </a:t>
            </a:r>
            <a:r>
              <a:rPr lang="lv-LV" dirty="0"/>
              <a:t>–  īstermiņa un grupu mobilitāte, augstāks finansējuma likmju līmenis, dažādi digitālie instrumenti, maza mēroga partnerības u.c.</a:t>
            </a:r>
          </a:p>
          <a:p>
            <a:r>
              <a:rPr lang="lv-LV" b="1" dirty="0"/>
              <a:t>Plašāka un vairāk orientēta uz nākotni un attīstību </a:t>
            </a:r>
            <a:r>
              <a:rPr lang="lv-LV" dirty="0"/>
              <a:t>- mobilitāte sportā, atbalsts citām ES politikas jomām (videi draudzīga Erasmus u.c.), Eiropas Universitātes, Profesionālās izglītības ekselences centri u.c.</a:t>
            </a:r>
          </a:p>
          <a:p>
            <a:r>
              <a:rPr lang="lv-LV" b="1" dirty="0"/>
              <a:t>Ietver arvien lielāku aktīvo līdzdalību un Eiropas vērtību apzināšanos </a:t>
            </a:r>
            <a:r>
              <a:rPr lang="lv-LV" dirty="0"/>
              <a:t>- jauniešu līdzdalība, </a:t>
            </a:r>
            <a:r>
              <a:rPr lang="lv-LV" dirty="0" err="1"/>
              <a:t>ErasmusAlumni</a:t>
            </a:r>
            <a:r>
              <a:rPr lang="lv-LV" dirty="0"/>
              <a:t>, </a:t>
            </a:r>
            <a:r>
              <a:rPr lang="lv-LV" dirty="0" err="1"/>
              <a:t>DiscoverEU</a:t>
            </a:r>
            <a:r>
              <a:rPr lang="lv-LV" dirty="0"/>
              <a:t> un </a:t>
            </a:r>
            <a:r>
              <a:rPr lang="lv-LV" dirty="0" err="1"/>
              <a:t>Jean</a:t>
            </a:r>
            <a:r>
              <a:rPr lang="lv-LV" dirty="0"/>
              <a:t> </a:t>
            </a:r>
            <a:r>
              <a:rPr lang="lv-LV" dirty="0" err="1"/>
              <a:t>Monnet</a:t>
            </a:r>
            <a:r>
              <a:rPr lang="lv-LV" dirty="0"/>
              <a:t> paplašināšana plašākai auditorijai u.c.</a:t>
            </a:r>
          </a:p>
          <a:p>
            <a:r>
              <a:rPr lang="lv-LV" b="1" dirty="0"/>
              <a:t>Starptautiskās dimensijas paplašināšana un stiprināšana </a:t>
            </a:r>
            <a:r>
              <a:rPr lang="lv-LV" dirty="0"/>
              <a:t>- starptautiskās mobilitātes un sadarbības veicināšana, ietverot profesionālās izglītības sektoru, Erasmus </a:t>
            </a:r>
            <a:r>
              <a:rPr lang="lv-LV" dirty="0" err="1"/>
              <a:t>Mundus</a:t>
            </a:r>
            <a:r>
              <a:rPr lang="lv-LV" dirty="0"/>
              <a:t> kopīgās maģistra studiju programmu sekmēšana, Erasmus un ārējo finanšu instrumentu savietojamība u.c.</a:t>
            </a:r>
          </a:p>
          <a:p>
            <a:r>
              <a:rPr lang="lv-LV" b="1" dirty="0"/>
              <a:t>Ciešāka sinerģija </a:t>
            </a:r>
            <a:r>
              <a:rPr lang="lv-LV" dirty="0"/>
              <a:t>ar citiem Eiropas Savienības finanšu instrumentiem un programmām - ESF, </a:t>
            </a:r>
            <a:r>
              <a:rPr lang="lv-LV" dirty="0" err="1"/>
              <a:t>Horizon</a:t>
            </a:r>
            <a:r>
              <a:rPr lang="lv-LV" dirty="0"/>
              <a:t>, ESK u.c.</a:t>
            </a:r>
          </a:p>
          <a:p>
            <a:r>
              <a:rPr lang="lv-LV" b="1" dirty="0"/>
              <a:t>Vienkāršošana</a:t>
            </a:r>
            <a:r>
              <a:rPr lang="lv-LV" dirty="0"/>
              <a:t> - vēl vairāk vienkāršota programmas uzbūve, IT rīku pieejamība un efektivitāte, administratīvās procedūras un prasības u.c.</a:t>
            </a:r>
          </a:p>
        </p:txBody>
      </p:sp>
    </p:spTree>
    <p:extLst>
      <p:ext uri="{BB962C8B-B14F-4D97-AF65-F5344CB8AC3E}">
        <p14:creationId xmlns:p14="http://schemas.microsoft.com/office/powerpoint/2010/main" val="70185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>
                <a:latin typeface="Calibri body"/>
              </a:rPr>
              <a:t>Erasmus</a:t>
            </a:r>
            <a:r>
              <a:rPr lang="lv-LV" dirty="0">
                <a:latin typeface="Calibri body"/>
              </a:rPr>
              <a:t>+ programmas struktūra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2400" b="1" dirty="0"/>
              <a:t>Programmas aktivitātes:</a:t>
            </a:r>
          </a:p>
          <a:p>
            <a:pPr marL="633413"/>
            <a:r>
              <a:rPr lang="lv-LV" sz="2400" u="sng" dirty="0"/>
              <a:t>1.pamatdarbība – personu mobilitāte (decentralizēti)</a:t>
            </a:r>
          </a:p>
          <a:p>
            <a:pPr marL="900113" indent="0">
              <a:buNone/>
            </a:pPr>
            <a:r>
              <a:rPr lang="lv-LV" dirty="0"/>
              <a:t>	</a:t>
            </a:r>
            <a:r>
              <a:rPr lang="lv-LV" sz="2000" dirty="0"/>
              <a:t>Audzēkņu, studentu, mācībspēku un vispārējā personāla mācību, mācīšanās un profesionālās pilnveides aktivitātes ārvalstīs</a:t>
            </a:r>
          </a:p>
          <a:p>
            <a:pPr marL="633413"/>
            <a:r>
              <a:rPr lang="lv-LV" sz="2400" u="sng" dirty="0"/>
              <a:t>2.pamatdarbība – sadarbība inovācijai un pieredzes apmaiņai (centralizēti un decentralizēti)</a:t>
            </a:r>
          </a:p>
          <a:p>
            <a:pPr marL="900113" indent="0">
              <a:buNone/>
            </a:pPr>
            <a:r>
              <a:rPr lang="lv-LV" sz="2000" dirty="0"/>
              <a:t>Dažāda veida un mēroga sadarbības projekti ideju, metožu un pieredžu apmaiņai, internacionalizācijas veicināšanai u.c., Eiropas Universitātes, Profesionālās izglītības ekselences centri,  izglītības, uzņēmējdarbības un pētniecības saiknes stiprināšana, </a:t>
            </a:r>
            <a:r>
              <a:rPr lang="lv-LV" sz="2000" dirty="0" err="1"/>
              <a:t>Erasmus</a:t>
            </a:r>
            <a:r>
              <a:rPr lang="lv-LV" sz="2000" dirty="0"/>
              <a:t> </a:t>
            </a:r>
            <a:r>
              <a:rPr lang="lv-LV" sz="2000" dirty="0" err="1"/>
              <a:t>Mundus</a:t>
            </a:r>
            <a:r>
              <a:rPr lang="lv-LV" sz="2000" dirty="0"/>
              <a:t> kopīgās maģistrantūras programmas u.c., virtuālas sadarbības platformas</a:t>
            </a:r>
          </a:p>
          <a:p>
            <a:pPr marL="633413"/>
            <a:r>
              <a:rPr lang="lv-LV" sz="2400" u="sng" dirty="0"/>
              <a:t>3.pamatdarbība – atbalsts politikas reformām (centralizēti)</a:t>
            </a:r>
          </a:p>
          <a:p>
            <a:pPr marL="900113" indent="0">
              <a:buNone/>
            </a:pPr>
            <a:r>
              <a:rPr lang="lv-LV" sz="2000" dirty="0"/>
              <a:t>Dažādi pētījumi, kvalifikāciju, prasmju un zināšanu atzīšanas </a:t>
            </a:r>
            <a:r>
              <a:rPr lang="lv-LV" sz="2000" dirty="0" err="1"/>
              <a:t>ietvarstruktūra</a:t>
            </a:r>
            <a:r>
              <a:rPr lang="lv-LV" sz="2000" dirty="0"/>
              <a:t>, dialogs starp politikas veidotājiem un sabiedrību, sadarbība ar citām starptautiskām organizācijām u.c. </a:t>
            </a:r>
            <a:endParaRPr lang="lv-LV" sz="2000" u="sng" dirty="0"/>
          </a:p>
          <a:p>
            <a:pPr marL="633413"/>
            <a:r>
              <a:rPr lang="lv-LV" sz="2400" u="sng" dirty="0"/>
              <a:t>Žana Monē projekti (centralizēti)</a:t>
            </a:r>
          </a:p>
          <a:p>
            <a:pPr marL="900113" indent="0">
              <a:buNone/>
            </a:pPr>
            <a:r>
              <a:rPr lang="lv-LV" sz="2000" dirty="0"/>
              <a:t>Veicina izcilību ES studijās un pētniecībā</a:t>
            </a:r>
          </a:p>
        </p:txBody>
      </p:sp>
    </p:spTree>
    <p:extLst>
      <p:ext uri="{BB962C8B-B14F-4D97-AF65-F5344CB8AC3E}">
        <p14:creationId xmlns:p14="http://schemas.microsoft.com/office/powerpoint/2010/main" val="256558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Calibri body"/>
              </a:rPr>
              <a:t>Nākotnes Erasmus – aktivitātes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dirty="0"/>
              <a:t>Mobilitāte:</a:t>
            </a:r>
          </a:p>
          <a:p>
            <a:pPr marL="533400"/>
            <a:r>
              <a:rPr lang="lv-LV" dirty="0"/>
              <a:t>Saglabātas līdzšinējās aktivitātes izglītības un mācību jomā</a:t>
            </a:r>
          </a:p>
          <a:p>
            <a:pPr marL="533400"/>
            <a:r>
              <a:rPr lang="lv-LV" dirty="0"/>
              <a:t>Papildus – skolēnu mobilitāte, sporta mobilitāte, īstermiņa mobilitātes un plašāka starptautiska dimensija augstākajā izglītībā, īstermiņa </a:t>
            </a:r>
            <a:r>
              <a:rPr lang="lv-LV" dirty="0" err="1"/>
              <a:t>moblitātes</a:t>
            </a:r>
            <a:r>
              <a:rPr lang="lv-LV" dirty="0"/>
              <a:t> profesionālās izglītības sektorā dalībai starptautiska mēroga prasmju konkursos, starptautiskā dimensija profesionālās izglītības sektorā.</a:t>
            </a:r>
          </a:p>
          <a:p>
            <a:pPr marL="533400"/>
            <a:r>
              <a:rPr lang="lv-LV" dirty="0"/>
              <a:t>Papildus valodas apguves iespējas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Sadarbība:</a:t>
            </a:r>
          </a:p>
          <a:p>
            <a:pPr marL="533400" indent="-266700"/>
            <a:r>
              <a:rPr lang="lv-LV" dirty="0"/>
              <a:t>Papildus sadarbības partnerības, tai skaitā maza mēroga projekti</a:t>
            </a:r>
          </a:p>
          <a:p>
            <a:pPr marL="533400" indent="-266700"/>
            <a:r>
              <a:rPr lang="lv-LV" dirty="0"/>
              <a:t>Partnerības izcilībai – Eiropas Universitātes, Profesionālās izglītības ekselences centri</a:t>
            </a:r>
          </a:p>
          <a:p>
            <a:pPr marL="533400" indent="-266700"/>
            <a:r>
              <a:rPr lang="lv-LV" dirty="0"/>
              <a:t>Partnerības inovācijai</a:t>
            </a:r>
          </a:p>
          <a:p>
            <a:pPr marL="533400" indent="-266700"/>
            <a:r>
              <a:rPr lang="lv-LV" dirty="0"/>
              <a:t>Tiešsaistes platformas un rīki virtuālai sadarbībai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924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Calibri body"/>
              </a:rPr>
              <a:t>Nākotnes Erasmus – aktivitātes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Politikas attīstība:</a:t>
            </a:r>
          </a:p>
          <a:p>
            <a:pPr marL="533400"/>
            <a:r>
              <a:rPr lang="lv-LV" dirty="0"/>
              <a:t>ES vispārējās un </a:t>
            </a:r>
            <a:r>
              <a:rPr lang="lv-LV" dirty="0" err="1"/>
              <a:t>sektorālās</a:t>
            </a:r>
            <a:r>
              <a:rPr lang="lv-LV" dirty="0"/>
              <a:t> politikas izstrāde un ieviešana</a:t>
            </a:r>
          </a:p>
          <a:p>
            <a:pPr marL="533400"/>
            <a:r>
              <a:rPr lang="lv-LV" dirty="0"/>
              <a:t>Prasmju un kompetenču kvalitāte, caurskatāmība un atzīšana</a:t>
            </a:r>
          </a:p>
          <a:p>
            <a:pPr marL="533400"/>
            <a:r>
              <a:rPr lang="lv-LV" dirty="0"/>
              <a:t>Politikas dialogs</a:t>
            </a:r>
          </a:p>
          <a:p>
            <a:pPr marL="533400"/>
            <a:r>
              <a:rPr lang="lv-LV" dirty="0"/>
              <a:t>Sadarbība ar citiem ES instrumentiem citu politikas jomu atbalstam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Žans Monē:</a:t>
            </a:r>
          </a:p>
          <a:p>
            <a:pPr marL="533400" indent="-266700"/>
            <a:r>
              <a:rPr lang="lv-LV" dirty="0"/>
              <a:t>Žans Monē augstākajā izglītībā</a:t>
            </a:r>
          </a:p>
          <a:p>
            <a:pPr marL="533400" indent="-266700"/>
            <a:r>
              <a:rPr lang="lv-LV" dirty="0"/>
              <a:t>Žans Monē citos izglītības un mācību sektoros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15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883</Words>
  <Application>Microsoft Office PowerPoint</Application>
  <PresentationFormat>Widescreen</PresentationFormat>
  <Paragraphs>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body</vt:lpstr>
      <vt:lpstr>Calibri Light</vt:lpstr>
      <vt:lpstr>Office Theme</vt:lpstr>
      <vt:lpstr>PowerPoint Presentation</vt:lpstr>
      <vt:lpstr>PowerPoint Presentation</vt:lpstr>
      <vt:lpstr>PowerPoint Presentation</vt:lpstr>
      <vt:lpstr>«Evolūcija, nevis revolūcija»</vt:lpstr>
      <vt:lpstr>Jaunās programmas galvenie mērķi</vt:lpstr>
      <vt:lpstr>Nākotnes Erasmus – galvenās iezīmes</vt:lpstr>
      <vt:lpstr>Erasmus+ programmas struktūra</vt:lpstr>
      <vt:lpstr>Nākotnes Erasmus – aktivitātes</vt:lpstr>
      <vt:lpstr>Nākotnes Erasmus – aktivitātes</vt:lpstr>
      <vt:lpstr>Erasmus+ programmas dalībnieki</vt:lpstr>
      <vt:lpstr>Erasmus+ programmas valstis</vt:lpstr>
      <vt:lpstr>Erasmus+ turpmākie soļi</vt:lpstr>
      <vt:lpstr>PowerPoint Presentation</vt:lpstr>
    </vt:vector>
  </TitlesOfParts>
  <Company>VIAA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Dārta Darbiņa</cp:lastModifiedBy>
  <cp:revision>102</cp:revision>
  <dcterms:created xsi:type="dcterms:W3CDTF">2019-09-03T12:41:45Z</dcterms:created>
  <dcterms:modified xsi:type="dcterms:W3CDTF">2020-11-16T08:30:57Z</dcterms:modified>
</cp:coreProperties>
</file>