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76" r:id="rId4"/>
    <p:sldId id="277" r:id="rId5"/>
    <p:sldId id="274" r:id="rId6"/>
    <p:sldId id="279" r:id="rId7"/>
    <p:sldId id="275" r:id="rId8"/>
    <p:sldId id="278" r:id="rId9"/>
    <p:sldId id="264" r:id="rId10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6" autoAdjust="0"/>
    <p:restoredTop sz="94661" autoAdjust="0"/>
  </p:normalViewPr>
  <p:slideViewPr>
    <p:cSldViewPr snapToGrid="0">
      <p:cViewPr varScale="1">
        <p:scale>
          <a:sx n="42" d="100"/>
          <a:sy n="42" d="100"/>
        </p:scale>
        <p:origin x="186" y="30"/>
      </p:cViewPr>
      <p:guideLst>
        <p:guide orient="horz" pos="4319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pPr/>
              <a:t>17/11/2020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pPr/>
              <a:t>17.11.2020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4380825" cy="24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pPr/>
              <a:t>17.11.2020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24380825" cy="25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59" r:id="rId9"/>
    <p:sldLayoutId id="2147483660" r:id="rId10"/>
    <p:sldLayoutId id="2147483667" r:id="rId11"/>
    <p:sldLayoutId id="2147483661" r:id="rId12"/>
    <p:sldLayoutId id="2147483668" r:id="rId13"/>
    <p:sldLayoutId id="2147483651" r:id="rId14"/>
    <p:sldLayoutId id="2147483669" r:id="rId15"/>
    <p:sldLayoutId id="2147483670" r:id="rId16"/>
    <p:sldLayoutId id="2147483654" r:id="rId17"/>
    <p:sldLayoutId id="2147483663" r:id="rId18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eagrants.lv/regionala-attistiba-un-kultura/par-programmu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eeagrants.lv/2020/10/05/izdevuma-apkopotas-atzinas-un-ieteikumi-kvalitativu-bernu-un-jauniesu-kulturas-norisu-radisanai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eagrants.lv/par-grantiem/juridiskais-ietvars/regulejosie-dokumenti/saprasanas-memorandi-starp-latviju-un-donorvalstim/" TargetMode="External"/><Relationship Id="rId5" Type="http://schemas.openxmlformats.org/officeDocument/2006/relationships/hyperlink" Target="https://www.km.gov.lv/lv/fondi-un-es-politika/eez-finansu-instruments-un-norvegijas-finansu-instruments/eez-finansu-instruments/2014-2021-programma" TargetMode="External"/><Relationship Id="rId4" Type="http://schemas.openxmlformats.org/officeDocument/2006/relationships/hyperlink" Target="https://www.facebook.com/EEANorwayGrantsLatvi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ustine.Jansone@km.gov.l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irsraksts 9"/>
          <p:cNvSpPr>
            <a:spLocks noGrp="1"/>
          </p:cNvSpPr>
          <p:nvPr>
            <p:ph type="ctrTitle"/>
          </p:nvPr>
        </p:nvSpPr>
        <p:spPr>
          <a:xfrm>
            <a:off x="1260157" y="4535669"/>
            <a:ext cx="22273611" cy="4924425"/>
          </a:xfrm>
        </p:spPr>
        <p:txBody>
          <a:bodyPr/>
          <a:lstStyle/>
          <a:p>
            <a:pPr algn="ctr"/>
            <a:r>
              <a:rPr lang="lv-LV" dirty="0"/>
              <a:t>Kultūras sadarbība</a:t>
            </a:r>
            <a:br>
              <a:rPr lang="lv-LV" dirty="0"/>
            </a:br>
            <a:r>
              <a:rPr lang="lv-LV" dirty="0"/>
              <a:t> 2014 - 2021 </a:t>
            </a:r>
            <a:br>
              <a:rPr lang="lv-LV" dirty="0"/>
            </a:br>
            <a:r>
              <a:rPr lang="lv-LV" dirty="0"/>
              <a:t>EEZ finanšu instrumenta ietvarā</a:t>
            </a:r>
            <a:br>
              <a:rPr lang="lv-LV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2415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804736" y="1220505"/>
            <a:ext cx="21440275" cy="830997"/>
          </a:xfrm>
        </p:spPr>
        <p:txBody>
          <a:bodyPr/>
          <a:lstStyle/>
          <a:p>
            <a:pPr algn="ctr"/>
            <a:r>
              <a:rPr lang="lv-LV" sz="5400" dirty="0"/>
              <a:t>EEZ finanšu instrumenta ieviešana 2014.-2021. gadā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lv-LV" sz="4000" dirty="0"/>
              <a:t>	VARAM administrētajā programmā “Reģionu attīstība, nabadzības mazināšana un kultūras sadarbība” </a:t>
            </a:r>
            <a:r>
              <a:rPr lang="lv-LV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~3,2 m </a:t>
            </a:r>
            <a:r>
              <a:rPr lang="lv-LV" sz="4000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euro</a:t>
            </a:r>
            <a:r>
              <a:rPr lang="lv-LV" sz="4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lv-LV" sz="4000" dirty="0"/>
              <a:t>no programmas finansējuma tiek paredzēti atklātajam konkursam </a:t>
            </a:r>
            <a:r>
              <a:rPr lang="lv-LV" sz="4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“Atbalsts profesionālās mākslas un kultūras produktu radīšanai bērnu un jauniešu auditorijai”. </a:t>
            </a:r>
          </a:p>
          <a:p>
            <a:pPr algn="just">
              <a:buNone/>
            </a:pPr>
            <a:endParaRPr lang="lv-LV" sz="4000" dirty="0"/>
          </a:p>
          <a:p>
            <a:pPr algn="just">
              <a:buNone/>
            </a:pPr>
            <a:r>
              <a:rPr lang="lv-LV" sz="4000" dirty="0"/>
              <a:t>	Mērķis – sniegt atbalstu tādu kultūras un mākslas norišu veidošanai, kas uzlabo profesionālās laikmetīgās mākslas un kultūras pieejamību mērķa grupai un paaugstina mērķa grupas iesaisti mākslā un kultūrā.</a:t>
            </a:r>
          </a:p>
          <a:p>
            <a:pPr algn="just">
              <a:buNone/>
            </a:pPr>
            <a:endParaRPr lang="lv-LV" sz="4000" dirty="0"/>
          </a:p>
          <a:p>
            <a:pPr algn="just">
              <a:buNone/>
            </a:pPr>
            <a:r>
              <a:rPr lang="lv-LV" sz="4000" dirty="0"/>
              <a:t>	Mērķa grupa - bērni un jaunieši vecuma grupā no 6-18 gadiem.</a:t>
            </a:r>
          </a:p>
          <a:p>
            <a:pPr algn="just">
              <a:buNone/>
            </a:pPr>
            <a:endParaRPr lang="lv-LV" sz="4000" dirty="0"/>
          </a:p>
          <a:p>
            <a:pPr algn="just">
              <a:buNone/>
            </a:pPr>
            <a:endParaRPr lang="lv-LV" sz="4000" dirty="0"/>
          </a:p>
          <a:p>
            <a:pPr algn="just">
              <a:buNone/>
            </a:pPr>
            <a:endParaRPr lang="lv-LV" dirty="0"/>
          </a:p>
          <a:p>
            <a:pPr>
              <a:buNone/>
            </a:pPr>
            <a:endParaRPr lang="lv-LV" dirty="0"/>
          </a:p>
          <a:p>
            <a:endParaRPr lang="lv-LV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20529FD-A088-4345-8E3E-8E0053D9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558785"/>
            <a:ext cx="21861705" cy="2154436"/>
          </a:xfrm>
        </p:spPr>
        <p:txBody>
          <a:bodyPr/>
          <a:lstStyle/>
          <a:p>
            <a:r>
              <a:rPr lang="lv-LV" dirty="0"/>
              <a:t>Atbalstāmās darbības:</a:t>
            </a:r>
            <a:br>
              <a:rPr lang="lv-LV" dirty="0"/>
            </a:br>
            <a:r>
              <a:rPr lang="lv-LV" dirty="0"/>
              <a:t>kultūras produkta radīšana un auditorijas attīstība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AB9BB39-7F8F-4965-A6F6-51AD5E81D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Jaunu profesionālās mākslas un kultūras</a:t>
            </a:r>
            <a:r>
              <a:rPr lang="lv-LV" sz="2800" dirty="0"/>
              <a:t> </a:t>
            </a:r>
            <a:r>
              <a:rPr lang="pt-BR" sz="2800" dirty="0"/>
              <a:t>produktu radīšana vai esoša produkta</a:t>
            </a:r>
            <a:r>
              <a:rPr lang="lv-LV" sz="2800" dirty="0"/>
              <a:t> uzlabošana;</a:t>
            </a:r>
          </a:p>
          <a:p>
            <a:r>
              <a:rPr lang="lv-LV" sz="2800" dirty="0"/>
              <a:t>Mērķa grupas vajadzību un specifikas izpēte;</a:t>
            </a:r>
          </a:p>
          <a:p>
            <a:r>
              <a:rPr lang="pt-BR" sz="2800" dirty="0"/>
              <a:t>Mērķa</a:t>
            </a:r>
            <a:r>
              <a:rPr lang="lv-LV" sz="2800" dirty="0"/>
              <a:t> </a:t>
            </a:r>
            <a:r>
              <a:rPr lang="pt-BR" sz="2800" dirty="0"/>
              <a:t>grupas, plašā</a:t>
            </a:r>
            <a:r>
              <a:rPr lang="lv-LV" sz="2800" dirty="0"/>
              <a:t>kas</a:t>
            </a:r>
            <a:r>
              <a:rPr lang="pt-BR" sz="2800" dirty="0"/>
              <a:t> sabied</a:t>
            </a:r>
            <a:r>
              <a:rPr lang="lv-LV" sz="2800" dirty="0"/>
              <a:t>r</a:t>
            </a:r>
            <a:r>
              <a:rPr lang="pt-BR" sz="2800" dirty="0"/>
              <a:t>ības iesaiste kultūras produkta</a:t>
            </a:r>
            <a:r>
              <a:rPr lang="lv-LV" sz="2800" dirty="0"/>
              <a:t> </a:t>
            </a:r>
            <a:r>
              <a:rPr lang="pt-BR" sz="2800" dirty="0"/>
              <a:t>izstrādes</a:t>
            </a:r>
            <a:r>
              <a:rPr lang="lv-LV" sz="2800" dirty="0"/>
              <a:t>  </a:t>
            </a:r>
            <a:r>
              <a:rPr lang="pt-BR" sz="2800" dirty="0"/>
              <a:t>procesā;</a:t>
            </a:r>
          </a:p>
          <a:p>
            <a:r>
              <a:rPr lang="pt-BR" sz="2800" dirty="0"/>
              <a:t>Projekta rezultātā</a:t>
            </a:r>
            <a:r>
              <a:rPr lang="lv-LV" sz="2800" dirty="0"/>
              <a:t> </a:t>
            </a:r>
            <a:r>
              <a:rPr lang="pt-BR" sz="2800" dirty="0"/>
              <a:t>tapušās norises</a:t>
            </a:r>
            <a:r>
              <a:rPr lang="lv-LV" sz="2800" dirty="0"/>
              <a:t> </a:t>
            </a:r>
            <a:r>
              <a:rPr lang="pt-BR" sz="2800" dirty="0"/>
              <a:t>aprobēšana,</a:t>
            </a:r>
            <a:r>
              <a:rPr lang="lv-LV" sz="2800" dirty="0"/>
              <a:t> </a:t>
            </a:r>
            <a:r>
              <a:rPr lang="pt-BR" sz="2800" dirty="0"/>
              <a:t>novadot to mērķagrupai;</a:t>
            </a:r>
          </a:p>
          <a:p>
            <a:r>
              <a:rPr lang="lv-LV" sz="2800" dirty="0"/>
              <a:t>Diskusiju, semināru, pieredzes apmaiņas pasākumu organizēšana;</a:t>
            </a:r>
          </a:p>
          <a:p>
            <a:r>
              <a:rPr lang="pt-BR" sz="2800" dirty="0"/>
              <a:t>Aktivitāšu organizēšana kultūras jomas</a:t>
            </a:r>
            <a:r>
              <a:rPr lang="lv-LV" sz="2800" dirty="0"/>
              <a:t> speciālistiem, lai uzlabotu izpratni un kapacitāti;</a:t>
            </a:r>
          </a:p>
          <a:p>
            <a:r>
              <a:rPr lang="lv-LV" sz="2800" dirty="0"/>
              <a:t>Plašākas mērķauditorijas un daudzveidīgu tās </a:t>
            </a:r>
            <a:r>
              <a:rPr lang="pt-BR" sz="2800" dirty="0"/>
              <a:t>segmentu sasniegšanā;</a:t>
            </a:r>
          </a:p>
          <a:p>
            <a:r>
              <a:rPr lang="lv-LV" sz="2800" dirty="0"/>
              <a:t>Kultūras norišu un ar tām saistītu diskusiju un </a:t>
            </a:r>
            <a:r>
              <a:rPr lang="pt-BR" sz="2800" dirty="0"/>
              <a:t>citu pasāku</a:t>
            </a:r>
            <a:r>
              <a:rPr lang="lv-LV" sz="2800" dirty="0" err="1"/>
              <a:t>mu</a:t>
            </a:r>
            <a:r>
              <a:rPr lang="pt-BR" sz="2800" dirty="0"/>
              <a:t> organizēšana auditorijas</a:t>
            </a:r>
            <a:r>
              <a:rPr lang="lv-LV" sz="2800" dirty="0"/>
              <a:t> </a:t>
            </a:r>
            <a:r>
              <a:rPr lang="pt-BR" sz="2800" dirty="0"/>
              <a:t>attīstības un kultūras izpratnes kompetenču</a:t>
            </a:r>
            <a:r>
              <a:rPr lang="lv-LV" sz="2800" dirty="0"/>
              <a:t> uzlabošanai;</a:t>
            </a:r>
          </a:p>
          <a:p>
            <a:r>
              <a:rPr lang="lv-LV" sz="2800" dirty="0"/>
              <a:t>Jaunu inovatīvu auditorijas attīstības metožu, </a:t>
            </a:r>
            <a:r>
              <a:rPr lang="pt-BR" sz="2800" dirty="0"/>
              <a:t>paņēmienu</a:t>
            </a:r>
            <a:r>
              <a:rPr lang="lv-LV" sz="2800" dirty="0"/>
              <a:t> </a:t>
            </a:r>
            <a:r>
              <a:rPr lang="pt-BR" sz="2800" dirty="0"/>
              <a:t>un metodoloģiju izstrāde;</a:t>
            </a:r>
          </a:p>
          <a:p>
            <a:r>
              <a:rPr lang="pt-BR" sz="2800" dirty="0"/>
              <a:t>Aktivitāšu organizēšana, kas sekmē kvalitatīvas</a:t>
            </a:r>
            <a:r>
              <a:rPr lang="lv-LV" sz="2800" dirty="0"/>
              <a:t> </a:t>
            </a:r>
            <a:r>
              <a:rPr lang="pt-BR" sz="2800" dirty="0"/>
              <a:t>profesionālās laiketīgās mākslas</a:t>
            </a:r>
            <a:r>
              <a:rPr lang="lv-LV" sz="2800" dirty="0"/>
              <a:t> </a:t>
            </a:r>
            <a:r>
              <a:rPr lang="pt-BR" sz="2800" dirty="0"/>
              <a:t>un kultūras</a:t>
            </a:r>
            <a:r>
              <a:rPr lang="lv-LV" sz="2800" dirty="0"/>
              <a:t> </a:t>
            </a:r>
            <a:r>
              <a:rPr lang="pt-BR" sz="2800" dirty="0"/>
              <a:t>pieredzi mērķagrupai;</a:t>
            </a:r>
          </a:p>
          <a:p>
            <a:r>
              <a:rPr lang="pt-BR" sz="2800" dirty="0"/>
              <a:t>Skolu iesaiste projekta īstenošanā;</a:t>
            </a:r>
          </a:p>
          <a:p>
            <a:r>
              <a:rPr lang="pt-BR" sz="2800" dirty="0"/>
              <a:t>Starptautiska</a:t>
            </a:r>
            <a:r>
              <a:rPr lang="lv-LV" sz="2800" dirty="0"/>
              <a:t> </a:t>
            </a:r>
            <a:r>
              <a:rPr lang="pt-BR" sz="2800" dirty="0"/>
              <a:t>sadarbība</a:t>
            </a:r>
            <a:r>
              <a:rPr lang="lv-LV" sz="2800" dirty="0"/>
              <a:t> </a:t>
            </a:r>
            <a:r>
              <a:rPr lang="pt-BR" sz="2800" dirty="0"/>
              <a:t>starp dažādām kultūras</a:t>
            </a:r>
            <a:r>
              <a:rPr lang="lv-LV" sz="2800" dirty="0"/>
              <a:t> institūcijām/organizācijām.</a:t>
            </a:r>
          </a:p>
        </p:txBody>
      </p:sp>
    </p:spTree>
    <p:extLst>
      <p:ext uri="{BB962C8B-B14F-4D97-AF65-F5344CB8AC3E}">
        <p14:creationId xmlns:p14="http://schemas.microsoft.com/office/powerpoint/2010/main" val="407231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309493E-7FEA-4BF3-BCA4-EB810C8C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Attiecināmās izmaksas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6B78B3A-BD8E-431C-8E25-DFDB0EAF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Atalgojums</a:t>
            </a:r>
          </a:p>
          <a:p>
            <a:r>
              <a:rPr lang="lv-LV" dirty="0"/>
              <a:t>Ekspertu izmaksas (t.sk. citu EEZ FI saņēmējvalstu eksperti)</a:t>
            </a:r>
          </a:p>
          <a:p>
            <a:r>
              <a:rPr lang="pt-BR" dirty="0"/>
              <a:t>Komandējumi (</a:t>
            </a:r>
            <a:r>
              <a:rPr lang="lv-LV" dirty="0"/>
              <a:t>L</a:t>
            </a:r>
            <a:r>
              <a:rPr lang="pt-BR" dirty="0"/>
              <a:t>atvija un donorvalstis)</a:t>
            </a:r>
          </a:p>
          <a:p>
            <a:r>
              <a:rPr lang="pt-BR" dirty="0"/>
              <a:t>Ar kultūras produktu radīšanu, izrādīšanu un</a:t>
            </a:r>
            <a:r>
              <a:rPr lang="lv-LV" dirty="0"/>
              <a:t> auditorijas attīstību veicinošu aktivitāšu veikšanu saistītas izmaksas (piemēram, autoratlīdzības; telpu un iekārtu noma, materiālu izmaksas u.c.)</a:t>
            </a:r>
          </a:p>
          <a:p>
            <a:r>
              <a:rPr lang="lv-LV" dirty="0"/>
              <a:t>Ar dažādu pasākumu organizēšanu saistītās izmaksas</a:t>
            </a:r>
          </a:p>
          <a:p>
            <a:r>
              <a:rPr lang="pl-PL" dirty="0"/>
              <a:t>Publicitātes izmaksas</a:t>
            </a:r>
            <a:endParaRPr lang="lv-LV" dirty="0"/>
          </a:p>
          <a:p>
            <a:r>
              <a:rPr lang="lv-LV" dirty="0"/>
              <a:t>Donorvalstu projekta partneru izdevumu izmaksu revidenta pārbaudes ziņojuma sagatavošanas izmaksas</a:t>
            </a:r>
          </a:p>
          <a:p>
            <a:r>
              <a:rPr lang="pt-BR" dirty="0"/>
              <a:t>Citas</a:t>
            </a:r>
            <a:r>
              <a:rPr lang="lv-LV" dirty="0"/>
              <a:t> </a:t>
            </a:r>
            <a:r>
              <a:rPr lang="pt-BR" dirty="0"/>
              <a:t>projekta īstenošanai nepieciešamās izmaksas</a:t>
            </a:r>
            <a:endParaRPr lang="lv-LV" dirty="0"/>
          </a:p>
          <a:p>
            <a:r>
              <a:rPr lang="lv-LV" dirty="0"/>
              <a:t>Netiešās izmaksas</a:t>
            </a:r>
          </a:p>
        </p:txBody>
      </p:sp>
    </p:spTree>
    <p:extLst>
      <p:ext uri="{BB962C8B-B14F-4D97-AF65-F5344CB8AC3E}">
        <p14:creationId xmlns:p14="http://schemas.microsoft.com/office/powerpoint/2010/main" val="141816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D5EE4DF-667A-40A6-915F-11CBF942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Galvenie nosacījumi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508DD77-8FD7-4256-A0F9-3CFE92C0E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263213"/>
            <a:ext cx="21861705" cy="9187986"/>
          </a:xfrm>
        </p:spPr>
        <p:txBody>
          <a:bodyPr>
            <a:normAutofit fontScale="85000" lnSpcReduction="20000"/>
          </a:bodyPr>
          <a:lstStyle/>
          <a:p>
            <a:r>
              <a:rPr lang="lv-LV" sz="3200" dirty="0"/>
              <a:t>Atklāts konkurss</a:t>
            </a:r>
          </a:p>
          <a:p>
            <a:r>
              <a:rPr lang="lv-LV" sz="3200" dirty="0"/>
              <a:t>Plānotas 2 atlases kārtas:</a:t>
            </a:r>
          </a:p>
          <a:p>
            <a:pPr lvl="1"/>
            <a:r>
              <a:rPr lang="lv-LV" sz="3200" dirty="0"/>
              <a:t>1.atlases kārta 2020.gada beigās (decembris) – </a:t>
            </a:r>
            <a:r>
              <a:rPr lang="en-GB" sz="3200" dirty="0"/>
              <a:t>€</a:t>
            </a:r>
            <a:r>
              <a:rPr lang="lv-LV" sz="3200" dirty="0"/>
              <a:t> 1 915 412 </a:t>
            </a:r>
          </a:p>
          <a:p>
            <a:pPr lvl="1"/>
            <a:r>
              <a:rPr lang="lv-LV" sz="3200" dirty="0"/>
              <a:t>2.atlases kārta 2021.gada beigās – </a:t>
            </a:r>
            <a:r>
              <a:rPr lang="en-GB" sz="3200" dirty="0"/>
              <a:t>€ </a:t>
            </a:r>
            <a:r>
              <a:rPr lang="pt-BR" sz="3200" dirty="0"/>
              <a:t>1 276 941 </a:t>
            </a:r>
            <a:r>
              <a:rPr lang="lv-LV" sz="3200" dirty="0"/>
              <a:t> </a:t>
            </a:r>
          </a:p>
          <a:p>
            <a:r>
              <a:rPr lang="lv-LV" sz="3200" dirty="0"/>
              <a:t>Līdzfinansējuma likme:</a:t>
            </a:r>
          </a:p>
          <a:p>
            <a:pPr lvl="1"/>
            <a:r>
              <a:rPr lang="lv-LV" sz="3200" dirty="0"/>
              <a:t>100% valsts iestādes, pašvaldības, valsts SIA / pašvaldību SIA un NVO</a:t>
            </a:r>
          </a:p>
          <a:p>
            <a:pPr lvl="1"/>
            <a:r>
              <a:rPr lang="lv-LV" sz="3200" dirty="0"/>
              <a:t>85%  juridiskas personas</a:t>
            </a:r>
          </a:p>
          <a:p>
            <a:r>
              <a:rPr lang="lv-LV" sz="3200" dirty="0"/>
              <a:t>Projekta garums: 8 – 18 mēneši</a:t>
            </a:r>
          </a:p>
          <a:p>
            <a:r>
              <a:rPr lang="lv-LV" sz="3200" dirty="0"/>
              <a:t>Projekta finansējums: </a:t>
            </a:r>
            <a:r>
              <a:rPr lang="en-GB" sz="3200" dirty="0"/>
              <a:t>€100 000</a:t>
            </a:r>
            <a:r>
              <a:rPr lang="lv-LV" sz="3200" dirty="0"/>
              <a:t> – </a:t>
            </a:r>
            <a:r>
              <a:rPr lang="en-GB" sz="3200" dirty="0"/>
              <a:t>€250 000</a:t>
            </a:r>
            <a:endParaRPr lang="lv-LV" sz="3200" dirty="0"/>
          </a:p>
          <a:p>
            <a:r>
              <a:rPr lang="lv-LV" sz="3200" dirty="0"/>
              <a:t>1 organizācija var iesniegt 1 projektu atlases kārtas ietvaros, izņemot gadījumu, ja 1.kārtā projekts nav apstiprināts, 2.kārtā organizācija drīkst iesniegt projektu</a:t>
            </a:r>
          </a:p>
          <a:p>
            <a:r>
              <a:rPr lang="lv-LV" sz="3200" dirty="0"/>
              <a:t>Pretendenti</a:t>
            </a:r>
            <a:r>
              <a:rPr lang="lv-LV" sz="3200" i="1" dirty="0"/>
              <a:t>: </a:t>
            </a:r>
            <a:r>
              <a:rPr lang="lv-LV" sz="3200" dirty="0"/>
              <a:t>jebkura publiska vai privāta iestāde, komerciāla vai nekomerciāla, kā arī NVO, kas dibinātas kā juridiskas personas Latvijā un kuru pamatdarbība ir kultūras vai radošajā nozarē. </a:t>
            </a:r>
            <a:r>
              <a:rPr lang="nb-NO" sz="3200" dirty="0"/>
              <a:t>Gadījumā, ja projekta īstenotājs ir pašvaldība, tad tai būs obligāta prasība izveidot partnerību ar kultūras organizācijām, kas darbojas profesionālās laikmetīgās mākslas un kultūras jomā</a:t>
            </a:r>
            <a:r>
              <a:rPr lang="lv-LV" sz="3200" dirty="0"/>
              <a:t>.</a:t>
            </a:r>
            <a:r>
              <a:rPr lang="nb-NO" sz="3200" dirty="0"/>
              <a:t> </a:t>
            </a:r>
            <a:endParaRPr lang="lv-LV" sz="3200" dirty="0"/>
          </a:p>
          <a:p>
            <a:r>
              <a:rPr lang="lv-LV" sz="3200" b="1" dirty="0"/>
              <a:t>Donorvalstu (Norvēģija, Islande, Lihtenšteina) partneris – obligāta prasība projektu īstenošanai – </a:t>
            </a:r>
            <a:r>
              <a:rPr lang="lv-LV" sz="3200" dirty="0"/>
              <a:t>jebkura publiska vai privāta iestāde, komerciāla vai nekomerciāla, kā arī NVO, kas dibinātas kā juridiskas personas donorvalstīs un kuru pamatdarbība ir kultūras vai radošajā nozarē.</a:t>
            </a:r>
            <a:endParaRPr lang="lv-LV" sz="3200" b="1" dirty="0"/>
          </a:p>
          <a:p>
            <a:r>
              <a:rPr lang="lv-LV" sz="3200" dirty="0"/>
              <a:t>Citas organizācijas (izņemot pašvaldības gadījumā) vai citu EEZ saņēmējvalstu organizācijas nav paredzēts piesaistīt kā sadarbības partnerus projektā, taču var piesaistīt atsevišķus ekspertus.</a:t>
            </a:r>
          </a:p>
        </p:txBody>
      </p:sp>
    </p:spTree>
    <p:extLst>
      <p:ext uri="{BB962C8B-B14F-4D97-AF65-F5344CB8AC3E}">
        <p14:creationId xmlns:p14="http://schemas.microsoft.com/office/powerpoint/2010/main" val="191292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0CEBAE-7E13-4795-B625-68B58B41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Vērtēšanas kritēriji</a:t>
            </a:r>
          </a:p>
        </p:txBody>
      </p:sp>
      <p:graphicFrame>
        <p:nvGraphicFramePr>
          <p:cNvPr id="5" name="Tabula 5">
            <a:extLst>
              <a:ext uri="{FF2B5EF4-FFF2-40B4-BE49-F238E27FC236}">
                <a16:creationId xmlns:a16="http://schemas.microsoft.com/office/drawing/2014/main" id="{98C59E6F-7B65-438C-85CB-F45B12D7E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34580"/>
              </p:ext>
            </p:extLst>
          </p:nvPr>
        </p:nvGraphicFramePr>
        <p:xfrm>
          <a:off x="1376853" y="2542223"/>
          <a:ext cx="21865532" cy="9225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292">
                  <a:extLst>
                    <a:ext uri="{9D8B030D-6E8A-4147-A177-3AD203B41FA5}">
                      <a16:colId xmlns:a16="http://schemas.microsoft.com/office/drawing/2014/main" val="1053846740"/>
                    </a:ext>
                  </a:extLst>
                </a:gridCol>
                <a:gridCol w="17493240">
                  <a:extLst>
                    <a:ext uri="{9D8B030D-6E8A-4147-A177-3AD203B41FA5}">
                      <a16:colId xmlns:a16="http://schemas.microsoft.com/office/drawing/2014/main" val="1895022863"/>
                    </a:ext>
                  </a:extLst>
                </a:gridCol>
              </a:tblGrid>
              <a:tr h="4439732">
                <a:tc>
                  <a:txBody>
                    <a:bodyPr/>
                    <a:lstStyle/>
                    <a:p>
                      <a:pPr marL="0" marR="0" lvl="0" indent="0" algn="l" defTabSz="1828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dirty="0"/>
                        <a:t>Obligātie:</a:t>
                      </a:r>
                    </a:p>
                    <a:p>
                      <a:endParaRPr lang="lv-LV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Projekta ideja ir skaidri saprotama, projekta iesniegums – rūpīgi un kvalitatīvi aizpildīts;</a:t>
                      </a:r>
                    </a:p>
                    <a:p>
                      <a:r>
                        <a:rPr lang="lv-LV" sz="2800" dirty="0"/>
                        <a:t>Personāla pieredze ir atbilstoša, lai sasniegtu projekta mērķi;</a:t>
                      </a:r>
                    </a:p>
                    <a:p>
                      <a:r>
                        <a:rPr lang="lv-LV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skaidrs īstenošanas kvalitātes kontroles mehānisms;</a:t>
                      </a:r>
                    </a:p>
                    <a:p>
                      <a:r>
                        <a:rPr lang="lv-LV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Pieredze vismaz viena kultūras produkta profesionālās laikmetīgās mākslas un kultūras jomā radīšanā;</a:t>
                      </a:r>
                    </a:p>
                    <a:p>
                      <a:r>
                        <a:rPr lang="lv-LV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Identificēti projekta riski;</a:t>
                      </a:r>
                    </a:p>
                    <a:p>
                      <a:r>
                        <a:rPr lang="lv-LV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Aktivitātes un izmaksas ir samērīgas un nepieciešamas mērķu sasniegšanai;</a:t>
                      </a:r>
                    </a:p>
                    <a:p>
                      <a:r>
                        <a:rPr lang="lv-LV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paredzēts donorvalstu partneris un ir skaidra partnera loma projektā;</a:t>
                      </a:r>
                    </a:p>
                    <a:p>
                      <a:r>
                        <a:rPr lang="lv-LV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definēta konkrēta mērķa grupa, skaidra projekta nepieciešamība un atbilstība konkrētajai mērķa grupai;</a:t>
                      </a:r>
                    </a:p>
                    <a:p>
                      <a:r>
                        <a:rPr lang="lv-LV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komunikācijas plāns un projekta ilgtspējas plāns.</a:t>
                      </a:r>
                      <a:endParaRPr lang="lv-LV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174535"/>
                  </a:ext>
                </a:extLst>
              </a:tr>
              <a:tr h="4439732">
                <a:tc>
                  <a:txBody>
                    <a:bodyPr/>
                    <a:lstStyle/>
                    <a:p>
                      <a:pPr marL="0" marR="0" lvl="0" indent="0" algn="l" defTabSz="1828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 b="1" dirty="0"/>
                        <a:t>Papildus punkti:</a:t>
                      </a:r>
                    </a:p>
                    <a:p>
                      <a:pPr marL="0" marR="0" lvl="0" indent="0" algn="l" defTabSz="18285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dirty="0"/>
                        <a:t>Pieredze vairāk kā viena kultūras produkta radīšanā, kultūras produkta radīšanā mērķa grupai, pieredze starptautiskos projektos, pieredze </a:t>
                      </a:r>
                      <a:r>
                        <a:rPr lang="lv-LV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auditorijas attīstības jomā; </a:t>
                      </a:r>
                    </a:p>
                    <a:p>
                      <a:r>
                        <a:rPr lang="lv-LV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Projekts ir starpdisciplinārs (sadarbība ar dažādu jomu projekta partneriem vai ekspertiem);</a:t>
                      </a:r>
                    </a:p>
                    <a:p>
                      <a:r>
                        <a:rPr lang="lv-LV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Donorvalstu partnerim ir nozīmīga loma projektā;</a:t>
                      </a:r>
                    </a:p>
                    <a:p>
                      <a:r>
                        <a:rPr lang="lv-LV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Donorvalstu partnerim ir pieredze kādā no šīm jomām: starptautisku projektu īstenošanā, darbā ar mērķa grupu, jaunu kultūras produktu radīšanā, auditorijas attīstības jomā;</a:t>
                      </a:r>
                    </a:p>
                    <a:p>
                      <a:r>
                        <a:rPr lang="lv-LV" sz="2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paredzēta mērķa grupas pārstāvju iesaiste projekta aktivitāšu organizēšanā un kultūras produkta radīšanas procesā.</a:t>
                      </a:r>
                    </a:p>
                    <a:p>
                      <a:endParaRPr lang="lv-LV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lv-LV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024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22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C0F5D08-1116-4448-A2C7-863819EE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Plānotie pasākumi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B4447DE-F471-4266-96CD-6A4C0DCD0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Nedēļā no 24.novembra iepazīšanās seminārs </a:t>
            </a:r>
          </a:p>
          <a:p>
            <a:pPr lvl="1"/>
            <a:r>
              <a:rPr lang="lv-LV" dirty="0"/>
              <a:t>Mērķis – sniegt detalizētu informāciju par programmu, atklātā konkursa nosacījumiem u.c. tehniskiem jautājumiem, lai </a:t>
            </a:r>
            <a:r>
              <a:rPr lang="lv-LV" i="1" dirty="0" err="1"/>
              <a:t>match-making</a:t>
            </a:r>
            <a:r>
              <a:rPr lang="lv-LV" dirty="0"/>
              <a:t> seminārā koncentrētos uz jautājumiem par sadarbību</a:t>
            </a:r>
          </a:p>
          <a:p>
            <a:pPr lvl="1"/>
            <a:r>
              <a:rPr lang="lv-LV" dirty="0"/>
              <a:t>Piedalīsies kultūras organizācijas no Latvijas - potenciālie </a:t>
            </a:r>
            <a:r>
              <a:rPr lang="lv-LV" i="1" dirty="0" err="1"/>
              <a:t>match-making</a:t>
            </a:r>
            <a:r>
              <a:rPr lang="lv-LV" dirty="0"/>
              <a:t> semināra dalībnieki</a:t>
            </a:r>
          </a:p>
          <a:p>
            <a:pPr marL="0" indent="0">
              <a:buNone/>
            </a:pPr>
            <a:r>
              <a:rPr lang="lv-LV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1.-3. decembris </a:t>
            </a:r>
            <a:r>
              <a:rPr lang="lv-LV" sz="2800" b="1" i="1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match-making</a:t>
            </a:r>
            <a:r>
              <a:rPr lang="lv-LV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seminārs – darba valoda – angļu </a:t>
            </a:r>
          </a:p>
          <a:p>
            <a:pPr lvl="1"/>
            <a:r>
              <a:rPr lang="lv-LV" dirty="0"/>
              <a:t>Mērķis – sniegt atbalstu donorvalstu partneru piesaistē</a:t>
            </a:r>
          </a:p>
          <a:p>
            <a:pPr lvl="1"/>
            <a:r>
              <a:rPr lang="lv-LV" dirty="0"/>
              <a:t>Piedalīsies kultūras organizācijas no Latvijas un donorvalstīm, kas vēlas piedalīties atklātajā konkursā, bet nav partneru donorvalstīs</a:t>
            </a:r>
          </a:p>
          <a:p>
            <a:pPr marL="0" indent="0">
              <a:buNone/>
            </a:pPr>
            <a:r>
              <a:rPr lang="lv-LV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Informatīvais seminārs pēc atklātā konkursa izsludināšanas, bet pirms projekta iesniegumu iesniegšanas beigu termiņa (indikatīvi – 2021.gada janvāris)</a:t>
            </a:r>
          </a:p>
          <a:p>
            <a:pPr lvl="1"/>
            <a:r>
              <a:rPr lang="lv-LV" dirty="0"/>
              <a:t>Mērķis – sniegt informāciju par atklātā konkursa nosacījumiem, vērtēšanas kritērijiem, izmaksu attiecināmības nosacījumiem, projektu īstenošanu</a:t>
            </a:r>
          </a:p>
          <a:p>
            <a:pPr lvl="1"/>
            <a:r>
              <a:rPr lang="lv-LV" dirty="0"/>
              <a:t>Piedalīsies kultūras organizācijas no Latvijas</a:t>
            </a:r>
          </a:p>
          <a:p>
            <a:pPr marL="0" indent="0">
              <a:buNone/>
            </a:pPr>
            <a:r>
              <a:rPr lang="lv-LV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Informatīvais seminārs pēc līguma par projekta īstenošanu noslēgšanas par projektu ieviešanu</a:t>
            </a:r>
          </a:p>
          <a:p>
            <a:pPr lvl="1"/>
            <a:r>
              <a:rPr lang="lv-LV" dirty="0"/>
              <a:t>Mērķis – sniegt informāciju par projekta īstenošanas ciklu</a:t>
            </a:r>
          </a:p>
          <a:p>
            <a:pPr lvl="1"/>
            <a:r>
              <a:rPr lang="lv-LV" dirty="0"/>
              <a:t>Piedalīsies finansējuma saņēmēji</a:t>
            </a:r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5482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83C30AB-9763-4A00-B721-D3C581B6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Informācijai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FBDDE1-F6F6-4FCD-AD49-88B1A36BF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 dirty="0">
                <a:hlinkClick r:id="rId2"/>
              </a:rPr>
              <a:t>ROKASGRĀMATA</a:t>
            </a:r>
            <a:r>
              <a:rPr lang="lv-LV" sz="3200" dirty="0"/>
              <a:t> </a:t>
            </a:r>
          </a:p>
          <a:p>
            <a:pPr marL="0" indent="0">
              <a:buNone/>
            </a:pPr>
            <a:endParaRPr lang="lv-LV" sz="3200" dirty="0"/>
          </a:p>
          <a:p>
            <a:endParaRPr lang="lv-LV" dirty="0">
              <a:hlinkClick r:id="rId3"/>
            </a:endParaRPr>
          </a:p>
          <a:p>
            <a:endParaRPr lang="lv-LV" dirty="0">
              <a:hlinkClick r:id="rId3"/>
            </a:endParaRPr>
          </a:p>
          <a:p>
            <a:endParaRPr lang="lv-LV" dirty="0">
              <a:hlinkClick r:id="rId3"/>
            </a:endParaRPr>
          </a:p>
          <a:p>
            <a:endParaRPr lang="lv-LV" dirty="0">
              <a:hlinkClick r:id="rId3"/>
            </a:endParaRPr>
          </a:p>
          <a:p>
            <a:r>
              <a:rPr lang="lv-LV" dirty="0">
                <a:hlinkClick r:id="rId3"/>
              </a:rPr>
              <a:t>https://eeagrants.lv/regionala-attistiba-un-kultura/par-programmu/</a:t>
            </a:r>
            <a:r>
              <a:rPr lang="lv-LV" dirty="0"/>
              <a:t> </a:t>
            </a:r>
            <a:r>
              <a:rPr lang="lv-LV" sz="3200" b="1" dirty="0">
                <a:solidFill>
                  <a:schemeClr val="bg2"/>
                </a:solidFill>
              </a:rPr>
              <a:t> </a:t>
            </a:r>
            <a:r>
              <a:rPr lang="lv-LV" i="1" dirty="0"/>
              <a:t>– &gt; </a:t>
            </a:r>
            <a:r>
              <a:rPr lang="lv-LV" dirty="0"/>
              <a:t> </a:t>
            </a:r>
            <a:r>
              <a:rPr lang="lv-LV" i="1" dirty="0"/>
              <a:t>iespēja pieteikties jaunumiem</a:t>
            </a:r>
          </a:p>
          <a:p>
            <a:r>
              <a:rPr lang="lv-LV" dirty="0">
                <a:hlinkClick r:id="rId4"/>
              </a:rPr>
              <a:t>https://www.facebook.com/EEANorwayGrantsLatvia</a:t>
            </a:r>
            <a:r>
              <a:rPr lang="lv-LV" dirty="0"/>
              <a:t> </a:t>
            </a:r>
          </a:p>
          <a:p>
            <a:r>
              <a:rPr lang="lv-LV" dirty="0">
                <a:hlinkClick r:id="rId5"/>
              </a:rPr>
              <a:t>https://www.km.gov.lv/lv/fondi-un-es-politika/eez-finansu-instruments-un-norvegijas-finansu-instruments/eez-finansu-instruments/2014-2021-programma</a:t>
            </a:r>
            <a:r>
              <a:rPr lang="lv-LV" dirty="0"/>
              <a:t> </a:t>
            </a:r>
          </a:p>
          <a:p>
            <a:r>
              <a:rPr lang="lv-LV" dirty="0">
                <a:hlinkClick r:id="rId6"/>
              </a:rPr>
              <a:t>REGULĒJOŠIE DOKUMENTI</a:t>
            </a:r>
            <a:r>
              <a:rPr lang="lv-LV" dirty="0"/>
              <a:t> 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895FA969-DA90-4F90-9261-AC44E0D0E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144" y="3659751"/>
            <a:ext cx="2442846" cy="36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0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lkm1.km.gov.lv\RoamDocu$\JustineJ\Desktop\8-BalticPictures-_T6A04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0825" cy="16245949"/>
          </a:xfrm>
          <a:prstGeom prst="rect">
            <a:avLst/>
          </a:prstGeom>
          <a:noFill/>
        </p:spPr>
      </p:pic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0" y="10973205"/>
            <a:ext cx="24380825" cy="243769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lv-LV" sz="8800" b="1" dirty="0">
                <a:solidFill>
                  <a:schemeClr val="bg1"/>
                </a:solidFill>
                <a:latin typeface="Verdana" pitchFamily="34" charset="0"/>
              </a:rPr>
              <a:t>Paldies!</a:t>
            </a:r>
          </a:p>
          <a:p>
            <a:pPr algn="ctr">
              <a:buNone/>
            </a:pPr>
            <a:r>
              <a:rPr lang="lv-LV" sz="5800" b="1" dirty="0">
                <a:solidFill>
                  <a:schemeClr val="bg1"/>
                </a:solidFill>
                <a:latin typeface="Verdana" pitchFamily="34" charset="0"/>
              </a:rPr>
              <a:t>Justīne Jansone, Kultūras ministrijas Finanšu instrumentu attīstības nodaļas referente</a:t>
            </a:r>
          </a:p>
          <a:p>
            <a:pPr algn="ctr">
              <a:buNone/>
            </a:pPr>
            <a:r>
              <a:rPr lang="lv-LV" sz="5800" b="1" dirty="0" err="1">
                <a:solidFill>
                  <a:schemeClr val="bg1"/>
                </a:solidFill>
                <a:latin typeface="Verdana" pitchFamily="34" charset="0"/>
                <a:hlinkClick r:id="rId3"/>
              </a:rPr>
              <a:t>Justine.Jansone@km.gov.lv</a:t>
            </a:r>
            <a:r>
              <a:rPr lang="lv-LV" sz="5800" b="1" dirty="0">
                <a:solidFill>
                  <a:schemeClr val="bg1"/>
                </a:solidFill>
                <a:latin typeface="Verdana" pitchFamily="34" charset="0"/>
              </a:rPr>
              <a:t> , 67 330 290</a:t>
            </a:r>
          </a:p>
          <a:p>
            <a:pPr algn="ctr">
              <a:buNone/>
            </a:pPr>
            <a:endParaRPr lang="lv-LV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PPT-mal_EØSMidlene</Template>
  <TotalTime>707</TotalTime>
  <Words>961</Words>
  <Application>Microsoft Office PowerPoint</Application>
  <PresentationFormat>Pielāgots</PresentationFormat>
  <Paragraphs>91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Office-tema</vt:lpstr>
      <vt:lpstr>Kultūras sadarbība  2014 - 2021  EEZ finanšu instrumenta ietvarā </vt:lpstr>
      <vt:lpstr>EEZ finanšu instrumenta ieviešana 2014.-2021. gadā</vt:lpstr>
      <vt:lpstr>Atbalstāmās darbības: kultūras produkta radīšana un auditorijas attīstība</vt:lpstr>
      <vt:lpstr>Attiecināmās izmaksas</vt:lpstr>
      <vt:lpstr>Galvenie nosacījumi</vt:lpstr>
      <vt:lpstr>Vērtēšanas kritēriji</vt:lpstr>
      <vt:lpstr>Plānotie pasākumi</vt:lpstr>
      <vt:lpstr>Informācijai</vt:lpstr>
      <vt:lpstr>PowerPoint prezentācija</vt:lpstr>
    </vt:vector>
  </TitlesOfParts>
  <Company>EFTA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Zanda Saulīte</dc:creator>
  <cp:lastModifiedBy>Zanda Aveniņa</cp:lastModifiedBy>
  <cp:revision>103</cp:revision>
  <dcterms:created xsi:type="dcterms:W3CDTF">2017-06-12T12:11:38Z</dcterms:created>
  <dcterms:modified xsi:type="dcterms:W3CDTF">2020-11-17T13:28:37Z</dcterms:modified>
</cp:coreProperties>
</file>