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256" r:id="rId2"/>
    <p:sldId id="330" r:id="rId3"/>
    <p:sldId id="325" r:id="rId4"/>
    <p:sldId id="257" r:id="rId5"/>
    <p:sldId id="335" r:id="rId6"/>
    <p:sldId id="309" r:id="rId7"/>
    <p:sldId id="308" r:id="rId8"/>
    <p:sldId id="259" r:id="rId9"/>
    <p:sldId id="326" r:id="rId10"/>
    <p:sldId id="312" r:id="rId11"/>
    <p:sldId id="313" r:id="rId12"/>
    <p:sldId id="314" r:id="rId13"/>
    <p:sldId id="315" r:id="rId14"/>
    <p:sldId id="328" r:id="rId15"/>
    <p:sldId id="305" r:id="rId16"/>
    <p:sldId id="334" r:id="rId17"/>
    <p:sldId id="333" r:id="rId18"/>
    <p:sldId id="316" r:id="rId19"/>
    <p:sldId id="317" r:id="rId20"/>
    <p:sldId id="320" r:id="rId21"/>
    <p:sldId id="318" r:id="rId22"/>
    <p:sldId id="321" r:id="rId23"/>
    <p:sldId id="301" r:id="rId24"/>
    <p:sldId id="322" r:id="rId25"/>
    <p:sldId id="336" r:id="rId26"/>
    <p:sldId id="337" r:id="rId27"/>
    <p:sldId id="338" r:id="rId28"/>
    <p:sldId id="340" r:id="rId29"/>
    <p:sldId id="329" r:id="rId30"/>
    <p:sldId id="273" r:id="rId31"/>
    <p:sldId id="272" r:id="rId32"/>
    <p:sldId id="276" r:id="rId33"/>
    <p:sldId id="286" r:id="rId34"/>
    <p:sldId id="287" r:id="rId35"/>
    <p:sldId id="282" r:id="rId36"/>
    <p:sldId id="295" r:id="rId37"/>
    <p:sldId id="274" r:id="rId38"/>
    <p:sldId id="280" r:id="rId39"/>
    <p:sldId id="289" r:id="rId40"/>
    <p:sldId id="290" r:id="rId41"/>
    <p:sldId id="292" r:id="rId42"/>
    <p:sldId id="279" r:id="rId43"/>
    <p:sldId id="283" r:id="rId44"/>
    <p:sldId id="284" r:id="rId45"/>
    <p:sldId id="310" r:id="rId46"/>
    <p:sldId id="293" r:id="rId47"/>
  </p:sldIdLst>
  <p:sldSz cx="9144000" cy="6858000" type="screen4x3"/>
  <p:notesSz cx="6797675" cy="9928225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7D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00" autoAdjust="0"/>
    <p:restoredTop sz="94660"/>
  </p:normalViewPr>
  <p:slideViewPr>
    <p:cSldViewPr snapToGrid="0">
      <p:cViewPr>
        <p:scale>
          <a:sx n="75" d="100"/>
          <a:sy n="75" d="100"/>
        </p:scale>
        <p:origin x="1968" y="7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200.100\shares$\ASKVD\NORDPLUS\2018-2022\2020\N+statistika20078-202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200.100\shares$\ASKVD\NORDPLUS\2018-2022\2020\N+statistika20078-2020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Latvijas</a:t>
            </a:r>
            <a:r>
              <a:rPr lang="lv-LV" b="1" baseline="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iesniedzēju apstiprinātie projekti </a:t>
            </a:r>
            <a:r>
              <a:rPr lang="lv-LV" b="1" baseline="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2008. </a:t>
            </a:r>
            <a:r>
              <a:rPr lang="lv-LV" b="1" baseline="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- 2020. </a:t>
            </a:r>
            <a:endParaRPr lang="en-US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>
        <c:manualLayout>
          <c:xMode val="edge"/>
          <c:yMode val="edge"/>
          <c:x val="0.12925654592321256"/>
          <c:y val="5.458089668615984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6.9512010784976694E-2"/>
          <c:y val="0.19974244447514244"/>
          <c:w val="0.90286351706036749"/>
          <c:h val="0.72088764946048423"/>
        </c:manualLayout>
      </c:layout>
      <c:lineChart>
        <c:grouping val="standard"/>
        <c:varyColors val="0"/>
        <c:ser>
          <c:idx val="0"/>
          <c:order val="0"/>
          <c:tx>
            <c:strRef>
              <c:f>'Apst_projekti_2008-2020'!$A$36</c:f>
              <c:strCache>
                <c:ptCount val="1"/>
                <c:pt idx="0">
                  <c:v>Latvija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'Apst_projekti_2008-2020'!$B$35:$N$35</c:f>
              <c:strCache>
                <c:ptCount val="13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</c:strCache>
            </c:strRef>
          </c:cat>
          <c:val>
            <c:numRef>
              <c:f>'Apst_projekti_2008-2020'!$B$36:$N$36</c:f>
              <c:numCache>
                <c:formatCode>General</c:formatCode>
                <c:ptCount val="13"/>
                <c:pt idx="0">
                  <c:v>15</c:v>
                </c:pt>
                <c:pt idx="1">
                  <c:v>20</c:v>
                </c:pt>
                <c:pt idx="2">
                  <c:v>25</c:v>
                </c:pt>
                <c:pt idx="3">
                  <c:v>28</c:v>
                </c:pt>
                <c:pt idx="4">
                  <c:v>35</c:v>
                </c:pt>
                <c:pt idx="5">
                  <c:v>29</c:v>
                </c:pt>
                <c:pt idx="6">
                  <c:v>48</c:v>
                </c:pt>
                <c:pt idx="7">
                  <c:v>51</c:v>
                </c:pt>
                <c:pt idx="8">
                  <c:v>39</c:v>
                </c:pt>
                <c:pt idx="9">
                  <c:v>46</c:v>
                </c:pt>
                <c:pt idx="10">
                  <c:v>35</c:v>
                </c:pt>
                <c:pt idx="11">
                  <c:v>33</c:v>
                </c:pt>
                <c:pt idx="12">
                  <c:v>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B0D-4A22-9199-FD328369DC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1329792"/>
        <c:axId val="151515904"/>
      </c:lineChart>
      <c:catAx>
        <c:axId val="151329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151515904"/>
        <c:crosses val="autoZero"/>
        <c:auto val="1"/>
        <c:lblAlgn val="ctr"/>
        <c:lblOffset val="100"/>
        <c:noMultiLvlLbl val="0"/>
      </c:catAx>
      <c:valAx>
        <c:axId val="151515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51329792"/>
        <c:crossesAt val="1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i="0" baseline="0">
                <a:solidFill>
                  <a:srgbClr val="002060"/>
                </a:solidFill>
                <a:effectLst/>
              </a:rPr>
              <a:t>LV apstiprinātie projekti % no iesniegtajiem 2020. gadā</a:t>
            </a:r>
            <a:endParaRPr lang="lv-LV">
              <a:solidFill>
                <a:srgbClr val="002060"/>
              </a:solidFill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gradFill flip="none" rotWithShape="1">
              <a:gsLst>
                <a:gs pos="0">
                  <a:schemeClr val="accent6">
                    <a:lumMod val="40000"/>
                    <a:lumOff val="60000"/>
                  </a:schemeClr>
                </a:gs>
                <a:gs pos="46000">
                  <a:schemeClr val="accent6">
                    <a:lumMod val="95000"/>
                    <a:lumOff val="5000"/>
                  </a:schemeClr>
                </a:gs>
                <a:gs pos="100000">
                  <a:schemeClr val="accent6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516041362176665E-2"/>
                  <c:y val="-0.38909773242710366"/>
                </c:manualLayout>
              </c:layout>
              <c:tx>
                <c:rich>
                  <a:bodyPr/>
                  <a:lstStyle/>
                  <a:p>
                    <a:fld id="{F265CBB2-BAE3-4CB3-B7A5-60F726EFDBCC}" type="VALUE">
                      <a:rPr lang="en-US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A82F-4757-AF70-B6166355595E}"/>
                </c:ext>
              </c:extLst>
            </c:dLbl>
            <c:dLbl>
              <c:idx val="1"/>
              <c:layout>
                <c:manualLayout>
                  <c:x val="1.6666602899127372E-2"/>
                  <c:y val="-0.37610953763239852"/>
                </c:manualLayout>
              </c:layout>
              <c:tx>
                <c:rich>
                  <a:bodyPr/>
                  <a:lstStyle/>
                  <a:p>
                    <a:fld id="{23055168-61DE-43D4-A853-B60F29320872}" type="VALUE">
                      <a:rPr lang="en-US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82F-4757-AF70-B6166355595E}"/>
                </c:ext>
              </c:extLst>
            </c:dLbl>
            <c:dLbl>
              <c:idx val="2"/>
              <c:layout>
                <c:manualLayout>
                  <c:x val="1.3888888888888892E-2"/>
                  <c:y val="-0.19909988395839445"/>
                </c:manualLayout>
              </c:layout>
              <c:tx>
                <c:rich>
                  <a:bodyPr/>
                  <a:lstStyle/>
                  <a:p>
                    <a:fld id="{163AF073-7DAB-4E89-9938-34B2B5599DB1}" type="VALUE">
                      <a:rPr lang="en-US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A82F-4757-AF70-B6166355595E}"/>
                </c:ext>
              </c:extLst>
            </c:dLbl>
            <c:dLbl>
              <c:idx val="3"/>
              <c:layout>
                <c:manualLayout>
                  <c:x val="1.6666602899127407E-2"/>
                  <c:y val="-0.27253011849881903"/>
                </c:manualLayout>
              </c:layout>
              <c:tx>
                <c:rich>
                  <a:bodyPr/>
                  <a:lstStyle/>
                  <a:p>
                    <a:fld id="{BB592615-0D96-4A72-899F-38178968D1E9}" type="VALUE">
                      <a:rPr lang="en-US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82F-4757-AF70-B6166355595E}"/>
                </c:ext>
              </c:extLst>
            </c:dLbl>
            <c:dLbl>
              <c:idx val="4"/>
              <c:layout>
                <c:manualLayout>
                  <c:x val="1.3888888888888892E-2"/>
                  <c:y val="-0.26551424537097468"/>
                </c:manualLayout>
              </c:layout>
              <c:tx>
                <c:rich>
                  <a:bodyPr/>
                  <a:lstStyle/>
                  <a:p>
                    <a:fld id="{0CC01395-E15E-40D4-AFCE-97AEF6F0A8C4}" type="VALUE">
                      <a:rPr lang="en-US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A82F-4757-AF70-B616635559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Success_rate!$A$2:$A$6</c:f>
              <c:strCache>
                <c:ptCount val="5"/>
                <c:pt idx="0">
                  <c:v>Jauniešu</c:v>
                </c:pt>
                <c:pt idx="1">
                  <c:v>Augstākās izglītības</c:v>
                </c:pt>
                <c:pt idx="2">
                  <c:v>Pieaugušo izglītības</c:v>
                </c:pt>
                <c:pt idx="3">
                  <c:v>Horizontālā</c:v>
                </c:pt>
                <c:pt idx="4">
                  <c:v>Ziemeļvalstu valodu</c:v>
                </c:pt>
              </c:strCache>
            </c:strRef>
          </c:cat>
          <c:val>
            <c:numRef>
              <c:f>Success_rate!$B$2:$B$6</c:f>
              <c:numCache>
                <c:formatCode>General</c:formatCode>
                <c:ptCount val="5"/>
                <c:pt idx="0">
                  <c:v>78</c:v>
                </c:pt>
                <c:pt idx="1">
                  <c:v>78</c:v>
                </c:pt>
                <c:pt idx="2">
                  <c:v>33</c:v>
                </c:pt>
                <c:pt idx="3">
                  <c:v>50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82F-4757-AF70-B616635559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1976576"/>
        <c:axId val="87605632"/>
        <c:axId val="0"/>
      </c:bar3DChart>
      <c:catAx>
        <c:axId val="151976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87605632"/>
        <c:crosses val="autoZero"/>
        <c:auto val="1"/>
        <c:lblAlgn val="ctr"/>
        <c:lblOffset val="100"/>
        <c:noMultiLvlLbl val="0"/>
      </c:catAx>
      <c:valAx>
        <c:axId val="87605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51976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825A04-0BDE-4921-A812-6BAAA9A95C79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26E501-7069-4D9E-A84E-8192B5962BBF}">
      <dgm:prSet phldrT="[Text]" custT="1"/>
      <dgm:spPr/>
      <dgm:t>
        <a:bodyPr/>
        <a:lstStyle/>
        <a:p>
          <a:r>
            <a:rPr lang="lv-LV" sz="2800" dirty="0" smtClean="0"/>
            <a:t>Jauniešu programma</a:t>
          </a:r>
          <a:endParaRPr lang="en-US" sz="2800" dirty="0"/>
        </a:p>
      </dgm:t>
    </dgm:pt>
    <dgm:pt modelId="{56ADF89C-D24D-463C-BBA4-C08CCCD732EF}" type="parTrans" cxnId="{07F24623-5258-48C4-8CE2-C0BEAD47AC7A}">
      <dgm:prSet/>
      <dgm:spPr/>
      <dgm:t>
        <a:bodyPr/>
        <a:lstStyle/>
        <a:p>
          <a:endParaRPr lang="en-US"/>
        </a:p>
      </dgm:t>
    </dgm:pt>
    <dgm:pt modelId="{AD33B5AB-60E7-459B-BAAC-03852593BFBC}" type="sibTrans" cxnId="{07F24623-5258-48C4-8CE2-C0BEAD47AC7A}">
      <dgm:prSet/>
      <dgm:spPr/>
      <dgm:t>
        <a:bodyPr/>
        <a:lstStyle/>
        <a:p>
          <a:endParaRPr lang="en-US"/>
        </a:p>
      </dgm:t>
    </dgm:pt>
    <dgm:pt modelId="{F95040A3-EEB0-46B4-91C2-A03F0172344A}">
      <dgm:prSet phldrT="[Text]" custT="1"/>
      <dgm:spPr/>
      <dgm:t>
        <a:bodyPr/>
        <a:lstStyle/>
        <a:p>
          <a:r>
            <a:rPr lang="lv-LV" sz="2800" dirty="0" smtClean="0"/>
            <a:t>Augstākās izglītības programma</a:t>
          </a:r>
          <a:endParaRPr lang="en-US" sz="2800" dirty="0"/>
        </a:p>
      </dgm:t>
    </dgm:pt>
    <dgm:pt modelId="{C874B962-AEF6-4EDB-812E-99FC389DC60F}" type="parTrans" cxnId="{CC7C726B-0FD7-4208-890F-BF30B6B8EE5A}">
      <dgm:prSet/>
      <dgm:spPr/>
      <dgm:t>
        <a:bodyPr/>
        <a:lstStyle/>
        <a:p>
          <a:endParaRPr lang="en-US"/>
        </a:p>
      </dgm:t>
    </dgm:pt>
    <dgm:pt modelId="{9FC73FC3-BBA2-42ED-8A75-06982D24FC30}" type="sibTrans" cxnId="{CC7C726B-0FD7-4208-890F-BF30B6B8EE5A}">
      <dgm:prSet/>
      <dgm:spPr/>
      <dgm:t>
        <a:bodyPr/>
        <a:lstStyle/>
        <a:p>
          <a:endParaRPr lang="en-US"/>
        </a:p>
      </dgm:t>
    </dgm:pt>
    <dgm:pt modelId="{855A542B-1661-4179-8C9B-2BC7549078A5}">
      <dgm:prSet phldrT="[Text]" custT="1"/>
      <dgm:spPr/>
      <dgm:t>
        <a:bodyPr/>
        <a:lstStyle/>
        <a:p>
          <a:r>
            <a:rPr lang="lv-LV" sz="2800" dirty="0" smtClean="0"/>
            <a:t>Pieaugušo izglītības programma</a:t>
          </a:r>
          <a:endParaRPr lang="en-US" sz="2800" dirty="0"/>
        </a:p>
      </dgm:t>
    </dgm:pt>
    <dgm:pt modelId="{89653F1E-FC3D-4A3A-9AFF-A23868D450CA}" type="parTrans" cxnId="{1037F342-27AA-4E89-8911-6CEC05240460}">
      <dgm:prSet/>
      <dgm:spPr/>
      <dgm:t>
        <a:bodyPr/>
        <a:lstStyle/>
        <a:p>
          <a:endParaRPr lang="en-US"/>
        </a:p>
      </dgm:t>
    </dgm:pt>
    <dgm:pt modelId="{F5C1C943-EB00-45ED-B05F-FEE355B72273}" type="sibTrans" cxnId="{1037F342-27AA-4E89-8911-6CEC05240460}">
      <dgm:prSet/>
      <dgm:spPr/>
      <dgm:t>
        <a:bodyPr/>
        <a:lstStyle/>
        <a:p>
          <a:endParaRPr lang="en-US"/>
        </a:p>
      </dgm:t>
    </dgm:pt>
    <dgm:pt modelId="{20442148-727F-4349-8756-2AE60B386DC1}">
      <dgm:prSet phldrT="[Text]" custT="1"/>
      <dgm:spPr/>
      <dgm:t>
        <a:bodyPr/>
        <a:lstStyle/>
        <a:p>
          <a:r>
            <a:rPr lang="lv-LV" sz="2800" dirty="0" smtClean="0"/>
            <a:t>Horizontālā programma</a:t>
          </a:r>
          <a:endParaRPr lang="en-US" sz="2800" dirty="0"/>
        </a:p>
      </dgm:t>
    </dgm:pt>
    <dgm:pt modelId="{315B8087-C19A-4846-8DD8-88D8A93AE67F}" type="parTrans" cxnId="{27157470-1904-4072-BA8F-B15DB97FF06B}">
      <dgm:prSet/>
      <dgm:spPr/>
      <dgm:t>
        <a:bodyPr/>
        <a:lstStyle/>
        <a:p>
          <a:endParaRPr lang="en-US"/>
        </a:p>
      </dgm:t>
    </dgm:pt>
    <dgm:pt modelId="{00C98B8E-C453-491F-94F1-B2D725B95695}" type="sibTrans" cxnId="{27157470-1904-4072-BA8F-B15DB97FF06B}">
      <dgm:prSet/>
      <dgm:spPr/>
      <dgm:t>
        <a:bodyPr/>
        <a:lstStyle/>
        <a:p>
          <a:endParaRPr lang="en-US"/>
        </a:p>
      </dgm:t>
    </dgm:pt>
    <dgm:pt modelId="{494DCABF-2EB0-40A7-8DF4-1F06D41CF1CD}">
      <dgm:prSet phldrT="[Text]" custT="1"/>
      <dgm:spPr/>
      <dgm:t>
        <a:bodyPr/>
        <a:lstStyle/>
        <a:p>
          <a:r>
            <a:rPr lang="lv-LV" sz="2800" dirty="0" smtClean="0"/>
            <a:t>Ziemeļvalstu valodu programma</a:t>
          </a:r>
          <a:endParaRPr lang="en-US" sz="2800" dirty="0"/>
        </a:p>
      </dgm:t>
    </dgm:pt>
    <dgm:pt modelId="{DFFB104A-95E8-4546-A4FF-8E6E5F5657A8}" type="parTrans" cxnId="{CDAF9F79-180F-4E36-B2E1-3CD31344D4C7}">
      <dgm:prSet/>
      <dgm:spPr/>
      <dgm:t>
        <a:bodyPr/>
        <a:lstStyle/>
        <a:p>
          <a:endParaRPr lang="en-US"/>
        </a:p>
      </dgm:t>
    </dgm:pt>
    <dgm:pt modelId="{1B44A16F-0557-4B7B-B1AD-EC93F2928957}" type="sibTrans" cxnId="{CDAF9F79-180F-4E36-B2E1-3CD31344D4C7}">
      <dgm:prSet/>
      <dgm:spPr/>
      <dgm:t>
        <a:bodyPr/>
        <a:lstStyle/>
        <a:p>
          <a:endParaRPr lang="en-US"/>
        </a:p>
      </dgm:t>
    </dgm:pt>
    <dgm:pt modelId="{FF0AA56A-138C-4A9A-9876-DBC0888101DC}" type="pres">
      <dgm:prSet presAssocID="{9D825A04-0BDE-4921-A812-6BAAA9A95C7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77FC4D6-17C0-4B6F-863A-EC240304D13D}" type="pres">
      <dgm:prSet presAssocID="{D626E501-7069-4D9E-A84E-8192B5962BBF}" presName="node" presStyleLbl="node1" presStyleIdx="0" presStyleCnt="5" custScaleX="176506" custRadScaleRad="99049" custRadScaleInc="-85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1F6F70-E363-43EB-99AA-193F534997F5}" type="pres">
      <dgm:prSet presAssocID="{D626E501-7069-4D9E-A84E-8192B5962BBF}" presName="spNode" presStyleCnt="0"/>
      <dgm:spPr/>
    </dgm:pt>
    <dgm:pt modelId="{B85D23F6-82B4-45C5-8073-BA64D3C18A1D}" type="pres">
      <dgm:prSet presAssocID="{AD33B5AB-60E7-459B-BAAC-03852593BFBC}" presName="sibTrans" presStyleLbl="sibTrans1D1" presStyleIdx="0" presStyleCnt="5"/>
      <dgm:spPr/>
      <dgm:t>
        <a:bodyPr/>
        <a:lstStyle/>
        <a:p>
          <a:endParaRPr lang="en-US"/>
        </a:p>
      </dgm:t>
    </dgm:pt>
    <dgm:pt modelId="{0809284C-F79D-407B-835E-7B8794F69AC3}" type="pres">
      <dgm:prSet presAssocID="{F95040A3-EEB0-46B4-91C2-A03F0172344A}" presName="node" presStyleLbl="node1" presStyleIdx="1" presStyleCnt="5" custScaleX="174716" custScaleY="151547" custRadScaleRad="102636" custRadScaleInc="167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BBC3F9-11C1-41EE-A55D-331F057C74BE}" type="pres">
      <dgm:prSet presAssocID="{F95040A3-EEB0-46B4-91C2-A03F0172344A}" presName="spNode" presStyleCnt="0"/>
      <dgm:spPr/>
    </dgm:pt>
    <dgm:pt modelId="{81300A8F-6E0C-48F5-85A8-C48A276EDB7A}" type="pres">
      <dgm:prSet presAssocID="{9FC73FC3-BBA2-42ED-8A75-06982D24FC30}" presName="sibTrans" presStyleLbl="sibTrans1D1" presStyleIdx="1" presStyleCnt="5"/>
      <dgm:spPr/>
      <dgm:t>
        <a:bodyPr/>
        <a:lstStyle/>
        <a:p>
          <a:endParaRPr lang="en-US"/>
        </a:p>
      </dgm:t>
    </dgm:pt>
    <dgm:pt modelId="{F32C6465-3519-4CA9-97DB-E13296FA36CC}" type="pres">
      <dgm:prSet presAssocID="{855A542B-1661-4179-8C9B-2BC7549078A5}" presName="node" presStyleLbl="node1" presStyleIdx="2" presStyleCnt="5" custScaleX="190802" custScaleY="142912" custRadScaleRad="106582" custRadScaleInc="-498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000A95-EE90-4519-AE5D-E9B71AB58A2D}" type="pres">
      <dgm:prSet presAssocID="{855A542B-1661-4179-8C9B-2BC7549078A5}" presName="spNode" presStyleCnt="0"/>
      <dgm:spPr/>
    </dgm:pt>
    <dgm:pt modelId="{06726136-58F5-499D-9D1D-70726700E731}" type="pres">
      <dgm:prSet presAssocID="{F5C1C943-EB00-45ED-B05F-FEE355B72273}" presName="sibTrans" presStyleLbl="sibTrans1D1" presStyleIdx="2" presStyleCnt="5"/>
      <dgm:spPr/>
      <dgm:t>
        <a:bodyPr/>
        <a:lstStyle/>
        <a:p>
          <a:endParaRPr lang="en-US"/>
        </a:p>
      </dgm:t>
    </dgm:pt>
    <dgm:pt modelId="{017BF6AE-26FD-4129-B536-C9605713C5E6}" type="pres">
      <dgm:prSet presAssocID="{20442148-727F-4349-8756-2AE60B386DC1}" presName="node" presStyleLbl="node1" presStyleIdx="3" presStyleCnt="5" custScaleX="169250" custRadScaleRad="106284" custRadScaleInc="645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204B7-FF8E-4335-A8F8-5A4DC6125F5F}" type="pres">
      <dgm:prSet presAssocID="{20442148-727F-4349-8756-2AE60B386DC1}" presName="spNode" presStyleCnt="0"/>
      <dgm:spPr/>
    </dgm:pt>
    <dgm:pt modelId="{C5FB0C1C-1AED-44A5-AEB2-2CB150669FF3}" type="pres">
      <dgm:prSet presAssocID="{00C98B8E-C453-491F-94F1-B2D725B95695}" presName="sibTrans" presStyleLbl="sibTrans1D1" presStyleIdx="3" presStyleCnt="5"/>
      <dgm:spPr/>
      <dgm:t>
        <a:bodyPr/>
        <a:lstStyle/>
        <a:p>
          <a:endParaRPr lang="en-US"/>
        </a:p>
      </dgm:t>
    </dgm:pt>
    <dgm:pt modelId="{E54238A5-DC49-4610-B8A7-D3CDD492A001}" type="pres">
      <dgm:prSet presAssocID="{494DCABF-2EB0-40A7-8DF4-1F06D41CF1CD}" presName="node" presStyleLbl="node1" presStyleIdx="4" presStyleCnt="5" custScaleX="190837" custScaleY="149520" custRadScaleRad="104043" custRadScaleInc="-270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349B87-4822-42E2-AA7D-E0C96A2A0185}" type="pres">
      <dgm:prSet presAssocID="{494DCABF-2EB0-40A7-8DF4-1F06D41CF1CD}" presName="spNode" presStyleCnt="0"/>
      <dgm:spPr/>
    </dgm:pt>
    <dgm:pt modelId="{2D7B5BDD-01E7-461B-8DA7-663B4B86E287}" type="pres">
      <dgm:prSet presAssocID="{1B44A16F-0557-4B7B-B1AD-EC93F2928957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B9D26FD9-470F-4AD3-98E7-C3BCBC62D6AD}" type="presOf" srcId="{855A542B-1661-4179-8C9B-2BC7549078A5}" destId="{F32C6465-3519-4CA9-97DB-E13296FA36CC}" srcOrd="0" destOrd="0" presId="urn:microsoft.com/office/officeart/2005/8/layout/cycle6"/>
    <dgm:cxn modelId="{B2D4FEE5-0857-49D7-8E19-5E51127DFAB2}" type="presOf" srcId="{F5C1C943-EB00-45ED-B05F-FEE355B72273}" destId="{06726136-58F5-499D-9D1D-70726700E731}" srcOrd="0" destOrd="0" presId="urn:microsoft.com/office/officeart/2005/8/layout/cycle6"/>
    <dgm:cxn modelId="{6F6FEF9D-25AE-43F6-94D5-97D8999536A1}" type="presOf" srcId="{9D825A04-0BDE-4921-A812-6BAAA9A95C79}" destId="{FF0AA56A-138C-4A9A-9876-DBC0888101DC}" srcOrd="0" destOrd="0" presId="urn:microsoft.com/office/officeart/2005/8/layout/cycle6"/>
    <dgm:cxn modelId="{580F1182-95F1-4368-9F21-404DA4B23734}" type="presOf" srcId="{D626E501-7069-4D9E-A84E-8192B5962BBF}" destId="{977FC4D6-17C0-4B6F-863A-EC240304D13D}" srcOrd="0" destOrd="0" presId="urn:microsoft.com/office/officeart/2005/8/layout/cycle6"/>
    <dgm:cxn modelId="{35E28A6C-5654-4A3D-AF5E-CF4DA97A5170}" type="presOf" srcId="{AD33B5AB-60E7-459B-BAAC-03852593BFBC}" destId="{B85D23F6-82B4-45C5-8073-BA64D3C18A1D}" srcOrd="0" destOrd="0" presId="urn:microsoft.com/office/officeart/2005/8/layout/cycle6"/>
    <dgm:cxn modelId="{F0D3BBAD-ECC4-407D-9761-F93203002050}" type="presOf" srcId="{1B44A16F-0557-4B7B-B1AD-EC93F2928957}" destId="{2D7B5BDD-01E7-461B-8DA7-663B4B86E287}" srcOrd="0" destOrd="0" presId="urn:microsoft.com/office/officeart/2005/8/layout/cycle6"/>
    <dgm:cxn modelId="{44D6C1AF-64AE-4FB6-85DB-AA42AF3EAB01}" type="presOf" srcId="{00C98B8E-C453-491F-94F1-B2D725B95695}" destId="{C5FB0C1C-1AED-44A5-AEB2-2CB150669FF3}" srcOrd="0" destOrd="0" presId="urn:microsoft.com/office/officeart/2005/8/layout/cycle6"/>
    <dgm:cxn modelId="{1037F342-27AA-4E89-8911-6CEC05240460}" srcId="{9D825A04-0BDE-4921-A812-6BAAA9A95C79}" destId="{855A542B-1661-4179-8C9B-2BC7549078A5}" srcOrd="2" destOrd="0" parTransId="{89653F1E-FC3D-4A3A-9AFF-A23868D450CA}" sibTransId="{F5C1C943-EB00-45ED-B05F-FEE355B72273}"/>
    <dgm:cxn modelId="{7628755A-2960-40BE-BCC7-258026576C40}" type="presOf" srcId="{F95040A3-EEB0-46B4-91C2-A03F0172344A}" destId="{0809284C-F79D-407B-835E-7B8794F69AC3}" srcOrd="0" destOrd="0" presId="urn:microsoft.com/office/officeart/2005/8/layout/cycle6"/>
    <dgm:cxn modelId="{9FD17603-6528-45FD-B266-9BE106C049CC}" type="presOf" srcId="{20442148-727F-4349-8756-2AE60B386DC1}" destId="{017BF6AE-26FD-4129-B536-C9605713C5E6}" srcOrd="0" destOrd="0" presId="urn:microsoft.com/office/officeart/2005/8/layout/cycle6"/>
    <dgm:cxn modelId="{B0316DA1-2AE3-4603-BA7A-2F763A528207}" type="presOf" srcId="{494DCABF-2EB0-40A7-8DF4-1F06D41CF1CD}" destId="{E54238A5-DC49-4610-B8A7-D3CDD492A001}" srcOrd="0" destOrd="0" presId="urn:microsoft.com/office/officeart/2005/8/layout/cycle6"/>
    <dgm:cxn modelId="{CDAF9F79-180F-4E36-B2E1-3CD31344D4C7}" srcId="{9D825A04-0BDE-4921-A812-6BAAA9A95C79}" destId="{494DCABF-2EB0-40A7-8DF4-1F06D41CF1CD}" srcOrd="4" destOrd="0" parTransId="{DFFB104A-95E8-4546-A4FF-8E6E5F5657A8}" sibTransId="{1B44A16F-0557-4B7B-B1AD-EC93F2928957}"/>
    <dgm:cxn modelId="{099833F0-E25E-4642-B9FE-E4F443A4A9A6}" type="presOf" srcId="{9FC73FC3-BBA2-42ED-8A75-06982D24FC30}" destId="{81300A8F-6E0C-48F5-85A8-C48A276EDB7A}" srcOrd="0" destOrd="0" presId="urn:microsoft.com/office/officeart/2005/8/layout/cycle6"/>
    <dgm:cxn modelId="{07F24623-5258-48C4-8CE2-C0BEAD47AC7A}" srcId="{9D825A04-0BDE-4921-A812-6BAAA9A95C79}" destId="{D626E501-7069-4D9E-A84E-8192B5962BBF}" srcOrd="0" destOrd="0" parTransId="{56ADF89C-D24D-463C-BBA4-C08CCCD732EF}" sibTransId="{AD33B5AB-60E7-459B-BAAC-03852593BFBC}"/>
    <dgm:cxn modelId="{CC7C726B-0FD7-4208-890F-BF30B6B8EE5A}" srcId="{9D825A04-0BDE-4921-A812-6BAAA9A95C79}" destId="{F95040A3-EEB0-46B4-91C2-A03F0172344A}" srcOrd="1" destOrd="0" parTransId="{C874B962-AEF6-4EDB-812E-99FC389DC60F}" sibTransId="{9FC73FC3-BBA2-42ED-8A75-06982D24FC30}"/>
    <dgm:cxn modelId="{27157470-1904-4072-BA8F-B15DB97FF06B}" srcId="{9D825A04-0BDE-4921-A812-6BAAA9A95C79}" destId="{20442148-727F-4349-8756-2AE60B386DC1}" srcOrd="3" destOrd="0" parTransId="{315B8087-C19A-4846-8DD8-88D8A93AE67F}" sibTransId="{00C98B8E-C453-491F-94F1-B2D725B95695}"/>
    <dgm:cxn modelId="{03A11B8E-93AF-4D20-B529-C56D4F1F0C5E}" type="presParOf" srcId="{FF0AA56A-138C-4A9A-9876-DBC0888101DC}" destId="{977FC4D6-17C0-4B6F-863A-EC240304D13D}" srcOrd="0" destOrd="0" presId="urn:microsoft.com/office/officeart/2005/8/layout/cycle6"/>
    <dgm:cxn modelId="{B79287BC-8C9B-47F2-A0E5-0006EACCAF74}" type="presParOf" srcId="{FF0AA56A-138C-4A9A-9876-DBC0888101DC}" destId="{1E1F6F70-E363-43EB-99AA-193F534997F5}" srcOrd="1" destOrd="0" presId="urn:microsoft.com/office/officeart/2005/8/layout/cycle6"/>
    <dgm:cxn modelId="{44D2458A-6AA5-4149-A341-F219BBFA3659}" type="presParOf" srcId="{FF0AA56A-138C-4A9A-9876-DBC0888101DC}" destId="{B85D23F6-82B4-45C5-8073-BA64D3C18A1D}" srcOrd="2" destOrd="0" presId="urn:microsoft.com/office/officeart/2005/8/layout/cycle6"/>
    <dgm:cxn modelId="{DF8F07C7-A9FF-41E9-BADD-2C277AC17638}" type="presParOf" srcId="{FF0AA56A-138C-4A9A-9876-DBC0888101DC}" destId="{0809284C-F79D-407B-835E-7B8794F69AC3}" srcOrd="3" destOrd="0" presId="urn:microsoft.com/office/officeart/2005/8/layout/cycle6"/>
    <dgm:cxn modelId="{EF9F0B1A-744C-407E-BE19-66ECC21D599E}" type="presParOf" srcId="{FF0AA56A-138C-4A9A-9876-DBC0888101DC}" destId="{66BBC3F9-11C1-41EE-A55D-331F057C74BE}" srcOrd="4" destOrd="0" presId="urn:microsoft.com/office/officeart/2005/8/layout/cycle6"/>
    <dgm:cxn modelId="{8CB8B96C-3E21-429C-A533-35A7EE1B7A25}" type="presParOf" srcId="{FF0AA56A-138C-4A9A-9876-DBC0888101DC}" destId="{81300A8F-6E0C-48F5-85A8-C48A276EDB7A}" srcOrd="5" destOrd="0" presId="urn:microsoft.com/office/officeart/2005/8/layout/cycle6"/>
    <dgm:cxn modelId="{7AC7BF0D-78FE-4F5B-8688-BA40BC7271FD}" type="presParOf" srcId="{FF0AA56A-138C-4A9A-9876-DBC0888101DC}" destId="{F32C6465-3519-4CA9-97DB-E13296FA36CC}" srcOrd="6" destOrd="0" presId="urn:microsoft.com/office/officeart/2005/8/layout/cycle6"/>
    <dgm:cxn modelId="{6F01D592-7BCC-4891-9A9D-3CE9EB759EE2}" type="presParOf" srcId="{FF0AA56A-138C-4A9A-9876-DBC0888101DC}" destId="{1E000A95-EE90-4519-AE5D-E9B71AB58A2D}" srcOrd="7" destOrd="0" presId="urn:microsoft.com/office/officeart/2005/8/layout/cycle6"/>
    <dgm:cxn modelId="{78F8E336-A916-4C62-A3F1-679F7E96B9BF}" type="presParOf" srcId="{FF0AA56A-138C-4A9A-9876-DBC0888101DC}" destId="{06726136-58F5-499D-9D1D-70726700E731}" srcOrd="8" destOrd="0" presId="urn:microsoft.com/office/officeart/2005/8/layout/cycle6"/>
    <dgm:cxn modelId="{2097A04F-C349-472D-BBCE-3C953D8A4F49}" type="presParOf" srcId="{FF0AA56A-138C-4A9A-9876-DBC0888101DC}" destId="{017BF6AE-26FD-4129-B536-C9605713C5E6}" srcOrd="9" destOrd="0" presId="urn:microsoft.com/office/officeart/2005/8/layout/cycle6"/>
    <dgm:cxn modelId="{0E225D81-0027-4097-BD7B-E7B9EACB68E4}" type="presParOf" srcId="{FF0AA56A-138C-4A9A-9876-DBC0888101DC}" destId="{33D204B7-FF8E-4335-A8F8-5A4DC6125F5F}" srcOrd="10" destOrd="0" presId="urn:microsoft.com/office/officeart/2005/8/layout/cycle6"/>
    <dgm:cxn modelId="{3264A8F6-9B5E-4D5B-889C-382C0B9E3AF4}" type="presParOf" srcId="{FF0AA56A-138C-4A9A-9876-DBC0888101DC}" destId="{C5FB0C1C-1AED-44A5-AEB2-2CB150669FF3}" srcOrd="11" destOrd="0" presId="urn:microsoft.com/office/officeart/2005/8/layout/cycle6"/>
    <dgm:cxn modelId="{878D23EB-6D19-4477-8518-A063E8D2D6AE}" type="presParOf" srcId="{FF0AA56A-138C-4A9A-9876-DBC0888101DC}" destId="{E54238A5-DC49-4610-B8A7-D3CDD492A001}" srcOrd="12" destOrd="0" presId="urn:microsoft.com/office/officeart/2005/8/layout/cycle6"/>
    <dgm:cxn modelId="{EE696C32-BFB4-4D2F-A8E3-C94BB2DA534A}" type="presParOf" srcId="{FF0AA56A-138C-4A9A-9876-DBC0888101DC}" destId="{A2349B87-4822-42E2-AA7D-E0C96A2A0185}" srcOrd="13" destOrd="0" presId="urn:microsoft.com/office/officeart/2005/8/layout/cycle6"/>
    <dgm:cxn modelId="{427657C3-F57B-4B2F-9CDF-54ED0D9BE944}" type="presParOf" srcId="{FF0AA56A-138C-4A9A-9876-DBC0888101DC}" destId="{2D7B5BDD-01E7-461B-8DA7-663B4B86E287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134A14-4D25-4B5B-B119-B35EEAE52448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0"/>
      <dgm:spPr/>
    </dgm:pt>
    <dgm:pt modelId="{FB8A6555-C5CC-4BBF-B24E-4921A4541B2F}" type="pres">
      <dgm:prSet presAssocID="{47134A14-4D25-4B5B-B119-B35EEAE52448}" presName="compositeShape" presStyleCnt="0">
        <dgm:presLayoutVars>
          <dgm:chMax val="7"/>
          <dgm:dir/>
          <dgm:resizeHandles val="exact"/>
        </dgm:presLayoutVars>
      </dgm:prSet>
      <dgm:spPr/>
    </dgm:pt>
  </dgm:ptLst>
  <dgm:cxnLst>
    <dgm:cxn modelId="{6B01580F-65DE-4DDB-9084-F5D1AFD660D9}" type="presOf" srcId="{47134A14-4D25-4B5B-B119-B35EEAE52448}" destId="{FB8A6555-C5CC-4BBF-B24E-4921A4541B2F}" srcOrd="0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7FC4D6-17C0-4B6F-863A-EC240304D13D}">
      <dsp:nvSpPr>
        <dsp:cNvPr id="0" name=""/>
        <dsp:cNvSpPr/>
      </dsp:nvSpPr>
      <dsp:spPr>
        <a:xfrm>
          <a:off x="2014597" y="-43855"/>
          <a:ext cx="2355225" cy="8673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Jauniešu programma</a:t>
          </a:r>
          <a:endParaRPr lang="en-US" sz="2800" kern="1200" dirty="0"/>
        </a:p>
      </dsp:txBody>
      <dsp:txXfrm>
        <a:off x="2056937" y="-1515"/>
        <a:ext cx="2270545" cy="782654"/>
      </dsp:txXfrm>
    </dsp:sp>
    <dsp:sp modelId="{B85D23F6-82B4-45C5-8073-BA64D3C18A1D}">
      <dsp:nvSpPr>
        <dsp:cNvPr id="0" name=""/>
        <dsp:cNvSpPr/>
      </dsp:nvSpPr>
      <dsp:spPr>
        <a:xfrm>
          <a:off x="1755515" y="559866"/>
          <a:ext cx="3464240" cy="3464240"/>
        </a:xfrm>
        <a:custGeom>
          <a:avLst/>
          <a:gdLst/>
          <a:ahLst/>
          <a:cxnLst/>
          <a:rect l="0" t="0" r="0" b="0"/>
          <a:pathLst>
            <a:path>
              <a:moveTo>
                <a:pt x="2617423" y="243335"/>
              </a:moveTo>
              <a:arcTo wR="1732120" hR="1732120" stAng="18044265" swAng="70575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09284C-F79D-407B-835E-7B8794F69AC3}">
      <dsp:nvSpPr>
        <dsp:cNvPr id="0" name=""/>
        <dsp:cNvSpPr/>
      </dsp:nvSpPr>
      <dsp:spPr>
        <a:xfrm>
          <a:off x="3813125" y="1017389"/>
          <a:ext cx="2331340" cy="13144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Augstākās izglītības programma</a:t>
          </a:r>
          <a:endParaRPr lang="en-US" sz="2800" kern="1200" dirty="0"/>
        </a:p>
      </dsp:txBody>
      <dsp:txXfrm>
        <a:off x="3877290" y="1081554"/>
        <a:ext cx="2203010" cy="1186088"/>
      </dsp:txXfrm>
    </dsp:sp>
    <dsp:sp modelId="{81300A8F-6E0C-48F5-85A8-C48A276EDB7A}">
      <dsp:nvSpPr>
        <dsp:cNvPr id="0" name=""/>
        <dsp:cNvSpPr/>
      </dsp:nvSpPr>
      <dsp:spPr>
        <a:xfrm>
          <a:off x="1555157" y="692479"/>
          <a:ext cx="3464240" cy="3464240"/>
        </a:xfrm>
        <a:custGeom>
          <a:avLst/>
          <a:gdLst/>
          <a:ahLst/>
          <a:cxnLst/>
          <a:rect l="0" t="0" r="0" b="0"/>
          <a:pathLst>
            <a:path>
              <a:moveTo>
                <a:pt x="3461957" y="1643221"/>
              </a:moveTo>
              <a:arcTo wR="1732120" hR="1732120" stAng="21423484" swAng="759844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2C6465-3519-4CA9-97DB-E13296FA36CC}">
      <dsp:nvSpPr>
        <dsp:cNvPr id="0" name=""/>
        <dsp:cNvSpPr/>
      </dsp:nvSpPr>
      <dsp:spPr>
        <a:xfrm>
          <a:off x="3351743" y="2720945"/>
          <a:ext cx="2545985" cy="12395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Pieaugušo izglītības programma</a:t>
          </a:r>
          <a:endParaRPr lang="en-US" sz="2800" kern="1200" dirty="0"/>
        </a:p>
      </dsp:txBody>
      <dsp:txXfrm>
        <a:off x="3412252" y="2781454"/>
        <a:ext cx="2424967" cy="1118506"/>
      </dsp:txXfrm>
    </dsp:sp>
    <dsp:sp modelId="{06726136-58F5-499D-9D1D-70726700E731}">
      <dsp:nvSpPr>
        <dsp:cNvPr id="0" name=""/>
        <dsp:cNvSpPr/>
      </dsp:nvSpPr>
      <dsp:spPr>
        <a:xfrm>
          <a:off x="1501583" y="487666"/>
          <a:ext cx="3464240" cy="3464240"/>
        </a:xfrm>
        <a:custGeom>
          <a:avLst/>
          <a:gdLst/>
          <a:ahLst/>
          <a:cxnLst/>
          <a:rect l="0" t="0" r="0" b="0"/>
          <a:pathLst>
            <a:path>
              <a:moveTo>
                <a:pt x="1839427" y="3460913"/>
              </a:moveTo>
              <a:arcTo wR="1732120" hR="1732120" stAng="5186891" swAng="212773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7BF6AE-26FD-4129-B536-C9605713C5E6}">
      <dsp:nvSpPr>
        <dsp:cNvPr id="0" name=""/>
        <dsp:cNvSpPr/>
      </dsp:nvSpPr>
      <dsp:spPr>
        <a:xfrm>
          <a:off x="684083" y="2817092"/>
          <a:ext cx="2258404" cy="8673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Horizontālā programma</a:t>
          </a:r>
          <a:endParaRPr lang="en-US" sz="2800" kern="1200" dirty="0"/>
        </a:p>
      </dsp:txBody>
      <dsp:txXfrm>
        <a:off x="726423" y="2859432"/>
        <a:ext cx="2173724" cy="782654"/>
      </dsp:txXfrm>
    </dsp:sp>
    <dsp:sp modelId="{C5FB0C1C-1AED-44A5-AEB2-2CB150669FF3}">
      <dsp:nvSpPr>
        <dsp:cNvPr id="0" name=""/>
        <dsp:cNvSpPr/>
      </dsp:nvSpPr>
      <dsp:spPr>
        <a:xfrm>
          <a:off x="1471258" y="548766"/>
          <a:ext cx="3464240" cy="3464240"/>
        </a:xfrm>
        <a:custGeom>
          <a:avLst/>
          <a:gdLst/>
          <a:ahLst/>
          <a:cxnLst/>
          <a:rect l="0" t="0" r="0" b="0"/>
          <a:pathLst>
            <a:path>
              <a:moveTo>
                <a:pt x="83754" y="2264221"/>
              </a:moveTo>
              <a:arcTo wR="1732120" hR="1732120" stAng="9726578" swAng="84154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4238A5-DC49-4610-B8A7-D3CDD492A001}">
      <dsp:nvSpPr>
        <dsp:cNvPr id="0" name=""/>
        <dsp:cNvSpPr/>
      </dsp:nvSpPr>
      <dsp:spPr>
        <a:xfrm>
          <a:off x="214576" y="1096487"/>
          <a:ext cx="2546452" cy="12968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Ziemeļvalstu valodu programma</a:t>
          </a:r>
          <a:endParaRPr lang="en-US" sz="2800" kern="1200" dirty="0"/>
        </a:p>
      </dsp:txBody>
      <dsp:txXfrm>
        <a:off x="277882" y="1159793"/>
        <a:ext cx="2419840" cy="1170225"/>
      </dsp:txXfrm>
    </dsp:sp>
    <dsp:sp modelId="{2D7B5BDD-01E7-461B-8DA7-663B4B86E287}">
      <dsp:nvSpPr>
        <dsp:cNvPr id="0" name=""/>
        <dsp:cNvSpPr/>
      </dsp:nvSpPr>
      <dsp:spPr>
        <a:xfrm>
          <a:off x="1255602" y="585996"/>
          <a:ext cx="3464240" cy="3464240"/>
        </a:xfrm>
        <a:custGeom>
          <a:avLst/>
          <a:gdLst/>
          <a:ahLst/>
          <a:cxnLst/>
          <a:rect l="0" t="0" r="0" b="0"/>
          <a:pathLst>
            <a:path>
              <a:moveTo>
                <a:pt x="507318" y="507334"/>
              </a:moveTo>
              <a:arcTo wR="1732120" hR="1732120" stAng="13499978" swAng="86976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135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135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r">
              <a:defRPr sz="1200"/>
            </a:lvl1pPr>
          </a:lstStyle>
          <a:p>
            <a:fld id="{3A2E4255-F729-4B8C-B79C-ECB535FA79F3}" type="datetimeFigureOut">
              <a:rPr lang="lv-LV" smtClean="0"/>
              <a:pPr/>
              <a:t>16.11.2020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2"/>
            <a:ext cx="2945659" cy="498134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2"/>
            <a:ext cx="2945659" cy="498134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r">
              <a:defRPr sz="1200"/>
            </a:lvl1pPr>
          </a:lstStyle>
          <a:p>
            <a:fld id="{04ADB89C-9693-4F91-B97F-C953317C43A7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0865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135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135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r">
              <a:defRPr sz="1200"/>
            </a:lvl1pPr>
          </a:lstStyle>
          <a:p>
            <a:fld id="{0BA30DB0-4321-4F65-B49B-AE0BED3DB2D3}" type="datetimeFigureOut">
              <a:rPr lang="lv-LV" smtClean="0"/>
              <a:pPr/>
              <a:t>16.11.2020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2" tIns="45711" rIns="91422" bIns="45711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22" tIns="45711" rIns="91422" bIns="4571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59" cy="498134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2"/>
            <a:ext cx="2945659" cy="498134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r">
              <a:defRPr sz="1200"/>
            </a:lvl1pPr>
          </a:lstStyle>
          <a:p>
            <a:fld id="{1DF9F942-3B46-4F2A-AB84-F4BFEEE9EA69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85931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pPr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72598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380C20-CF1E-43E6-98E3-E6D51EE812A8}" type="slidenum">
              <a:rPr lang="lv-LV" altLang="lv-LV" smtClean="0"/>
              <a:pPr/>
              <a:t>12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38582946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pPr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07235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B993D40-FD41-4B5A-9DC4-5AB1AFFF4A4F}" type="slidenum">
              <a:rPr lang="lv-LV" altLang="lv-LV" smtClean="0"/>
              <a:pPr/>
              <a:t>22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14507517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9766FA3-89EA-4635-9692-0A0083F1D4E6}" type="slidenum">
              <a:rPr lang="lv-LV" altLang="lv-LV" smtClean="0"/>
              <a:pPr/>
              <a:t>23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24298729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pPr/>
              <a:t>25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206166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pPr/>
              <a:t>26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068878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pPr/>
              <a:t>29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721511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744067-60E9-4D22-8EDD-4F6DB5F1C0BD}" type="slidenum">
              <a:rPr lang="lv-LV" smtClean="0"/>
              <a:pPr/>
              <a:t>41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079012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pPr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254728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pPr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852333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pPr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252673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pPr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521205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pPr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635039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pPr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691031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380C20-CF1E-43E6-98E3-E6D51EE812A8}" type="slidenum">
              <a:rPr lang="lv-LV" altLang="lv-LV" smtClean="0"/>
              <a:pPr/>
              <a:t>10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31442422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380C20-CF1E-43E6-98E3-E6D51EE812A8}" type="slidenum">
              <a:rPr lang="lv-LV" altLang="lv-LV" smtClean="0"/>
              <a:pPr/>
              <a:t>11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3671446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pPr/>
              <a:t>16.11.2020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7030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pPr/>
              <a:t>16.11.2020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9843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pPr/>
              <a:t>16.11.2020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92015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E175EE0-C4A0-4ACB-8A02-8EA8E79C6CC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3241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pPr/>
              <a:t>16.11.2020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0759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pPr/>
              <a:t>16.11.2020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8997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pPr/>
              <a:t>16.11.2020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07027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pPr/>
              <a:t>16.11.2020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5106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pPr/>
              <a:t>16.11.2020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60324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pPr/>
              <a:t>16.11.2020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81398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pPr/>
              <a:t>16.11.2020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93347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pPr/>
              <a:t>16.11.2020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58584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E324C-890F-4D05-85F8-1A2A9FDC6D42}" type="datetimeFigureOut">
              <a:rPr lang="lv-LV" smtClean="0"/>
              <a:pPr/>
              <a:t>16.11.2020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EDBF8-7F89-4AB3-8A14-8085EF04F367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60050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orden.org/en/nordic-council-minister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s://en.rannis.is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izm.gov.lv/lv/aktualitates/2627-ar-valdibas-atbalstu-latvija-turpina-dalibu-nordplus-izglitibas-programma?highlight=WyJub3JkcGx1cyIsIm5vcmRwbHVzJyJd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hyperlink" Target="http://viaa.gov.lv/lat/nordplus/par_nordplus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ordplusonline.org/eng/Documents2/Documents/Nordplus-programme-document-2018-2022-in-English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hyperlink" Target="http://tap.mk.gov.lv/lv/mk/tap/?pid=40438995&amp;mode=mk&amp;date=2017-10-2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viaa.gov.lv/lat/nordplus/nordplus_pieredze/nordplus_pieauguso/" TargetMode="External"/><Relationship Id="rId2" Type="http://schemas.openxmlformats.org/officeDocument/2006/relationships/hyperlink" Target="http://viaa.gov.lv/lat/nordplus/par_nordplu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statistikk.nordplusonline.org/" TargetMode="Externa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nordplusonline.org/News2/NEWS-AND-ARCHIVE/Results-of-the-Nordplus-2020-application-round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13" Type="http://schemas.openxmlformats.org/officeDocument/2006/relationships/slide" Target="slide45.xml"/><Relationship Id="rId3" Type="http://schemas.openxmlformats.org/officeDocument/2006/relationships/slide" Target="slide9.xml"/><Relationship Id="rId7" Type="http://schemas.openxmlformats.org/officeDocument/2006/relationships/slide" Target="slide29.xml"/><Relationship Id="rId12" Type="http://schemas.openxmlformats.org/officeDocument/2006/relationships/slide" Target="slide42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8.xml"/><Relationship Id="rId11" Type="http://schemas.openxmlformats.org/officeDocument/2006/relationships/slide" Target="slide39.xml"/><Relationship Id="rId5" Type="http://schemas.openxmlformats.org/officeDocument/2006/relationships/slide" Target="slide25.xml"/><Relationship Id="rId10" Type="http://schemas.openxmlformats.org/officeDocument/2006/relationships/slide" Target="slide36.xml"/><Relationship Id="rId4" Type="http://schemas.openxmlformats.org/officeDocument/2006/relationships/slide" Target="slide14.xml"/><Relationship Id="rId9" Type="http://schemas.openxmlformats.org/officeDocument/2006/relationships/slide" Target="slide33.xml"/><Relationship Id="rId1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nordplusonline.org/News2/NEWS-AND-ARCHIVE/Results-of-the-Nordplus-2020-application-round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ordplusonline.org/calls/call-for-applications-round-1-february-2021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espresso.siu.no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hyperlink" Target="http://www.nordplusonline.org/" TargetMode="External"/><Relationship Id="rId7" Type="http://schemas.openxmlformats.org/officeDocument/2006/relationships/image" Target="../media/image2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viaa.gov.lv/lat/starpt_fin_intrumenti/nordplus/par_nordplus/" TargetMode="External"/><Relationship Id="rId5" Type="http://schemas.openxmlformats.org/officeDocument/2006/relationships/hyperlink" Target="http://espresso.siu.no/espresso" TargetMode="External"/><Relationship Id="rId4" Type="http://schemas.openxmlformats.org/officeDocument/2006/relationships/hyperlink" Target="https://www.nordplusonline.org/how-to-apply/handbook/" TargetMode="External"/><Relationship Id="rId9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www.nordplusonline.org/news/flexibility-of-nordplus-rules-2020-and-2021-due-to-covid-19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hyperlink" Target="https://viaa.gov.lv/lat/nordplus/jauniesu_izglitiba/" TargetMode="External"/><Relationship Id="rId7" Type="http://schemas.openxmlformats.org/officeDocument/2006/relationships/hyperlink" Target="https://viaa.gov.lv/lat/nordplus/nordplus_pieauguso_programma/" TargetMode="External"/><Relationship Id="rId12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11" Type="http://schemas.openxmlformats.org/officeDocument/2006/relationships/hyperlink" Target="https://viaa.gov.lv/lat/nordplus/nordplus_valodu_programma/" TargetMode="External"/><Relationship Id="rId5" Type="http://schemas.openxmlformats.org/officeDocument/2006/relationships/hyperlink" Target="https://viaa.gov.lv/lat/nordplus/nordlpus_augstaka_izglitiba/" TargetMode="External"/><Relationship Id="rId10" Type="http://schemas.openxmlformats.org/officeDocument/2006/relationships/image" Target="../media/image28.jpeg"/><Relationship Id="rId4" Type="http://schemas.openxmlformats.org/officeDocument/2006/relationships/image" Target="../media/image25.jpeg"/><Relationship Id="rId9" Type="http://schemas.openxmlformats.org/officeDocument/2006/relationships/hyperlink" Target="https://viaa.gov.lv/lat/nordplus/nordplus_horizontala_programma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www.nordplusonline.org/wp-content/uploads/2020/10/nordplus-handbog-2021-uk.pdf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ordplusonline.org/wp-content/uploads/2020/10/nordplus-handbog-2021-uk.pdf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ordplusonline.org/wp-content/uploads/2020/10/nordplus-handbog-2021-uk.pdf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ordplusonline.org/wp-content/uploads/2020/10/nordplus-handbog-2021-uk.pdf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ordplusonline.org/wp-content/uploads/2020/10/nordplus-handbog-2021-uk.pdf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ordplusonline.org/how-to-apply/become-a-partner/" TargetMode="External"/><Relationship Id="rId7" Type="http://schemas.openxmlformats.org/officeDocument/2006/relationships/hyperlink" Target="https://ec.europa.eu/epale/en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muzizglitiba.lv/" TargetMode="External"/><Relationship Id="rId5" Type="http://schemas.openxmlformats.org/officeDocument/2006/relationships/hyperlink" Target="https://login.schoolgateway.com/0/auth/login" TargetMode="External"/><Relationship Id="rId4" Type="http://schemas.openxmlformats.org/officeDocument/2006/relationships/hyperlink" Target="https://www.etwinning.net/en/pub/index.htm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linards.deidulis" TargetMode="External"/><Relationship Id="rId2" Type="http://schemas.openxmlformats.org/officeDocument/2006/relationships/hyperlink" Target="mailto:linards.deidulis@viaa.gov.lv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ordiskkulturkontakt.org/en/" TargetMode="External"/><Relationship Id="rId2" Type="http://schemas.openxmlformats.org/officeDocument/2006/relationships/hyperlink" Target="https://www.norden.lv/lv/grantu-programmas/kultura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2968"/>
            <a:ext cx="9144000" cy="244656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1514202" y="4250763"/>
            <a:ext cx="6550806" cy="1701981"/>
          </a:xfrm>
          <a:prstGeom prst="rect">
            <a:avLst/>
          </a:prstGeom>
        </p:spPr>
        <p:txBody>
          <a:bodyPr vert="horz" lIns="93957" tIns="46979" rIns="93957" bIns="46979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800" b="1" dirty="0" smtClean="0">
                <a:solidFill>
                  <a:srgbClr val="002060"/>
                </a:solidFill>
              </a:rPr>
              <a:t>2020. gada 16. novembrī.</a:t>
            </a:r>
          </a:p>
          <a:p>
            <a:r>
              <a:rPr lang="lv-LV" sz="1800" b="1" dirty="0" smtClean="0">
                <a:solidFill>
                  <a:srgbClr val="002060"/>
                </a:solidFill>
              </a:rPr>
              <a:t> Vebinārs “Starptautiskā finansējuma iespējas kultūras un radošo nozaru projektu īstenošanai”</a:t>
            </a:r>
            <a:endParaRPr lang="lv-LV" sz="1800" dirty="0">
              <a:solidFill>
                <a:srgbClr val="002060"/>
              </a:solidFill>
            </a:endParaRPr>
          </a:p>
          <a:p>
            <a:endParaRPr lang="lv-LV" sz="1800" dirty="0" smtClean="0">
              <a:solidFill>
                <a:srgbClr val="002060"/>
              </a:solidFill>
            </a:endParaRPr>
          </a:p>
          <a:p>
            <a:endParaRPr lang="lv-LV" sz="1800" dirty="0">
              <a:solidFill>
                <a:srgbClr val="002060"/>
              </a:solidFill>
            </a:endParaRPr>
          </a:p>
          <a:p>
            <a:pPr algn="r"/>
            <a:r>
              <a:rPr lang="lv-LV" altLang="lv-LV" sz="1800" dirty="0">
                <a:solidFill>
                  <a:srgbClr val="002060"/>
                </a:solidFill>
              </a:rPr>
              <a:t>VIAA Vadības un ārējās sadarbības departamenta</a:t>
            </a:r>
          </a:p>
          <a:p>
            <a:pPr algn="r"/>
            <a:r>
              <a:rPr lang="lv-LV" altLang="lv-LV" sz="1800" dirty="0">
                <a:solidFill>
                  <a:srgbClr val="002060"/>
                </a:solidFill>
              </a:rPr>
              <a:t>v</a:t>
            </a:r>
            <a:r>
              <a:rPr lang="lv-LV" altLang="lv-LV" sz="1800" dirty="0" smtClean="0">
                <a:solidFill>
                  <a:srgbClr val="002060"/>
                </a:solidFill>
              </a:rPr>
              <a:t>ec. projektu vadītājs </a:t>
            </a:r>
            <a:r>
              <a:rPr lang="lv-LV" altLang="lv-LV" sz="1800" b="1" dirty="0" smtClean="0">
                <a:solidFill>
                  <a:srgbClr val="002060"/>
                </a:solidFill>
              </a:rPr>
              <a:t>Linards Deidulis</a:t>
            </a:r>
            <a:endParaRPr lang="lv-LV" altLang="lv-LV" sz="1800" b="1" dirty="0">
              <a:solidFill>
                <a:srgbClr val="002060"/>
              </a:solidFill>
            </a:endParaRPr>
          </a:p>
          <a:p>
            <a:endParaRPr lang="lv-LV" sz="1800" dirty="0" smtClean="0">
              <a:solidFill>
                <a:srgbClr val="002060"/>
              </a:solidFill>
            </a:endParaRPr>
          </a:p>
          <a:p>
            <a:endParaRPr lang="lv-LV" sz="1800" b="1" dirty="0">
              <a:solidFill>
                <a:srgbClr val="002060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05691" y="2362798"/>
            <a:ext cx="7535090" cy="992778"/>
          </a:xfrm>
        </p:spPr>
        <p:txBody>
          <a:bodyPr>
            <a:normAutofit/>
          </a:bodyPr>
          <a:lstStyle/>
          <a:p>
            <a:r>
              <a:rPr lang="nb-NO" altLang="lv-LV" sz="38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altLang="lv-LV" sz="38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 </a:t>
            </a:r>
            <a:r>
              <a:rPr lang="lv-LV" altLang="lv-LV" sz="38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programma 2018. -2022. </a:t>
            </a:r>
            <a:endParaRPr lang="lv-LV" sz="3800" b="1" dirty="0"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90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672069"/>
            <a:ext cx="8831263" cy="3869749"/>
          </a:xfrm>
        </p:spPr>
        <p:txBody>
          <a:bodyPr>
            <a:noAutofit/>
          </a:bodyPr>
          <a:lstStyle/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lv-LV" altLang="lv-LV" sz="23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Nordplus apakšprogramma tiek administrēta decentralizēti.  </a:t>
            </a:r>
            <a:r>
              <a:rPr lang="lv-LV" altLang="lv-LV" sz="2300" u="sng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Galvenie </a:t>
            </a:r>
            <a:r>
              <a:rPr lang="lv-LV" altLang="lv-LV" sz="2300" u="sng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administratori</a:t>
            </a:r>
            <a:r>
              <a:rPr lang="lv-LV" altLang="lv-LV" sz="23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ir </a:t>
            </a:r>
            <a:r>
              <a:rPr lang="lv-LV" altLang="lv-LV" sz="23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  <a:hlinkClick r:id="rId3"/>
              </a:rPr>
              <a:t>Ziemeļvalstu Ministru padomes</a:t>
            </a:r>
            <a:r>
              <a:rPr lang="lv-LV" altLang="lv-LV" sz="23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apstiprinātas Nacionālās aģentūras no:</a:t>
            </a:r>
          </a:p>
          <a:p>
            <a:pPr marL="914400" lvl="1" indent="-4572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lv-LV" altLang="lv-LV" sz="23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Zviedrijas – Jauniešu programma </a:t>
            </a:r>
          </a:p>
          <a:p>
            <a:pPr marL="914400" lvl="1" indent="-4572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lv-LV" altLang="lv-LV" sz="23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Dānijas – Pieaugušo izglītības programma</a:t>
            </a:r>
          </a:p>
          <a:p>
            <a:pPr marL="914400" lvl="1" indent="-4572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lv-LV" altLang="lv-LV" sz="23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Norvēģijas -  Horizontālā programma </a:t>
            </a:r>
          </a:p>
          <a:p>
            <a:pPr marL="914400" lvl="1" indent="-4572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lv-LV" altLang="lv-LV" sz="23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Somijas – Augstākās izglītības programma</a:t>
            </a:r>
          </a:p>
          <a:p>
            <a:pPr marL="914400" lvl="1" indent="-4572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lv-LV" altLang="lv-LV" sz="23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Islandes – Ziemeļvalstu valodu </a:t>
            </a:r>
            <a:r>
              <a:rPr lang="lv-LV" altLang="lv-LV" sz="23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programma</a:t>
            </a:r>
          </a:p>
          <a:p>
            <a:pPr marL="914400" lvl="1" indent="-4572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endParaRPr lang="lv-LV" altLang="lv-LV" sz="23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lv-LV" altLang="lv-LV" sz="23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Nordplus </a:t>
            </a:r>
            <a:r>
              <a:rPr lang="lv-LV" altLang="lv-LV" sz="2300" u="sng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atbildīgo administrējošo iestādi, kura </a:t>
            </a:r>
            <a:r>
              <a:rPr lang="lv-LV" altLang="lv-LV" sz="2300" u="sng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koordinē </a:t>
            </a:r>
            <a:r>
              <a:rPr lang="lv-LV" altLang="lv-LV" sz="2300" u="sng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programmas </a:t>
            </a:r>
            <a:r>
              <a:rPr lang="lv-LV" altLang="lv-LV" sz="2300" u="sng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īstenošanu kopumā, </a:t>
            </a:r>
            <a:r>
              <a:rPr lang="lv-LV" altLang="lv-LV" sz="23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ieceļ </a:t>
            </a:r>
            <a:r>
              <a:rPr lang="lv-LV" altLang="lv-LV" sz="23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  <a:hlinkClick r:id="rId3"/>
              </a:rPr>
              <a:t>Ziemeļvalstu Ministru padome</a:t>
            </a:r>
            <a:r>
              <a:rPr lang="lv-LV" altLang="lv-LV" sz="23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. Šobrīd tā ir </a:t>
            </a:r>
            <a:r>
              <a:rPr lang="lv-LV" sz="23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Pētniecības centrs Islandē </a:t>
            </a:r>
            <a:r>
              <a:rPr lang="lv-LV" sz="23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lv-LV" sz="2300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Icelandic</a:t>
            </a:r>
            <a:r>
              <a:rPr lang="lv-LV" sz="23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 </a:t>
            </a:r>
            <a:r>
              <a:rPr lang="lv-LV" sz="2300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Center</a:t>
            </a:r>
            <a:r>
              <a:rPr lang="lv-LV" sz="23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 </a:t>
            </a:r>
            <a:r>
              <a:rPr lang="lv-LV" sz="2300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for</a:t>
            </a:r>
            <a:r>
              <a:rPr lang="lv-LV" sz="23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 </a:t>
            </a:r>
            <a:r>
              <a:rPr lang="lv-LV" sz="2300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Research</a:t>
            </a:r>
            <a:r>
              <a:rPr lang="lv-LV" sz="23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 – </a:t>
            </a:r>
            <a:r>
              <a:rPr lang="lv-LV" sz="2300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Rannis</a:t>
            </a:r>
            <a:r>
              <a:rPr lang="lv-LV" sz="2300" i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lv-LV" altLang="lv-LV" sz="2300" dirty="0" smtClean="0">
              <a:solidFill>
                <a:srgbClr val="002060"/>
              </a:solidFill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</a:endParaRPr>
          </a:p>
          <a:p>
            <a:pPr algn="ctr">
              <a:lnSpc>
                <a:spcPct val="80000"/>
              </a:lnSpc>
              <a:defRPr/>
            </a:pPr>
            <a:endParaRPr lang="lv-LV" altLang="lv-LV" sz="2300" dirty="0">
              <a:solidFill>
                <a:srgbClr val="002060"/>
              </a:solidFill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</a:endParaRPr>
          </a:p>
        </p:txBody>
      </p:sp>
      <p:pic>
        <p:nvPicPr>
          <p:cNvPr id="2560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540" y="5541818"/>
            <a:ext cx="3005611" cy="1316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6">
            <a:hlinkClick r:id="rId3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3"/>
          <a:stretch>
            <a:fillRect/>
          </a:stretch>
        </p:blipFill>
        <p:spPr bwMode="auto">
          <a:xfrm>
            <a:off x="6234113" y="2410003"/>
            <a:ext cx="2800350" cy="94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915062" y="471013"/>
            <a:ext cx="6954618" cy="845364"/>
          </a:xfrm>
        </p:spPr>
        <p:txBody>
          <a:bodyPr>
            <a:normAutofit fontScale="90000"/>
          </a:bodyPr>
          <a:lstStyle/>
          <a:p>
            <a:r>
              <a:rPr lang="nb-NO" altLang="lv-LV" sz="3500" b="1" dirty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Nordplus</a:t>
            </a:r>
            <a:r>
              <a:rPr lang="lv-LV" altLang="lv-LV" sz="3500" b="1" dirty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altLang="lv-LV" sz="3500" b="1" dirty="0" smtClean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programmas vadība</a:t>
            </a:r>
            <a:endParaRPr lang="lv-LV" sz="3500" b="1" dirty="0">
              <a:solidFill>
                <a:srgbClr val="0B7D9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23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578" y="1717964"/>
            <a:ext cx="8768585" cy="1856509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lv-LV" altLang="lv-LV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Lēmumu </a:t>
            </a:r>
            <a:r>
              <a:rPr lang="lv-LV" altLang="lv-LV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par Nordplus finansējuma piešķiršanu </a:t>
            </a:r>
            <a:r>
              <a:rPr lang="lv-LV" altLang="lv-LV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projektiem </a:t>
            </a:r>
            <a:r>
              <a:rPr lang="lv-LV" altLang="lv-LV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pieņem </a:t>
            </a:r>
            <a:r>
              <a:rPr lang="lv-LV" altLang="lv-LV" b="1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Nordplus programmas komiteja</a:t>
            </a:r>
            <a:r>
              <a:rPr lang="lv-LV" altLang="lv-LV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16 amatpersonu sastāvā no visām programmas dalībvalstīm. Latviju </a:t>
            </a:r>
            <a:r>
              <a:rPr lang="lv-LV" altLang="lv-LV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komitejā pārstāv </a:t>
            </a:r>
            <a:r>
              <a:rPr lang="lv-LV" altLang="lv-LV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  <a:hlinkClick r:id="rId3"/>
              </a:rPr>
              <a:t>Izglītības un zinātnes </a:t>
            </a:r>
            <a:r>
              <a:rPr lang="lv-LV" altLang="lv-LV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  <a:hlinkClick r:id="rId3"/>
              </a:rPr>
              <a:t>ministrija</a:t>
            </a:r>
            <a:r>
              <a:rPr lang="lv-LV" altLang="lv-LV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, kas ir atbildīgā institūcija par Nordplus īstenošanu Latvijā. </a:t>
            </a:r>
            <a:endParaRPr lang="lv-LV" altLang="lv-LV" dirty="0">
              <a:solidFill>
                <a:srgbClr val="002060"/>
              </a:solidFill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lv-LV" altLang="lv-LV" sz="900" dirty="0">
              <a:solidFill>
                <a:srgbClr val="002060"/>
              </a:solidFill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lv-LV" altLang="lv-LV" b="1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  <a:hlinkClick r:id="rId4"/>
              </a:rPr>
              <a:t>Valsts izglītības attīstības aģentūra </a:t>
            </a:r>
            <a:r>
              <a:rPr lang="lv-LV" altLang="lv-LV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ir Nordplus </a:t>
            </a:r>
            <a:r>
              <a:rPr lang="lv-LV" altLang="lv-LV" u="sng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nacionālais informācijas birojs</a:t>
            </a:r>
            <a:r>
              <a:rPr lang="lv-LV" altLang="lv-LV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Latvijā un Nordplus programmas </a:t>
            </a:r>
            <a:r>
              <a:rPr lang="lv-LV" altLang="lv-LV" dirty="0" err="1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līdzadministrators</a:t>
            </a:r>
            <a:r>
              <a:rPr lang="lv-LV" altLang="lv-LV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.</a:t>
            </a:r>
            <a:endParaRPr lang="lv-LV" altLang="lv-LV" dirty="0">
              <a:solidFill>
                <a:srgbClr val="002060"/>
              </a:solidFill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20835" y="3574473"/>
            <a:ext cx="4793674" cy="29135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4578" y="3610062"/>
            <a:ext cx="3185652" cy="2393672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915062" y="471013"/>
            <a:ext cx="6954618" cy="845364"/>
          </a:xfrm>
        </p:spPr>
        <p:txBody>
          <a:bodyPr>
            <a:normAutofit fontScale="90000"/>
          </a:bodyPr>
          <a:lstStyle/>
          <a:p>
            <a:r>
              <a:rPr lang="nb-NO" altLang="lv-LV" sz="3500" b="1" dirty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Nordplus</a:t>
            </a:r>
            <a:r>
              <a:rPr lang="lv-LV" altLang="lv-LV" sz="3500" b="1" dirty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altLang="lv-LV" sz="3500" b="1" dirty="0" smtClean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programmas vadība</a:t>
            </a:r>
            <a:endParaRPr lang="lv-LV" sz="3500" b="1" dirty="0">
              <a:solidFill>
                <a:srgbClr val="0B7D9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73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055" y="1653540"/>
            <a:ext cx="8243454" cy="2702561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lv-LV" sz="2000" dirty="0" smtClean="0">
                <a:solidFill>
                  <a:srgbClr val="002060"/>
                </a:solidFill>
              </a:rPr>
              <a:t>Nordplus programmas 2018 – 2022. </a:t>
            </a:r>
            <a:r>
              <a:rPr lang="lv-LV" sz="2000" b="1" dirty="0">
                <a:solidFill>
                  <a:srgbClr val="002060"/>
                </a:solidFill>
              </a:rPr>
              <a:t>nolikums</a:t>
            </a:r>
            <a:r>
              <a:rPr lang="lv-LV" sz="2000" dirty="0">
                <a:solidFill>
                  <a:srgbClr val="002060"/>
                </a:solidFill>
              </a:rPr>
              <a:t> </a:t>
            </a:r>
            <a:r>
              <a:rPr lang="lv-LV" sz="2000" dirty="0" smtClean="0">
                <a:solidFill>
                  <a:srgbClr val="002060"/>
                </a:solidFill>
              </a:rPr>
              <a:t> pieejams programmas </a:t>
            </a:r>
            <a:r>
              <a:rPr lang="lv-LV" sz="2000" dirty="0">
                <a:solidFill>
                  <a:srgbClr val="002060"/>
                </a:solidFill>
              </a:rPr>
              <a:t>oficiālajā portālā, </a:t>
            </a:r>
            <a:r>
              <a:rPr lang="lv-LV" sz="2000" dirty="0">
                <a:solidFill>
                  <a:srgbClr val="002060"/>
                </a:solidFill>
                <a:hlinkClick r:id="rId3"/>
              </a:rPr>
              <a:t>https://</a:t>
            </a:r>
            <a:r>
              <a:rPr lang="lv-LV" sz="2000" dirty="0" smtClean="0">
                <a:solidFill>
                  <a:srgbClr val="002060"/>
                </a:solidFill>
                <a:hlinkClick r:id="rId3"/>
              </a:rPr>
              <a:t>www.nordplusonline.org/eng/Documents2/Documents/Nordplus-programme-document-2018-2022-in-English</a:t>
            </a:r>
            <a:r>
              <a:rPr lang="lv-LV" sz="2000" dirty="0" smtClean="0">
                <a:solidFill>
                  <a:srgbClr val="002060"/>
                </a:solidFill>
              </a:rPr>
              <a:t> </a:t>
            </a:r>
          </a:p>
          <a:p>
            <a:pPr algn="ctr">
              <a:lnSpc>
                <a:spcPct val="80000"/>
              </a:lnSpc>
              <a:defRPr/>
            </a:pPr>
            <a:endParaRPr lang="lv-LV" sz="1800" dirty="0">
              <a:solidFill>
                <a:srgbClr val="002060"/>
              </a:solidFill>
            </a:endParaRPr>
          </a:p>
          <a:p>
            <a:pPr algn="ctr">
              <a:lnSpc>
                <a:spcPct val="80000"/>
              </a:lnSpc>
              <a:defRPr/>
            </a:pPr>
            <a:r>
              <a:rPr lang="lv-LV" sz="2000" dirty="0" smtClean="0">
                <a:solidFill>
                  <a:srgbClr val="002060"/>
                </a:solidFill>
              </a:rPr>
              <a:t>Nordplus programmas finansējumu veido </a:t>
            </a:r>
            <a:r>
              <a:rPr lang="lv-LV" sz="2000" b="1" dirty="0" smtClean="0">
                <a:solidFill>
                  <a:srgbClr val="002060"/>
                </a:solidFill>
              </a:rPr>
              <a:t>dalībvalstu iemaksas</a:t>
            </a:r>
            <a:r>
              <a:rPr lang="lv-LV" sz="2000" dirty="0" smtClean="0">
                <a:solidFill>
                  <a:srgbClr val="002060"/>
                </a:solidFill>
              </a:rPr>
              <a:t>, kas tiek </a:t>
            </a:r>
            <a:r>
              <a:rPr lang="lv-LV" sz="2000" dirty="0">
                <a:solidFill>
                  <a:srgbClr val="002060"/>
                </a:solidFill>
              </a:rPr>
              <a:t>aprēķināts, pamatojoties uz katras valsts daļu kopējā Ziemeļvalstu/Baltijas valstu iekšzemes kopproduktā (IKP) par pēdējiem diviem pieejamajiem gadiem. </a:t>
            </a:r>
          </a:p>
          <a:p>
            <a:pPr algn="ctr">
              <a:lnSpc>
                <a:spcPct val="80000"/>
              </a:lnSpc>
              <a:defRPr/>
            </a:pPr>
            <a:r>
              <a:rPr lang="lv-LV" sz="2000" dirty="0" smtClean="0">
                <a:solidFill>
                  <a:srgbClr val="002060"/>
                </a:solidFill>
              </a:rPr>
              <a:t>. Latvijas  i</a:t>
            </a:r>
            <a:r>
              <a:rPr lang="lv-LV" sz="2000" dirty="0" smtClean="0">
                <a:solidFill>
                  <a:srgbClr val="002060"/>
                </a:solidFill>
                <a:hlinkClick r:id="rId4"/>
              </a:rPr>
              <a:t>kgadējā iemaksa </a:t>
            </a:r>
            <a:r>
              <a:rPr lang="lv-LV" sz="2000" i="1" dirty="0">
                <a:solidFill>
                  <a:srgbClr val="002060"/>
                </a:solidFill>
                <a:hlinkClick r:id="rId4"/>
              </a:rPr>
              <a:t>Nordplus</a:t>
            </a:r>
            <a:r>
              <a:rPr lang="lv-LV" sz="2000" dirty="0">
                <a:solidFill>
                  <a:srgbClr val="002060"/>
                </a:solidFill>
                <a:hlinkClick r:id="rId4"/>
              </a:rPr>
              <a:t> budžetā </a:t>
            </a:r>
            <a:r>
              <a:rPr lang="lv-LV" sz="2000" dirty="0" smtClean="0">
                <a:solidFill>
                  <a:srgbClr val="002060"/>
                </a:solidFill>
              </a:rPr>
              <a:t>ir apm. 185 000 </a:t>
            </a:r>
            <a:r>
              <a:rPr lang="lv-LV" sz="2000" dirty="0" err="1" smtClean="0">
                <a:solidFill>
                  <a:srgbClr val="002060"/>
                </a:solidFill>
              </a:rPr>
              <a:t>euro</a:t>
            </a:r>
            <a:r>
              <a:rPr lang="lv-LV" sz="2000" dirty="0" smtClean="0">
                <a:solidFill>
                  <a:srgbClr val="002060"/>
                </a:solidFill>
              </a:rPr>
              <a:t>. </a:t>
            </a:r>
          </a:p>
          <a:p>
            <a:pPr algn="ctr">
              <a:lnSpc>
                <a:spcPct val="80000"/>
              </a:lnSpc>
              <a:defRPr/>
            </a:pPr>
            <a:endParaRPr lang="lv-LV" altLang="lv-LV" sz="2200" dirty="0">
              <a:solidFill>
                <a:srgbClr val="002060"/>
              </a:solidFill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73318" y="4413251"/>
            <a:ext cx="5645844" cy="2418228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915062" y="471013"/>
            <a:ext cx="6954618" cy="845364"/>
          </a:xfrm>
        </p:spPr>
        <p:txBody>
          <a:bodyPr>
            <a:normAutofit fontScale="90000"/>
          </a:bodyPr>
          <a:lstStyle/>
          <a:p>
            <a:r>
              <a:rPr lang="nb-NO" altLang="lv-LV" sz="3500" b="1" dirty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Nordplus</a:t>
            </a:r>
            <a:r>
              <a:rPr lang="lv-LV" altLang="lv-LV" sz="3500" b="1" dirty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altLang="lv-LV" sz="3500" b="1" dirty="0" smtClean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programmas vadība</a:t>
            </a:r>
            <a:endParaRPr lang="lv-LV" sz="3500" b="1" dirty="0">
              <a:solidFill>
                <a:srgbClr val="0B7D9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72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0784" y="1292225"/>
            <a:ext cx="7443216" cy="3652838"/>
          </a:xfr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lv-LV" altLang="lv-LV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Pieaugušo izglītības </a:t>
            </a:r>
            <a:r>
              <a:rPr lang="lv-LV" altLang="lv-LV" dirty="0" err="1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apakšrogrammas</a:t>
            </a:r>
            <a:r>
              <a:rPr lang="lv-LV" altLang="lv-LV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</a:t>
            </a:r>
            <a:r>
              <a:rPr lang="lv-LV" altLang="lv-LV" dirty="0" err="1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līdzadministratora</a:t>
            </a:r>
            <a:r>
              <a:rPr lang="lv-LV" altLang="lv-LV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– </a:t>
            </a:r>
            <a:r>
              <a:rPr lang="lv-LV" altLang="lv-LV" b="1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  <a:hlinkClick r:id="rId2"/>
              </a:rPr>
              <a:t>Valsts izglītības attīstības aģentūras </a:t>
            </a:r>
            <a:r>
              <a:rPr lang="lv-LV" altLang="lv-LV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galvenās funkcijas:</a:t>
            </a:r>
          </a:p>
          <a:p>
            <a:pPr>
              <a:buFontTx/>
              <a:buChar char="-"/>
              <a:defRPr/>
            </a:pPr>
            <a:r>
              <a:rPr lang="lv-LV" altLang="lv-LV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projektu pieteicēju un īstenotāju konsultēšana, informatīvi pasākumi par Nordplus programmu;</a:t>
            </a:r>
          </a:p>
          <a:p>
            <a:pPr>
              <a:buFontTx/>
              <a:buChar char="-"/>
              <a:defRPr/>
            </a:pPr>
            <a:r>
              <a:rPr lang="lv-LV" altLang="lv-LV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</a:t>
            </a:r>
            <a:r>
              <a:rPr lang="lv-LV" altLang="lv-LV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iesaiste projektu pieteikumu vērtēšanā (!VIAA pārstāvji NEVĒRTĒ projektus no Latvijas iesniedzējiem!);</a:t>
            </a:r>
          </a:p>
          <a:p>
            <a:pPr>
              <a:buFontTx/>
              <a:buChar char="-"/>
              <a:defRPr/>
            </a:pPr>
            <a:r>
              <a:rPr lang="lv-LV" altLang="lv-LV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p</a:t>
            </a:r>
            <a:r>
              <a:rPr lang="lv-LV" altLang="lv-LV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rojektu pieredzes un labas prakses popularizācija (piem., «pieredzes stāsti» VIAA </a:t>
            </a:r>
            <a:r>
              <a:rPr lang="lv-LV" altLang="lv-LV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mājas </a:t>
            </a:r>
            <a:r>
              <a:rPr lang="lv-LV" altLang="lv-LV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lapā</a:t>
            </a:r>
            <a:r>
              <a:rPr lang="lv-LV" altLang="lv-LV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: </a:t>
            </a:r>
            <a:r>
              <a:rPr lang="lv-LV" altLang="lv-LV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  <a:hlinkClick r:id="rId3"/>
              </a:rPr>
              <a:t>http://viaa.gov.lv/lat/nordplus/nordplus_pieredze/nordplus_pieauguso</a:t>
            </a:r>
            <a:r>
              <a:rPr lang="lv-LV" altLang="lv-LV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  <a:hlinkClick r:id="rId3"/>
              </a:rPr>
              <a:t>/</a:t>
            </a:r>
            <a:endParaRPr lang="lv-LV" altLang="lv-LV" dirty="0" smtClean="0">
              <a:solidFill>
                <a:srgbClr val="002060"/>
              </a:solidFill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</a:endParaRPr>
          </a:p>
          <a:p>
            <a:pPr marL="0" indent="0" algn="ctr">
              <a:buNone/>
              <a:defRPr/>
            </a:pPr>
            <a:r>
              <a:rPr lang="lv-LV" altLang="lv-LV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VIAA pārstāvji var apmeklēt Nordplus projektu pasākumus, veikt monitoringa vizītes, sagatavot ieteikumus projektu īstenotājiem un apakšprogrammas galvenajam administratoram. </a:t>
            </a: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10"/>
          </p:nvPr>
        </p:nvSpPr>
        <p:spPr bwMode="auto">
          <a:xfrm>
            <a:off x="8366125" y="6324600"/>
            <a:ext cx="473075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EF56610-A421-49B9-8F1A-5D384C5714C4}" type="slidenum">
              <a:rPr lang="en-US" altLang="lv-LV" smtClean="0"/>
              <a:pPr/>
              <a:t>13</a:t>
            </a:fld>
            <a:endParaRPr lang="en-US" altLang="lv-LV" smtClean="0"/>
          </a:p>
        </p:txBody>
      </p:sp>
      <p:pic>
        <p:nvPicPr>
          <p:cNvPr id="30725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024" y="4860072"/>
            <a:ext cx="3848957" cy="213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915062" y="471013"/>
            <a:ext cx="6954618" cy="845364"/>
          </a:xfrm>
        </p:spPr>
        <p:txBody>
          <a:bodyPr>
            <a:normAutofit fontScale="90000"/>
          </a:bodyPr>
          <a:lstStyle/>
          <a:p>
            <a:r>
              <a:rPr lang="nb-NO" altLang="lv-LV" sz="3500" b="1" dirty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Nordplus</a:t>
            </a:r>
            <a:r>
              <a:rPr lang="lv-LV" altLang="lv-LV" sz="3500" b="1" dirty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altLang="lv-LV" sz="3500" b="1" dirty="0" smtClean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programmas vadība</a:t>
            </a:r>
            <a:endParaRPr lang="lv-LV" sz="3500" b="1" dirty="0">
              <a:solidFill>
                <a:srgbClr val="0B7D9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19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461" y="1744546"/>
            <a:ext cx="8247780" cy="827314"/>
          </a:xfrm>
        </p:spPr>
        <p:txBody>
          <a:bodyPr>
            <a:normAutofit/>
          </a:bodyPr>
          <a:lstStyle/>
          <a:p>
            <a:pPr algn="ctr"/>
            <a:r>
              <a:rPr lang="lv-LV" altLang="lv-LV" sz="3500" b="1" dirty="0" smtClean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III </a:t>
            </a:r>
            <a:r>
              <a:rPr lang="nb-NO" altLang="lv-LV" sz="3500" b="1" dirty="0" smtClean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Nordplus</a:t>
            </a:r>
            <a:r>
              <a:rPr lang="lv-LV" altLang="lv-LV" sz="3500" b="1" dirty="0" smtClean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– skaitļi un fakti</a:t>
            </a:r>
            <a:endParaRPr lang="lv-LV" sz="35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420" y="2963746"/>
            <a:ext cx="4481862" cy="298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42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868295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lv-LV" sz="2200" dirty="0" smtClean="0">
                <a:solidFill>
                  <a:srgbClr val="002060"/>
                </a:solidFill>
              </a:rPr>
              <a:t>Ik </a:t>
            </a:r>
            <a:r>
              <a:rPr lang="lv-LV" sz="2200" dirty="0">
                <a:solidFill>
                  <a:srgbClr val="002060"/>
                </a:solidFill>
              </a:rPr>
              <a:t>gadus mobilitātēs  </a:t>
            </a:r>
            <a:r>
              <a:rPr lang="lv-LV" sz="2200" dirty="0" smtClean="0">
                <a:solidFill>
                  <a:srgbClr val="002060"/>
                </a:solidFill>
              </a:rPr>
              <a:t>no visām programmas dalībvalstīm piedalās ap </a:t>
            </a:r>
            <a:r>
              <a:rPr lang="lv-LV" sz="2200" b="1" dirty="0" smtClean="0">
                <a:solidFill>
                  <a:srgbClr val="002060"/>
                </a:solidFill>
              </a:rPr>
              <a:t>9000 </a:t>
            </a:r>
            <a:r>
              <a:rPr lang="lv-LV" sz="2200" dirty="0" smtClean="0">
                <a:solidFill>
                  <a:srgbClr val="002060"/>
                </a:solidFill>
              </a:rPr>
              <a:t>izglītotāju un izglītojamo.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lv-LV" sz="2200" dirty="0" smtClean="0">
                <a:solidFill>
                  <a:srgbClr val="002060"/>
                </a:solidFill>
              </a:rPr>
              <a:t>Ik gadus Nordplus programmā iesaistās ap </a:t>
            </a:r>
            <a:r>
              <a:rPr lang="lv-LV" sz="2200" b="1" dirty="0" smtClean="0">
                <a:solidFill>
                  <a:srgbClr val="002060"/>
                </a:solidFill>
              </a:rPr>
              <a:t>3000 </a:t>
            </a:r>
            <a:r>
              <a:rPr lang="lv-LV" sz="2200" dirty="0" smtClean="0">
                <a:solidFill>
                  <a:srgbClr val="002060"/>
                </a:solidFill>
              </a:rPr>
              <a:t> organizāciju, iestāžu, uzņēmumu no visām programmas dalībvalstīm.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lv-LV" sz="2200" dirty="0">
                <a:solidFill>
                  <a:srgbClr val="002060"/>
                </a:solidFill>
              </a:rPr>
              <a:t>Katru gadu apmēram 50 – 60% no projektu iesniedzējiem ir organizācijas un iestādes, kuras nav iesniegušas  Nordplus projektu pēdējo 3 gadu </a:t>
            </a:r>
            <a:r>
              <a:rPr lang="lv-LV" sz="2200" dirty="0" smtClean="0">
                <a:solidFill>
                  <a:srgbClr val="002060"/>
                </a:solidFill>
              </a:rPr>
              <a:t>laikā. 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lv-LV" sz="2200" dirty="0">
              <a:solidFill>
                <a:srgbClr val="002060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lv-LV" sz="2200" dirty="0" smtClean="0">
              <a:solidFill>
                <a:srgbClr val="002060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lv-LV" sz="2200" dirty="0">
              <a:solidFill>
                <a:srgbClr val="002060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72936" y="365126"/>
            <a:ext cx="6242413" cy="1325563"/>
          </a:xfrm>
        </p:spPr>
        <p:txBody>
          <a:bodyPr>
            <a:normAutofit/>
          </a:bodyPr>
          <a:lstStyle/>
          <a:p>
            <a:r>
              <a:rPr lang="lv-LV" sz="3500" b="1" dirty="0" err="1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  <a:sym typeface="Dancer-Light" pitchFamily="2" charset="0"/>
              </a:rPr>
              <a:t>Nordplus</a:t>
            </a:r>
            <a:r>
              <a:rPr lang="lv-LV" sz="35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  <a:sym typeface="Dancer-Light" pitchFamily="2" charset="0"/>
              </a:rPr>
              <a:t> - daži </a:t>
            </a:r>
            <a:r>
              <a:rPr lang="lv-LV" sz="35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  <a:sym typeface="Dancer-Light" pitchFamily="2" charset="0"/>
              </a:rPr>
              <a:t>fakti </a:t>
            </a:r>
            <a:r>
              <a:rPr lang="lv-LV" sz="35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  <a:sym typeface="Dancer-Light" pitchFamily="2" charset="0"/>
              </a:rPr>
              <a:t>un skaitļi </a:t>
            </a:r>
            <a:endParaRPr lang="lv-LV" sz="3500" b="1" dirty="0">
              <a:solidFill>
                <a:srgbClr val="0B7D91"/>
              </a:solidFill>
              <a:latin typeface="+mn-lt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329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 txBox="1">
            <a:spLocks/>
          </p:cNvSpPr>
          <p:nvPr/>
        </p:nvSpPr>
        <p:spPr bwMode="auto">
          <a:xfrm>
            <a:off x="2292350" y="473075"/>
            <a:ext cx="624205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62000" indent="-2921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73163" indent="-2333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43063" indent="-2333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112963" indent="-2333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701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30273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845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9417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lv-LV" altLang="lv-LV" sz="2000" b="1">
                <a:solidFill>
                  <a:srgbClr val="0B7D91"/>
                </a:solidFill>
                <a:latin typeface="Verdana" panose="020B0604030504040204" pitchFamily="34" charset="0"/>
                <a:sym typeface="Dancer-Light"/>
              </a:rPr>
              <a:t>Kopējais Nordplus programmas atbalstīto projektu skaits un piešķirtais finansējums 2008. – 2020. </a:t>
            </a:r>
            <a:endParaRPr lang="lv-LV" altLang="lv-LV" sz="2000" b="1">
              <a:solidFill>
                <a:srgbClr val="0B7D91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47650" y="1719263"/>
          <a:ext cx="8770939" cy="4124322"/>
        </p:xfrm>
        <a:graphic>
          <a:graphicData uri="http://schemas.openxmlformats.org/drawingml/2006/table">
            <a:tbl>
              <a:tblPr/>
              <a:tblGrid>
                <a:gridCol w="983969">
                  <a:extLst>
                    <a:ext uri="{9D8B030D-6E8A-4147-A177-3AD203B41FA5}">
                      <a16:colId xmlns:a16="http://schemas.microsoft.com/office/drawing/2014/main" val="770596639"/>
                    </a:ext>
                  </a:extLst>
                </a:gridCol>
                <a:gridCol w="482415">
                  <a:extLst>
                    <a:ext uri="{9D8B030D-6E8A-4147-A177-3AD203B41FA5}">
                      <a16:colId xmlns:a16="http://schemas.microsoft.com/office/drawing/2014/main" val="1484984654"/>
                    </a:ext>
                  </a:extLst>
                </a:gridCol>
                <a:gridCol w="426752">
                  <a:extLst>
                    <a:ext uri="{9D8B030D-6E8A-4147-A177-3AD203B41FA5}">
                      <a16:colId xmlns:a16="http://schemas.microsoft.com/office/drawing/2014/main" val="3465348382"/>
                    </a:ext>
                  </a:extLst>
                </a:gridCol>
                <a:gridCol w="593743">
                  <a:extLst>
                    <a:ext uri="{9D8B030D-6E8A-4147-A177-3AD203B41FA5}">
                      <a16:colId xmlns:a16="http://schemas.microsoft.com/office/drawing/2014/main" val="1670059221"/>
                    </a:ext>
                  </a:extLst>
                </a:gridCol>
                <a:gridCol w="463862">
                  <a:extLst>
                    <a:ext uri="{9D8B030D-6E8A-4147-A177-3AD203B41FA5}">
                      <a16:colId xmlns:a16="http://schemas.microsoft.com/office/drawing/2014/main" val="3641103682"/>
                    </a:ext>
                  </a:extLst>
                </a:gridCol>
                <a:gridCol w="473139">
                  <a:extLst>
                    <a:ext uri="{9D8B030D-6E8A-4147-A177-3AD203B41FA5}">
                      <a16:colId xmlns:a16="http://schemas.microsoft.com/office/drawing/2014/main" val="2700603198"/>
                    </a:ext>
                  </a:extLst>
                </a:gridCol>
                <a:gridCol w="500970">
                  <a:extLst>
                    <a:ext uri="{9D8B030D-6E8A-4147-A177-3AD203B41FA5}">
                      <a16:colId xmlns:a16="http://schemas.microsoft.com/office/drawing/2014/main" val="1269408532"/>
                    </a:ext>
                  </a:extLst>
                </a:gridCol>
                <a:gridCol w="491693">
                  <a:extLst>
                    <a:ext uri="{9D8B030D-6E8A-4147-A177-3AD203B41FA5}">
                      <a16:colId xmlns:a16="http://schemas.microsoft.com/office/drawing/2014/main" val="151812621"/>
                    </a:ext>
                  </a:extLst>
                </a:gridCol>
                <a:gridCol w="519525">
                  <a:extLst>
                    <a:ext uri="{9D8B030D-6E8A-4147-A177-3AD203B41FA5}">
                      <a16:colId xmlns:a16="http://schemas.microsoft.com/office/drawing/2014/main" val="3560730064"/>
                    </a:ext>
                  </a:extLst>
                </a:gridCol>
                <a:gridCol w="528802">
                  <a:extLst>
                    <a:ext uri="{9D8B030D-6E8A-4147-A177-3AD203B41FA5}">
                      <a16:colId xmlns:a16="http://schemas.microsoft.com/office/drawing/2014/main" val="2295289775"/>
                    </a:ext>
                  </a:extLst>
                </a:gridCol>
                <a:gridCol w="473139">
                  <a:extLst>
                    <a:ext uri="{9D8B030D-6E8A-4147-A177-3AD203B41FA5}">
                      <a16:colId xmlns:a16="http://schemas.microsoft.com/office/drawing/2014/main" val="85967128"/>
                    </a:ext>
                  </a:extLst>
                </a:gridCol>
                <a:gridCol w="491693">
                  <a:extLst>
                    <a:ext uri="{9D8B030D-6E8A-4147-A177-3AD203B41FA5}">
                      <a16:colId xmlns:a16="http://schemas.microsoft.com/office/drawing/2014/main" val="2470041688"/>
                    </a:ext>
                  </a:extLst>
                </a:gridCol>
                <a:gridCol w="463862">
                  <a:extLst>
                    <a:ext uri="{9D8B030D-6E8A-4147-A177-3AD203B41FA5}">
                      <a16:colId xmlns:a16="http://schemas.microsoft.com/office/drawing/2014/main" val="870666594"/>
                    </a:ext>
                  </a:extLst>
                </a:gridCol>
                <a:gridCol w="445308">
                  <a:extLst>
                    <a:ext uri="{9D8B030D-6E8A-4147-A177-3AD203B41FA5}">
                      <a16:colId xmlns:a16="http://schemas.microsoft.com/office/drawing/2014/main" val="1354957841"/>
                    </a:ext>
                  </a:extLst>
                </a:gridCol>
                <a:gridCol w="431716">
                  <a:extLst>
                    <a:ext uri="{9D8B030D-6E8A-4147-A177-3AD203B41FA5}">
                      <a16:colId xmlns:a16="http://schemas.microsoft.com/office/drawing/2014/main" val="3439835432"/>
                    </a:ext>
                  </a:extLst>
                </a:gridCol>
                <a:gridCol w="1000351">
                  <a:extLst>
                    <a:ext uri="{9D8B030D-6E8A-4147-A177-3AD203B41FA5}">
                      <a16:colId xmlns:a16="http://schemas.microsoft.com/office/drawing/2014/main" val="1383341261"/>
                    </a:ext>
                  </a:extLst>
                </a:gridCol>
              </a:tblGrid>
              <a:tr h="27313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Valsts/gads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8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2008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8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2009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8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8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8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8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8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8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8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8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8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8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8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8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Kopā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8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Finansējums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8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948613"/>
                  </a:ext>
                </a:extLst>
              </a:tr>
              <a:tr h="273134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Somija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1325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26 664 203</a:t>
                      </a:r>
                      <a:endParaRPr lang="lv-LV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8409088"/>
                  </a:ext>
                </a:extLst>
              </a:tr>
              <a:tr h="273134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Dānija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1097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25 612 436</a:t>
                      </a:r>
                      <a:endParaRPr lang="lv-LV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588538"/>
                  </a:ext>
                </a:extLst>
              </a:tr>
              <a:tr h="273134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Zviedrija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868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16 065 605</a:t>
                      </a:r>
                      <a:endParaRPr lang="lv-LV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8246098"/>
                  </a:ext>
                </a:extLst>
              </a:tr>
              <a:tr h="273134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Norvēģija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685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17 103 921</a:t>
                      </a:r>
                      <a:endParaRPr lang="lv-LV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3822461"/>
                  </a:ext>
                </a:extLst>
              </a:tr>
              <a:tr h="273134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Latvija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458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7 918 602</a:t>
                      </a:r>
                      <a:endParaRPr lang="lv-LV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5562839"/>
                  </a:ext>
                </a:extLst>
              </a:tr>
              <a:tr h="273134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Lietuva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439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10 837 025</a:t>
                      </a:r>
                      <a:endParaRPr lang="lv-LV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0156043"/>
                  </a:ext>
                </a:extLst>
              </a:tr>
              <a:tr h="273134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Islande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381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10 988 678</a:t>
                      </a:r>
                      <a:endParaRPr lang="lv-LV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7591058"/>
                  </a:ext>
                </a:extLst>
              </a:tr>
              <a:tr h="273134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Igaunija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324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8 651 255</a:t>
                      </a:r>
                      <a:endParaRPr lang="lv-LV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6654137"/>
                  </a:ext>
                </a:extLst>
              </a:tr>
              <a:tr h="273134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Fēru salas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1 132 626</a:t>
                      </a:r>
                      <a:endParaRPr lang="lv-LV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2197835"/>
                  </a:ext>
                </a:extLst>
              </a:tr>
              <a:tr h="273134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Ālandu</a:t>
                      </a:r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 salas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557 755</a:t>
                      </a:r>
                      <a:endParaRPr lang="lv-LV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8976892"/>
                  </a:ext>
                </a:extLst>
              </a:tr>
              <a:tr h="273134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Grenlande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1 147 865</a:t>
                      </a:r>
                      <a:endParaRPr lang="lv-LV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1611635"/>
                  </a:ext>
                </a:extLst>
              </a:tr>
              <a:tr h="273134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Dienv.Šlēzviga</a:t>
                      </a:r>
                      <a:endParaRPr lang="lv-LV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5791077"/>
                  </a:ext>
                </a:extLst>
              </a:tr>
              <a:tr h="286790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Citi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5105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0249066"/>
                  </a:ext>
                </a:extLst>
              </a:tr>
              <a:tr h="286790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Kopā</a:t>
                      </a:r>
                    </a:p>
                  </a:txBody>
                  <a:tcPr marL="7201" marR="7201" marT="720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442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482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514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512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447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384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443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460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395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463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423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375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363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5703</a:t>
                      </a: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126 685 076</a:t>
                      </a:r>
                      <a:endParaRPr lang="lv-LV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1" marR="7201" marT="72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3454123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99951" y="5940365"/>
            <a:ext cx="904404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Nordplus statistika pieejama </a:t>
            </a:r>
            <a:r>
              <a:rPr lang="lv-LV" sz="2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http://statistikk.nordplusonline.org</a:t>
            </a:r>
            <a:endParaRPr lang="lv-LV" sz="2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22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 txBox="1">
            <a:spLocks/>
          </p:cNvSpPr>
          <p:nvPr/>
        </p:nvSpPr>
        <p:spPr bwMode="auto">
          <a:xfrm>
            <a:off x="1847850" y="473075"/>
            <a:ext cx="729615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62000" indent="-2921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73163" indent="-2333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43063" indent="-2333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112963" indent="-2333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701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30273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845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9417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lv-LV" altLang="lv-LV" sz="2300" b="1" dirty="0">
                <a:solidFill>
                  <a:srgbClr val="0B7D91"/>
                </a:solidFill>
                <a:latin typeface="Verdana" panose="020B0604030504040204" pitchFamily="34" charset="0"/>
                <a:sym typeface="Dancer-Light"/>
              </a:rPr>
              <a:t>Nordplus programmas atbalstīto projektu skaits un piešķirtais finansējums Latvijas organizācijām 2008. – 2020. </a:t>
            </a:r>
            <a:endParaRPr lang="lv-LV" altLang="lv-LV" sz="2300" b="1" dirty="0">
              <a:solidFill>
                <a:srgbClr val="0B7D91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/>
          </p:nvPr>
        </p:nvGraphicFramePr>
        <p:xfrm>
          <a:off x="1045464" y="1770495"/>
          <a:ext cx="7488936" cy="3257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8916" name="Text Placeholder 3"/>
          <p:cNvSpPr txBox="1">
            <a:spLocks/>
          </p:cNvSpPr>
          <p:nvPr/>
        </p:nvSpPr>
        <p:spPr bwMode="auto">
          <a:xfrm rot="10800000" flipV="1">
            <a:off x="0" y="5556250"/>
            <a:ext cx="8723313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62000" indent="-2921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73163" indent="-2333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43063" indent="-2333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112963" indent="-2333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701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30273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845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9417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lv-LV" altLang="lv-LV" sz="2000" dirty="0">
                <a:solidFill>
                  <a:srgbClr val="002060"/>
                </a:solidFill>
                <a:latin typeface="Verdana" panose="020B0604030504040204" pitchFamily="34" charset="0"/>
              </a:rPr>
              <a:t>Kopumā visās Nordplus apakšprogrammās no 2008. līdz 2020. gadam apstiprināti </a:t>
            </a:r>
            <a:r>
              <a:rPr lang="lv-LV" altLang="lv-LV" sz="2000" b="1" dirty="0">
                <a:solidFill>
                  <a:srgbClr val="002060"/>
                </a:solidFill>
                <a:latin typeface="Verdana" panose="020B0604030504040204" pitchFamily="34" charset="0"/>
              </a:rPr>
              <a:t>458 </a:t>
            </a:r>
            <a:r>
              <a:rPr lang="lv-LV" altLang="lv-LV" sz="2000" dirty="0">
                <a:solidFill>
                  <a:srgbClr val="002060"/>
                </a:solidFill>
                <a:latin typeface="Verdana" panose="020B0604030504040204" pitchFamily="34" charset="0"/>
              </a:rPr>
              <a:t>Latvijas</a:t>
            </a:r>
            <a:r>
              <a:rPr lang="lv-LV" altLang="lv-LV" sz="2000" b="1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lv-LV" altLang="lv-LV" sz="2000" dirty="0">
                <a:solidFill>
                  <a:srgbClr val="002060"/>
                </a:solidFill>
                <a:latin typeface="Verdana" panose="020B0604030504040204" pitchFamily="34" charset="0"/>
              </a:rPr>
              <a:t>iesniedzēju projekti par kopējo summu ~ </a:t>
            </a:r>
            <a:r>
              <a:rPr lang="lv-LV" altLang="lv-LV" sz="2000" b="1" dirty="0">
                <a:solidFill>
                  <a:srgbClr val="002060"/>
                </a:solidFill>
                <a:latin typeface="Verdana" panose="020B0604030504040204" pitchFamily="34" charset="0"/>
              </a:rPr>
              <a:t>8 miljoni eiro   </a:t>
            </a:r>
          </a:p>
        </p:txBody>
      </p:sp>
    </p:spTree>
    <p:extLst>
      <p:ext uri="{BB962C8B-B14F-4D97-AF65-F5344CB8AC3E}">
        <p14:creationId xmlns:p14="http://schemas.microsoft.com/office/powerpoint/2010/main" val="176437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Content Placeholder 1"/>
          <p:cNvSpPr>
            <a:spLocks noGrp="1"/>
          </p:cNvSpPr>
          <p:nvPr>
            <p:ph idx="1"/>
          </p:nvPr>
        </p:nvSpPr>
        <p:spPr>
          <a:xfrm>
            <a:off x="2362454" y="1560513"/>
            <a:ext cx="6397498" cy="4775200"/>
          </a:xfrm>
        </p:spPr>
        <p:txBody>
          <a:bodyPr>
            <a:normAutofit fontScale="92500" lnSpcReduction="20000"/>
          </a:bodyPr>
          <a:lstStyle/>
          <a:p>
            <a:pPr marL="265113" indent="-265113" algn="just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lv-LV" altLang="lv-LV" sz="30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2020. gadā no visām 8 programmas dalībvalstīm tika </a:t>
            </a:r>
            <a:r>
              <a:rPr lang="lv-LV" altLang="lv-LV" sz="3000" u="sng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iesniegti </a:t>
            </a:r>
            <a:r>
              <a:rPr lang="lv-LV" altLang="lv-LV" sz="3000" b="1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500</a:t>
            </a:r>
            <a:r>
              <a:rPr lang="lv-LV" altLang="lv-LV" sz="30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projektu pieteikumi par kopējo summu 21, 53 milj. </a:t>
            </a:r>
            <a:r>
              <a:rPr lang="lv-LV" altLang="lv-LV" sz="3000" dirty="0" err="1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eur</a:t>
            </a:r>
            <a:endParaRPr lang="lv-LV" altLang="lv-LV" sz="3000" dirty="0" smtClean="0">
              <a:solidFill>
                <a:srgbClr val="002060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265113" indent="-265113" algn="just">
              <a:buFont typeface="Wingdings" panose="05000000000000000000" pitchFamily="2" charset="2"/>
              <a:buChar char="ü"/>
              <a:defRPr/>
            </a:pPr>
            <a:r>
              <a:rPr lang="lv-LV" altLang="lv-LV" sz="30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2020. gadā kopumā 8 programmas dalībvalstīs tika </a:t>
            </a:r>
            <a:r>
              <a:rPr lang="lv-LV" altLang="lv-LV" sz="3000" u="sng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apstiprināti </a:t>
            </a:r>
            <a:r>
              <a:rPr lang="lv-LV" sz="3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 363 </a:t>
            </a:r>
            <a:r>
              <a:rPr lang="lv-LV" altLang="lv-LV" sz="30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projektu pieteikumi (74%) par kopējo summu </a:t>
            </a:r>
            <a:r>
              <a:rPr lang="lv-LV" altLang="lv-LV" sz="3000" b="1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10,</a:t>
            </a:r>
            <a:r>
              <a:rPr lang="lv-LV" altLang="lv-LV" sz="3000" b="1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 </a:t>
            </a:r>
            <a:r>
              <a:rPr lang="lv-LV" altLang="lv-LV" sz="3000" b="1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2 milj. </a:t>
            </a:r>
            <a:r>
              <a:rPr lang="lv-LV" altLang="lv-LV" sz="3000" b="1" dirty="0" err="1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eur</a:t>
            </a:r>
            <a:endParaRPr lang="lv-LV" altLang="lv-LV" sz="3000" b="1" dirty="0" smtClean="0">
              <a:solidFill>
                <a:srgbClr val="002060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>
              <a:defRPr/>
            </a:pPr>
            <a:endParaRPr lang="lv-LV" altLang="lv-LV" sz="3000" b="1" dirty="0" smtClean="0">
              <a:solidFill>
                <a:srgbClr val="002060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algn="ctr">
              <a:defRPr/>
            </a:pPr>
            <a:r>
              <a:rPr lang="lv-LV" altLang="lv-LV" sz="30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Detalizēta informācija par 2020. gada projektu konkursa rezultātiem pieejama </a:t>
            </a:r>
            <a:r>
              <a:rPr lang="lv-LV" altLang="lv-LV" sz="2400" dirty="0">
                <a:solidFill>
                  <a:srgbClr val="002060"/>
                </a:solidFill>
                <a:ea typeface="MS PGothic" panose="020B0600070205080204" pitchFamily="34" charset="-128"/>
                <a:hlinkClick r:id="rId2"/>
              </a:rPr>
              <a:t>https://www.nordplusonline.org/News2/NEWS-AND-ARCHIVE/Results-of-the-Nordplus-2020-application-round</a:t>
            </a:r>
            <a:endParaRPr lang="lv-LV" altLang="lv-LV" sz="2400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endParaRPr lang="lv-LV" altLang="lv-LV" sz="3000" b="1" dirty="0" smtClean="0">
              <a:solidFill>
                <a:srgbClr val="002060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endParaRPr lang="lv-LV" altLang="lv-LV" sz="2500" dirty="0" smtClean="0">
              <a:solidFill>
                <a:srgbClr val="002060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pic>
        <p:nvPicPr>
          <p:cNvPr id="31748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8" y="5926138"/>
            <a:ext cx="24130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02"/>
          <a:stretch>
            <a:fillRect/>
          </a:stretch>
        </p:blipFill>
        <p:spPr bwMode="auto">
          <a:xfrm>
            <a:off x="130175" y="2157413"/>
            <a:ext cx="2314575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336944" y="474663"/>
            <a:ext cx="6242413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sz="3500" dirty="0" smtClean="0">
                <a:solidFill>
                  <a:srgbClr val="0B7D91"/>
                </a:solidFill>
                <a:sym typeface="Dancer-Light" pitchFamily="2" charset="0"/>
              </a:rPr>
              <a:t>Nordplus - daži fakti un skaitļi </a:t>
            </a:r>
            <a:endParaRPr lang="lv-LV" sz="3500" dirty="0">
              <a:solidFill>
                <a:srgbClr val="0B7D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39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276475" y="458788"/>
            <a:ext cx="6423025" cy="103663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nb-NO" altLang="lv-LV" sz="2800" dirty="0" smtClean="0">
                <a:solidFill>
                  <a:srgbClr val="0B7D91"/>
                </a:solidFill>
                <a:ea typeface="MS PGothic" panose="020B0600070205080204" pitchFamily="34" charset="-128"/>
              </a:rPr>
              <a:t>Nordplus</a:t>
            </a:r>
            <a:r>
              <a:rPr lang="lv-LV" altLang="lv-LV" sz="2800" dirty="0" smtClean="0">
                <a:solidFill>
                  <a:srgbClr val="0B7D91"/>
                </a:solidFill>
                <a:ea typeface="MS PGothic" panose="020B0600070205080204" pitchFamily="34" charset="-128"/>
              </a:rPr>
              <a:t> 2020.gada projektu konkursa kopējie rezultāti </a:t>
            </a:r>
            <a:r>
              <a:rPr lang="lv-LV" altLang="lv-LV" sz="2800" u="sng" dirty="0" smtClean="0">
                <a:solidFill>
                  <a:srgbClr val="0B7D91"/>
                </a:solidFill>
                <a:ea typeface="MS PGothic" panose="020B0600070205080204" pitchFamily="34" charset="-128"/>
              </a:rPr>
              <a:t>visās dalībvalstīs  </a:t>
            </a:r>
            <a:endParaRPr lang="lv-LV" altLang="lv-LV" sz="2900" u="sng" dirty="0" smtClean="0">
              <a:ea typeface="MS PGothic" panose="020B0600070205080204" pitchFamily="34" charset="-128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196850" y="1981200"/>
          <a:ext cx="8728075" cy="3600451"/>
        </p:xfrm>
        <a:graphic>
          <a:graphicData uri="http://schemas.openxmlformats.org/drawingml/2006/table">
            <a:tbl>
              <a:tblPr/>
              <a:tblGrid>
                <a:gridCol w="1476375">
                  <a:extLst>
                    <a:ext uri="{9D8B030D-6E8A-4147-A177-3AD203B41FA5}">
                      <a16:colId xmlns:a16="http://schemas.microsoft.com/office/drawing/2014/main" val="3208696316"/>
                    </a:ext>
                  </a:extLst>
                </a:gridCol>
                <a:gridCol w="977900">
                  <a:extLst>
                    <a:ext uri="{9D8B030D-6E8A-4147-A177-3AD203B41FA5}">
                      <a16:colId xmlns:a16="http://schemas.microsoft.com/office/drawing/2014/main" val="1818007542"/>
                    </a:ext>
                  </a:extLst>
                </a:gridCol>
                <a:gridCol w="1027113">
                  <a:extLst>
                    <a:ext uri="{9D8B030D-6E8A-4147-A177-3AD203B41FA5}">
                      <a16:colId xmlns:a16="http://schemas.microsoft.com/office/drawing/2014/main" val="4209272249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161661091"/>
                    </a:ext>
                  </a:extLst>
                </a:gridCol>
                <a:gridCol w="1246187">
                  <a:extLst>
                    <a:ext uri="{9D8B030D-6E8A-4147-A177-3AD203B41FA5}">
                      <a16:colId xmlns:a16="http://schemas.microsoft.com/office/drawing/2014/main" val="1769287882"/>
                    </a:ext>
                  </a:extLst>
                </a:gridCol>
                <a:gridCol w="1557338">
                  <a:extLst>
                    <a:ext uri="{9D8B030D-6E8A-4147-A177-3AD203B41FA5}">
                      <a16:colId xmlns:a16="http://schemas.microsoft.com/office/drawing/2014/main" val="344644246"/>
                    </a:ext>
                  </a:extLst>
                </a:gridCol>
                <a:gridCol w="1198562">
                  <a:extLst>
                    <a:ext uri="{9D8B030D-6E8A-4147-A177-3AD203B41FA5}">
                      <a16:colId xmlns:a16="http://schemas.microsoft.com/office/drawing/2014/main" val="3733870249"/>
                    </a:ext>
                  </a:extLst>
                </a:gridCol>
              </a:tblGrid>
              <a:tr h="73647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Apakšprogramma</a:t>
                      </a:r>
                      <a:endParaRPr kumimoji="0" lang="lv-LV" altLang="lv-LV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Iesniegtie projektu pieteikumi</a:t>
                      </a:r>
                      <a:endParaRPr kumimoji="0" lang="lv-LV" altLang="lv-LV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Apstiprinātie projekti</a:t>
                      </a:r>
                    </a:p>
                  </a:txBody>
                  <a:tcPr marL="68583" marR="685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Atbalstītie no iesniegtajiem, %</a:t>
                      </a:r>
                    </a:p>
                  </a:txBody>
                  <a:tcPr marL="68583" marR="685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Pieprasītais finansējums  (milj. eiro) </a:t>
                      </a:r>
                    </a:p>
                  </a:txBody>
                  <a:tcPr marL="68583" marR="685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Piešķirtais finansējums </a:t>
                      </a:r>
                    </a:p>
                    <a:p>
                      <a:pPr marL="0" marR="0" lvl="0" indent="0" algn="ctr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(milj. eiro)</a:t>
                      </a:r>
                    </a:p>
                  </a:txBody>
                  <a:tcPr marL="68583" marR="685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Piešķirtais </a:t>
                      </a:r>
                      <a:r>
                        <a:rPr kumimoji="0" lang="lv-LV" altLang="lv-LV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fin</a:t>
                      </a:r>
                      <a:r>
                        <a:rPr kumimoji="0" lang="lv-LV" altLang="lv-LV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., %  no pieprasītā</a:t>
                      </a:r>
                      <a:endParaRPr kumimoji="0" lang="lv-LV" altLang="lv-LV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3765554"/>
                  </a:ext>
                </a:extLst>
              </a:tr>
              <a:tr h="56981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9A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Jauniešu</a:t>
                      </a:r>
                      <a:endParaRPr kumimoji="0" lang="lv-LV" altLang="lv-LV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9A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9A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132 </a:t>
                      </a:r>
                    </a:p>
                  </a:txBody>
                  <a:tcPr marL="19050" marR="19050" marT="19047" marB="1904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9A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105 </a:t>
                      </a:r>
                    </a:p>
                  </a:txBody>
                  <a:tcPr marL="19050" marR="19050" marT="19047" marB="1904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9A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80% </a:t>
                      </a:r>
                    </a:p>
                  </a:txBody>
                  <a:tcPr marL="19050" marR="19050" marT="19047" marB="1904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indent="92075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92075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9A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4 126 192 </a:t>
                      </a:r>
                    </a:p>
                  </a:txBody>
                  <a:tcPr marL="19050" marR="19050" marT="19047" marB="1904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indent="92075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92075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9A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2 996 274 </a:t>
                      </a:r>
                    </a:p>
                  </a:txBody>
                  <a:tcPr marL="19050" marR="19050" marT="19047" marB="1904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9A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73% </a:t>
                      </a:r>
                    </a:p>
                  </a:txBody>
                  <a:tcPr marL="19050" marR="19050" marT="19047" marB="1904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3698014"/>
                  </a:ext>
                </a:extLst>
              </a:tr>
              <a:tr h="56981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Augstākās izglītības</a:t>
                      </a:r>
                      <a:endParaRPr kumimoji="0" lang="lv-LV" altLang="lv-LV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208 </a:t>
                      </a:r>
                    </a:p>
                  </a:txBody>
                  <a:tcPr marL="19050" marR="19050" marT="19047" marB="1904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175 </a:t>
                      </a:r>
                    </a:p>
                  </a:txBody>
                  <a:tcPr marL="19050" marR="19050" marT="19047" marB="1904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84% </a:t>
                      </a:r>
                    </a:p>
                  </a:txBody>
                  <a:tcPr marL="19050" marR="19050" marT="19047" marB="1904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indent="92075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92075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9 594 201 </a:t>
                      </a:r>
                    </a:p>
                  </a:txBody>
                  <a:tcPr marL="19050" marR="19050" marT="19047" marB="1904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indent="92075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92075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4 281 778 </a:t>
                      </a:r>
                    </a:p>
                  </a:txBody>
                  <a:tcPr marL="19050" marR="19050" marT="19047" marB="1904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45% </a:t>
                      </a:r>
                    </a:p>
                  </a:txBody>
                  <a:tcPr marL="19050" marR="19050" marT="19047" marB="1904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9644002"/>
                  </a:ext>
                </a:extLst>
              </a:tr>
              <a:tr h="56981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Pieaugušo izglītības</a:t>
                      </a:r>
                      <a:endParaRPr kumimoji="0" lang="lv-LV" altLang="lv-LV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92 </a:t>
                      </a:r>
                    </a:p>
                  </a:txBody>
                  <a:tcPr marL="19050" marR="19050" marT="19047" marB="1904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43 </a:t>
                      </a:r>
                    </a:p>
                  </a:txBody>
                  <a:tcPr marL="19050" marR="19050" marT="19047" marB="1904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47% </a:t>
                      </a:r>
                    </a:p>
                  </a:txBody>
                  <a:tcPr marL="19050" marR="19050" marT="19047" marB="1904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indent="92075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92075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3 761 805 </a:t>
                      </a:r>
                    </a:p>
                  </a:txBody>
                  <a:tcPr marL="19050" marR="19050" marT="19047" marB="1904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indent="92075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92075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1 233 420 </a:t>
                      </a:r>
                    </a:p>
                  </a:txBody>
                  <a:tcPr marL="19050" marR="19050" marT="19047" marB="1904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33% </a:t>
                      </a:r>
                    </a:p>
                  </a:txBody>
                  <a:tcPr marL="19050" marR="19050" marT="19047" marB="1904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3296176"/>
                  </a:ext>
                </a:extLst>
              </a:tr>
              <a:tr h="28570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Horizontālā</a:t>
                      </a:r>
                      <a:endParaRPr kumimoji="0" lang="lv-LV" altLang="lv-LV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38 </a:t>
                      </a:r>
                    </a:p>
                  </a:txBody>
                  <a:tcPr marL="19050" marR="19050" marT="19047" marB="1904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19 </a:t>
                      </a:r>
                    </a:p>
                  </a:txBody>
                  <a:tcPr marL="19050" marR="19050" marT="19047" marB="1904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50% </a:t>
                      </a:r>
                    </a:p>
                  </a:txBody>
                  <a:tcPr marL="19050" marR="19050" marT="19047" marB="1904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indent="92075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92075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2 596 507 </a:t>
                      </a:r>
                    </a:p>
                  </a:txBody>
                  <a:tcPr marL="19050" marR="19050" marT="19047" marB="1904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indent="92075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92075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977 713 </a:t>
                      </a:r>
                    </a:p>
                  </a:txBody>
                  <a:tcPr marL="19050" marR="19050" marT="19047" marB="1904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38% </a:t>
                      </a:r>
                    </a:p>
                  </a:txBody>
                  <a:tcPr marL="19050" marR="19050" marT="19047" marB="1904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3299044"/>
                  </a:ext>
                </a:extLst>
              </a:tr>
              <a:tr h="56981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Ziemeļvalstu valodu</a:t>
                      </a:r>
                      <a:endParaRPr kumimoji="0" lang="lv-LV" altLang="lv-LV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29 </a:t>
                      </a:r>
                    </a:p>
                  </a:txBody>
                  <a:tcPr marL="19050" marR="19050" marT="19047" marB="1904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21 </a:t>
                      </a:r>
                    </a:p>
                  </a:txBody>
                  <a:tcPr marL="19050" marR="19050" marT="19047" marB="1904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72% </a:t>
                      </a:r>
                    </a:p>
                  </a:txBody>
                  <a:tcPr marL="19050" marR="19050" marT="19047" marB="1904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indent="92075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92075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1 453 367 </a:t>
                      </a:r>
                    </a:p>
                  </a:txBody>
                  <a:tcPr marL="19050" marR="19050" marT="19047" marB="1904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indent="92075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92075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735 675 </a:t>
                      </a:r>
                    </a:p>
                  </a:txBody>
                  <a:tcPr marL="19050" marR="19050" marT="19047" marB="1904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51% </a:t>
                      </a:r>
                    </a:p>
                  </a:txBody>
                  <a:tcPr marL="19050" marR="19050" marT="19047" marB="1904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2107678"/>
                  </a:ext>
                </a:extLst>
              </a:tr>
              <a:tr h="2990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Kopā:</a:t>
                      </a:r>
                      <a:endParaRPr kumimoji="0" lang="lv-LV" altLang="lv-LV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500 </a:t>
                      </a:r>
                    </a:p>
                  </a:txBody>
                  <a:tcPr marL="19050" marR="19050" marT="19047" marB="1904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363</a:t>
                      </a:r>
                    </a:p>
                  </a:txBody>
                  <a:tcPr marL="19050" marR="19050" marT="19047" marB="1904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72% </a:t>
                      </a:r>
                    </a:p>
                  </a:txBody>
                  <a:tcPr marL="19050" marR="19050" marT="19047" marB="1904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indent="92075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92075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21 532 072 </a:t>
                      </a:r>
                    </a:p>
                  </a:txBody>
                  <a:tcPr marL="19050" marR="19050" marT="19047" marB="1904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10 224 860 </a:t>
                      </a:r>
                    </a:p>
                  </a:txBody>
                  <a:tcPr marL="19050" marR="19050" marT="19047" marB="1904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48%</a:t>
                      </a:r>
                    </a:p>
                  </a:txBody>
                  <a:tcPr marL="19050" marR="19050" marT="19047" marB="1904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92374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235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615950"/>
          </a:xfrm>
        </p:spPr>
        <p:txBody>
          <a:bodyPr>
            <a:noAutofit/>
          </a:bodyPr>
          <a:lstStyle/>
          <a:p>
            <a:pPr algn="ctr"/>
            <a:r>
              <a:rPr lang="lv-LV" altLang="lv-LV" sz="3600" b="1" dirty="0" smtClean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Prezentācijas saturs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1731963" y="1235075"/>
            <a:ext cx="6650037" cy="5121276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lv-LV" altLang="lv-LV" sz="2400" b="1" dirty="0" smtClean="0">
                <a:solidFill>
                  <a:srgbClr val="0B7D91"/>
                </a:solidFill>
                <a:ea typeface="Verdana" panose="020B0604030504040204" pitchFamily="34" charset="0"/>
                <a:hlinkClick r:id="rId2" action="ppaction://hlinksldjump"/>
              </a:rPr>
              <a:t>I </a:t>
            </a:r>
            <a:r>
              <a:rPr lang="lv-LV" altLang="lv-LV" sz="2400" b="1" dirty="0">
                <a:solidFill>
                  <a:srgbClr val="0B7D91"/>
                </a:solidFill>
                <a:ea typeface="Verdana" panose="020B0604030504040204" pitchFamily="34" charset="0"/>
                <a:hlinkClick r:id="rId2" action="ppaction://hlinksldjump"/>
              </a:rPr>
              <a:t>V</a:t>
            </a:r>
            <a:r>
              <a:rPr lang="lv-LV" altLang="lv-LV" sz="2400" b="1" dirty="0" smtClean="0">
                <a:solidFill>
                  <a:srgbClr val="0B7D91"/>
                </a:solidFill>
                <a:ea typeface="Verdana" panose="020B0604030504040204" pitchFamily="34" charset="0"/>
                <a:hlinkClick r:id="rId2" action="ppaction://hlinksldjump"/>
              </a:rPr>
              <a:t>ispārējā </a:t>
            </a:r>
            <a:r>
              <a:rPr lang="lv-LV" altLang="lv-LV" sz="2400" b="1" dirty="0">
                <a:solidFill>
                  <a:srgbClr val="0B7D91"/>
                </a:solidFill>
                <a:ea typeface="Verdana" panose="020B0604030504040204" pitchFamily="34" charset="0"/>
                <a:hlinkClick r:id="rId2" action="ppaction://hlinksldjump"/>
              </a:rPr>
              <a:t>informācija par </a:t>
            </a:r>
            <a:r>
              <a:rPr lang="nb-NO" altLang="lv-LV" sz="2400" b="1" dirty="0">
                <a:solidFill>
                  <a:srgbClr val="0B7D91"/>
                </a:solidFill>
                <a:ea typeface="Verdana" panose="020B0604030504040204" pitchFamily="34" charset="0"/>
                <a:hlinkClick r:id="rId2" action="ppaction://hlinksldjump"/>
              </a:rPr>
              <a:t>Nordplus</a:t>
            </a:r>
            <a:r>
              <a:rPr lang="lv-LV" altLang="lv-LV" sz="2400" b="1" dirty="0">
                <a:solidFill>
                  <a:srgbClr val="0B7D91"/>
                </a:solidFill>
                <a:ea typeface="Verdana" panose="020B0604030504040204" pitchFamily="34" charset="0"/>
                <a:hlinkClick r:id="rId2" action="ppaction://hlinksldjump"/>
              </a:rPr>
              <a:t> programmu</a:t>
            </a:r>
            <a:endParaRPr lang="lv-LV" altLang="lv-LV" sz="2200" b="1" dirty="0" smtClean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lv-LV" altLang="lv-LV" sz="2400" b="1" dirty="0">
                <a:solidFill>
                  <a:srgbClr val="0B7D91"/>
                </a:solidFill>
                <a:ea typeface="Verdana" panose="020B0604030504040204" pitchFamily="34" charset="0"/>
                <a:hlinkClick r:id="rId3" action="ppaction://hlinksldjump"/>
              </a:rPr>
              <a:t>II </a:t>
            </a:r>
            <a:r>
              <a:rPr lang="nb-NO" altLang="lv-LV" sz="2400" b="1" dirty="0">
                <a:solidFill>
                  <a:srgbClr val="0B7D91"/>
                </a:solidFill>
                <a:ea typeface="Verdana" panose="020B0604030504040204" pitchFamily="34" charset="0"/>
                <a:hlinkClick r:id="rId3" action="ppaction://hlinksldjump"/>
              </a:rPr>
              <a:t>Nordplus</a:t>
            </a:r>
            <a:r>
              <a:rPr lang="lv-LV" altLang="lv-LV" sz="2400" b="1" dirty="0">
                <a:solidFill>
                  <a:srgbClr val="0B7D91"/>
                </a:solidFill>
                <a:ea typeface="Verdana" panose="020B0604030504040204" pitchFamily="34" charset="0"/>
                <a:hlinkClick r:id="rId3" action="ppaction://hlinksldjump"/>
              </a:rPr>
              <a:t> programmas vadība un </a:t>
            </a:r>
            <a:r>
              <a:rPr lang="lv-LV" altLang="lv-LV" sz="2400" b="1" dirty="0" smtClean="0">
                <a:solidFill>
                  <a:srgbClr val="0B7D91"/>
                </a:solidFill>
                <a:ea typeface="Verdana" panose="020B0604030504040204" pitchFamily="34" charset="0"/>
                <a:hlinkClick r:id="rId3" action="ppaction://hlinksldjump"/>
              </a:rPr>
              <a:t>administrācija</a:t>
            </a:r>
            <a:endParaRPr lang="lv-LV" altLang="lv-LV" sz="2400" b="1" dirty="0" smtClean="0">
              <a:solidFill>
                <a:srgbClr val="0B7D91"/>
              </a:solidFill>
              <a:ea typeface="Verdana" panose="020B0604030504040204" pitchFamily="34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lv-LV" altLang="lv-LV" sz="2400" b="1" dirty="0">
                <a:solidFill>
                  <a:srgbClr val="0B7D91"/>
                </a:solidFill>
                <a:ea typeface="Verdana" panose="020B0604030504040204" pitchFamily="34" charset="0"/>
                <a:hlinkClick r:id="rId4" action="ppaction://hlinksldjump"/>
              </a:rPr>
              <a:t>III </a:t>
            </a:r>
            <a:r>
              <a:rPr lang="nb-NO" altLang="lv-LV" sz="2400" b="1" dirty="0">
                <a:solidFill>
                  <a:srgbClr val="0B7D91"/>
                </a:solidFill>
                <a:ea typeface="Verdana" panose="020B0604030504040204" pitchFamily="34" charset="0"/>
                <a:hlinkClick r:id="rId4" action="ppaction://hlinksldjump"/>
              </a:rPr>
              <a:t>Nordplus</a:t>
            </a:r>
            <a:r>
              <a:rPr lang="lv-LV" altLang="lv-LV" sz="2400" b="1" dirty="0">
                <a:solidFill>
                  <a:srgbClr val="0B7D91"/>
                </a:solidFill>
                <a:ea typeface="Verdana" panose="020B0604030504040204" pitchFamily="34" charset="0"/>
                <a:hlinkClick r:id="rId4" action="ppaction://hlinksldjump"/>
              </a:rPr>
              <a:t> – skaitļi un </a:t>
            </a:r>
            <a:r>
              <a:rPr lang="lv-LV" altLang="lv-LV" sz="2400" b="1" dirty="0" smtClean="0">
                <a:solidFill>
                  <a:srgbClr val="0B7D91"/>
                </a:solidFill>
                <a:ea typeface="Verdana" panose="020B0604030504040204" pitchFamily="34" charset="0"/>
                <a:hlinkClick r:id="rId4" action="ppaction://hlinksldjump"/>
              </a:rPr>
              <a:t>fakti</a:t>
            </a:r>
            <a:endParaRPr lang="lv-LV" altLang="lv-LV" sz="2400" b="1" dirty="0" smtClean="0">
              <a:solidFill>
                <a:srgbClr val="0B7D91"/>
              </a:solidFill>
              <a:ea typeface="Verdana" panose="020B0604030504040204" pitchFamily="34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lv-LV" altLang="lv-LV" sz="2400" b="1" dirty="0" smtClean="0">
                <a:solidFill>
                  <a:srgbClr val="0B7D91"/>
                </a:solidFill>
                <a:ea typeface="Verdana" panose="020B0604030504040204" pitchFamily="34" charset="0"/>
                <a:hlinkClick r:id="rId5" action="ppaction://hlinksldjump"/>
              </a:rPr>
              <a:t>IV 2021</a:t>
            </a:r>
            <a:r>
              <a:rPr lang="lv-LV" altLang="lv-LV" sz="2400" b="1" dirty="0">
                <a:solidFill>
                  <a:srgbClr val="0B7D91"/>
                </a:solidFill>
                <a:ea typeface="Verdana" panose="020B0604030504040204" pitchFamily="34" charset="0"/>
                <a:hlinkClick r:id="rId5" action="ppaction://hlinksldjump"/>
              </a:rPr>
              <a:t>. gada Nordplus projektu konkurss un interneta </a:t>
            </a:r>
            <a:r>
              <a:rPr lang="lv-LV" altLang="lv-LV" sz="2400" b="1" dirty="0" smtClean="0">
                <a:solidFill>
                  <a:srgbClr val="0B7D91"/>
                </a:solidFill>
                <a:ea typeface="Verdana" panose="020B0604030504040204" pitchFamily="34" charset="0"/>
                <a:hlinkClick r:id="rId5" action="ppaction://hlinksldjump"/>
              </a:rPr>
              <a:t>resursi</a:t>
            </a:r>
            <a:endParaRPr lang="lv-LV" altLang="lv-LV" sz="2400" b="1" dirty="0" smtClean="0">
              <a:solidFill>
                <a:srgbClr val="0B7D91"/>
              </a:solidFill>
              <a:ea typeface="Verdana" panose="020B0604030504040204" pitchFamily="34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lv-LV" altLang="lv-LV" sz="2400" b="1" dirty="0">
                <a:solidFill>
                  <a:srgbClr val="0B7D91"/>
                </a:solidFill>
                <a:ea typeface="Verdana" panose="020B0604030504040204" pitchFamily="34" charset="0"/>
                <a:hlinkClick r:id="rId6" action="ppaction://hlinksldjump"/>
              </a:rPr>
              <a:t>V </a:t>
            </a:r>
            <a:r>
              <a:rPr lang="lv-LV" altLang="lv-LV" sz="2400" b="1" dirty="0" smtClean="0">
                <a:solidFill>
                  <a:srgbClr val="FF0000"/>
                </a:solidFill>
                <a:ea typeface="Verdana" panose="020B0604030504040204" pitchFamily="34" charset="0"/>
                <a:hlinkClick r:id="rId6" action="ppaction://hlinksldjump"/>
              </a:rPr>
              <a:t>Izmaiņas </a:t>
            </a:r>
            <a:r>
              <a:rPr lang="lv-LV" altLang="lv-LV" sz="2400" b="1" dirty="0">
                <a:solidFill>
                  <a:srgbClr val="FF0000"/>
                </a:solidFill>
                <a:ea typeface="Verdana" panose="020B0604030504040204" pitchFamily="34" charset="0"/>
                <a:hlinkClick r:id="rId6" action="ppaction://hlinksldjump"/>
              </a:rPr>
              <a:t>projektu īstenošanā saistībā ar COVID 19 </a:t>
            </a:r>
            <a:endParaRPr lang="lv-LV" altLang="lv-LV" sz="2400" b="1" dirty="0" smtClean="0">
              <a:solidFill>
                <a:srgbClr val="FF0000"/>
              </a:solidFill>
              <a:ea typeface="Verdana" panose="020B0604030504040204" pitchFamily="34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lv-LV" altLang="lv-LV" sz="2400" b="1" dirty="0" smtClean="0">
                <a:solidFill>
                  <a:srgbClr val="0B7D91"/>
                </a:solidFill>
                <a:ea typeface="Verdana" panose="020B0604030504040204" pitchFamily="34" charset="0"/>
                <a:hlinkClick r:id="rId7" action="ppaction://hlinksldjump"/>
              </a:rPr>
              <a:t>VI </a:t>
            </a:r>
            <a:r>
              <a:rPr lang="nb-NO" altLang="lv-LV" sz="2400" b="1" dirty="0">
                <a:solidFill>
                  <a:srgbClr val="0B7D91"/>
                </a:solidFill>
                <a:ea typeface="Verdana" panose="020B0604030504040204" pitchFamily="34" charset="0"/>
                <a:hlinkClick r:id="rId7" action="ppaction://hlinksldjump"/>
              </a:rPr>
              <a:t>Nordplus</a:t>
            </a:r>
            <a:r>
              <a:rPr lang="lv-LV" altLang="lv-LV" sz="2400" b="1" dirty="0">
                <a:solidFill>
                  <a:srgbClr val="0B7D91"/>
                </a:solidFill>
                <a:ea typeface="Verdana" panose="020B0604030504040204" pitchFamily="34" charset="0"/>
                <a:hlinkClick r:id="rId7" action="ppaction://hlinksldjump"/>
              </a:rPr>
              <a:t> </a:t>
            </a:r>
            <a:r>
              <a:rPr lang="lv-LV" altLang="lv-LV" sz="2400" b="1" dirty="0" smtClean="0">
                <a:solidFill>
                  <a:srgbClr val="0B7D91"/>
                </a:solidFill>
                <a:ea typeface="Verdana" panose="020B0604030504040204" pitchFamily="34" charset="0"/>
                <a:hlinkClick r:id="rId7" action="ppaction://hlinksldjump"/>
              </a:rPr>
              <a:t>apakšprogrammas</a:t>
            </a:r>
            <a:endParaRPr lang="lv-LV" altLang="lv-LV" sz="2400" b="1" dirty="0" smtClean="0">
              <a:solidFill>
                <a:srgbClr val="0B7D91"/>
              </a:solidFill>
              <a:ea typeface="Verdana" panose="020B0604030504040204" pitchFamily="34" charset="0"/>
            </a:endParaRPr>
          </a:p>
          <a:p>
            <a:pPr lvl="1">
              <a:spcBef>
                <a:spcPts val="500"/>
              </a:spcBef>
              <a:spcAft>
                <a:spcPts val="500"/>
              </a:spcAft>
            </a:pPr>
            <a:r>
              <a:rPr lang="lv-LV" altLang="lv-LV" sz="2100" b="1" dirty="0" smtClean="0">
                <a:solidFill>
                  <a:srgbClr val="0B7D91"/>
                </a:solidFill>
                <a:ea typeface="Verdana" panose="020B0604030504040204" pitchFamily="34" charset="0"/>
                <a:hlinkClick r:id="rId8" action="ppaction://hlinksldjump"/>
              </a:rPr>
              <a:t>Jauniešu apakšprogramma</a:t>
            </a:r>
            <a:endParaRPr lang="lv-LV" altLang="lv-LV" sz="2100" b="1" dirty="0" smtClean="0">
              <a:solidFill>
                <a:srgbClr val="0B7D91"/>
              </a:solidFill>
              <a:ea typeface="Verdana" panose="020B0604030504040204" pitchFamily="34" charset="0"/>
            </a:endParaRPr>
          </a:p>
          <a:p>
            <a:pPr lvl="1">
              <a:spcBef>
                <a:spcPts val="500"/>
              </a:spcBef>
              <a:spcAft>
                <a:spcPts val="500"/>
              </a:spcAft>
            </a:pPr>
            <a:r>
              <a:rPr lang="lv-LV" altLang="lv-LV" sz="2100" b="1" dirty="0" smtClean="0">
                <a:solidFill>
                  <a:srgbClr val="0B7D91"/>
                </a:solidFill>
                <a:ea typeface="Verdana" panose="020B0604030504040204" pitchFamily="34" charset="0"/>
                <a:hlinkClick r:id="rId9" action="ppaction://hlinksldjump"/>
              </a:rPr>
              <a:t>Augstākās izglītības apakšprogramma</a:t>
            </a:r>
            <a:endParaRPr lang="lv-LV" altLang="lv-LV" sz="2100" b="1" dirty="0" smtClean="0">
              <a:solidFill>
                <a:srgbClr val="0B7D91"/>
              </a:solidFill>
              <a:ea typeface="Verdana" panose="020B0604030504040204" pitchFamily="34" charset="0"/>
            </a:endParaRPr>
          </a:p>
          <a:p>
            <a:pPr lvl="1">
              <a:spcBef>
                <a:spcPts val="500"/>
              </a:spcBef>
              <a:spcAft>
                <a:spcPts val="500"/>
              </a:spcAft>
            </a:pPr>
            <a:r>
              <a:rPr lang="lv-LV" altLang="lv-LV" sz="2100" b="1" dirty="0" smtClean="0">
                <a:solidFill>
                  <a:srgbClr val="0B7D91"/>
                </a:solidFill>
                <a:ea typeface="Verdana" panose="020B0604030504040204" pitchFamily="34" charset="0"/>
                <a:hlinkClick r:id="rId10" action="ppaction://hlinksldjump"/>
              </a:rPr>
              <a:t>Pieaugušo izglītības apakšprogramma</a:t>
            </a:r>
            <a:endParaRPr lang="lv-LV" altLang="lv-LV" sz="2100" b="1" dirty="0" smtClean="0">
              <a:solidFill>
                <a:srgbClr val="0B7D91"/>
              </a:solidFill>
              <a:ea typeface="Verdana" panose="020B0604030504040204" pitchFamily="34" charset="0"/>
            </a:endParaRPr>
          </a:p>
          <a:p>
            <a:pPr lvl="1">
              <a:spcBef>
                <a:spcPts val="500"/>
              </a:spcBef>
              <a:spcAft>
                <a:spcPts val="500"/>
              </a:spcAft>
            </a:pPr>
            <a:r>
              <a:rPr lang="lv-LV" altLang="lv-LV" sz="2100" b="1" dirty="0" smtClean="0">
                <a:solidFill>
                  <a:srgbClr val="0B7D91"/>
                </a:solidFill>
                <a:ea typeface="Verdana" panose="020B0604030504040204" pitchFamily="34" charset="0"/>
                <a:hlinkClick r:id="rId11" action="ppaction://hlinksldjump"/>
              </a:rPr>
              <a:t>Horizontālā apakšprogramma</a:t>
            </a:r>
            <a:endParaRPr lang="lv-LV" altLang="lv-LV" sz="2100" b="1" dirty="0" smtClean="0">
              <a:solidFill>
                <a:srgbClr val="0B7D91"/>
              </a:solidFill>
              <a:ea typeface="Verdana" panose="020B0604030504040204" pitchFamily="34" charset="0"/>
            </a:endParaRPr>
          </a:p>
          <a:p>
            <a:pPr lvl="1">
              <a:spcBef>
                <a:spcPts val="500"/>
              </a:spcBef>
              <a:spcAft>
                <a:spcPts val="500"/>
              </a:spcAft>
            </a:pPr>
            <a:r>
              <a:rPr lang="lv-LV" altLang="lv-LV" sz="2100" b="1" dirty="0" smtClean="0">
                <a:solidFill>
                  <a:srgbClr val="0B7D91"/>
                </a:solidFill>
                <a:ea typeface="Verdana" panose="020B0604030504040204" pitchFamily="34" charset="0"/>
                <a:hlinkClick r:id="rId12" action="ppaction://hlinksldjump"/>
              </a:rPr>
              <a:t>Ziemeļvalstu valodu apakšprogramma</a:t>
            </a:r>
            <a:endParaRPr lang="lv-LV" altLang="lv-LV" sz="2100" b="1" dirty="0" smtClean="0">
              <a:solidFill>
                <a:srgbClr val="0B7D91"/>
              </a:solidFill>
              <a:ea typeface="Verdana" panose="020B0604030504040204" pitchFamily="34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lv-LV" altLang="lv-LV" sz="2400" b="1" dirty="0" smtClean="0">
                <a:solidFill>
                  <a:srgbClr val="0B7D91"/>
                </a:solidFill>
                <a:ea typeface="Verdana" panose="020B0604030504040204" pitchFamily="34" charset="0"/>
                <a:hlinkClick r:id="rId13" action="ppaction://hlinksldjump"/>
              </a:rPr>
              <a:t>VII Papildus informācija un kontakti </a:t>
            </a:r>
            <a:endParaRPr lang="lv-LV" altLang="lv-LV" sz="2100" b="1" dirty="0" smtClean="0">
              <a:solidFill>
                <a:srgbClr val="0B7D91"/>
              </a:solidFill>
              <a:ea typeface="Verdana" panose="020B0604030504040204" pitchFamily="34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lv-LV" altLang="lv-LV" sz="2400" b="1" dirty="0" smtClean="0">
              <a:solidFill>
                <a:srgbClr val="0B7D91"/>
              </a:solidFill>
              <a:ea typeface="Verdana" panose="020B0604030504040204" pitchFamily="34" charset="0"/>
            </a:endParaRPr>
          </a:p>
        </p:txBody>
      </p:sp>
      <p:sp>
        <p:nvSpPr>
          <p:cNvPr id="23556" name="Slide Number Placeholder 5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4761AC43-E523-4FB6-9B1D-FAB1D55764A8}" type="slidenum">
              <a:rPr lang="en-US" altLang="lv-LV" smtClean="0"/>
              <a:pPr/>
              <a:t>2</a:t>
            </a:fld>
            <a:endParaRPr lang="en-US" altLang="lv-LV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5267325"/>
            <a:ext cx="2019300" cy="134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87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600075"/>
          </a:xfrm>
        </p:spPr>
        <p:txBody>
          <a:bodyPr>
            <a:normAutofit fontScale="90000"/>
          </a:bodyPr>
          <a:lstStyle/>
          <a:p>
            <a:r>
              <a:rPr lang="lv-LV" altLang="lv-LV" sz="2500" dirty="0" smtClean="0">
                <a:solidFill>
                  <a:srgbClr val="0B7D91"/>
                </a:solidFill>
                <a:ea typeface="MS PGothic" panose="020B0600070205080204" pitchFamily="34" charset="-128"/>
              </a:rPr>
              <a:t>2020. gada atbalstīto projektu pieteikumu sadalījums starp programmas dalībvalstīm</a:t>
            </a:r>
          </a:p>
        </p:txBody>
      </p:sp>
      <p:pic>
        <p:nvPicPr>
          <p:cNvPr id="34820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9" t="7701" r="7849" b="4881"/>
          <a:stretch/>
        </p:blipFill>
        <p:spPr bwMode="auto">
          <a:xfrm>
            <a:off x="1947673" y="1920239"/>
            <a:ext cx="5934456" cy="4361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5270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2603500" y="458788"/>
            <a:ext cx="6096000" cy="103663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lv-LV" altLang="lv-LV" sz="2800" dirty="0" smtClean="0">
                <a:solidFill>
                  <a:srgbClr val="0B7D91"/>
                </a:solidFill>
                <a:ea typeface="MS PGothic" panose="020B0600070205080204" pitchFamily="34" charset="-128"/>
              </a:rPr>
              <a:t>II </a:t>
            </a:r>
            <a:r>
              <a:rPr lang="nb-NO" altLang="lv-LV" sz="2800" dirty="0" smtClean="0">
                <a:solidFill>
                  <a:srgbClr val="0B7D91"/>
                </a:solidFill>
                <a:ea typeface="MS PGothic" panose="020B0600070205080204" pitchFamily="34" charset="-128"/>
              </a:rPr>
              <a:t>Nordplus</a:t>
            </a:r>
            <a:r>
              <a:rPr lang="lv-LV" altLang="lv-LV" sz="2800" dirty="0" smtClean="0">
                <a:solidFill>
                  <a:srgbClr val="0B7D91"/>
                </a:solidFill>
                <a:ea typeface="MS PGothic" panose="020B0600070205080204" pitchFamily="34" charset="-128"/>
              </a:rPr>
              <a:t> </a:t>
            </a:r>
            <a:r>
              <a:rPr lang="lv-LV" altLang="lv-LV" sz="2800" u="sng" dirty="0" smtClean="0">
                <a:solidFill>
                  <a:srgbClr val="0B7D91"/>
                </a:solidFill>
                <a:ea typeface="MS PGothic" panose="020B0600070205080204" pitchFamily="34" charset="-128"/>
              </a:rPr>
              <a:t>2020. </a:t>
            </a:r>
            <a:r>
              <a:rPr lang="lv-LV" altLang="lv-LV" sz="2800" dirty="0" smtClean="0">
                <a:solidFill>
                  <a:srgbClr val="0B7D91"/>
                </a:solidFill>
                <a:ea typeface="MS PGothic" panose="020B0600070205080204" pitchFamily="34" charset="-128"/>
              </a:rPr>
              <a:t>gada projektu konkursa rezultāti Latvijā </a:t>
            </a:r>
            <a:r>
              <a:rPr lang="nb-NO" altLang="lv-LV" sz="2800" dirty="0" smtClean="0">
                <a:solidFill>
                  <a:srgbClr val="0B7D91"/>
                </a:solidFill>
                <a:ea typeface="MS PGothic" panose="020B0600070205080204" pitchFamily="34" charset="-128"/>
              </a:rPr>
              <a:t> </a:t>
            </a:r>
            <a:endParaRPr lang="lv-LV" altLang="lv-LV" sz="2900" dirty="0" smtClean="0">
              <a:ea typeface="MS PGothic" panose="020B0600070205080204" pitchFamily="34" charset="-128"/>
            </a:endParaRPr>
          </a:p>
        </p:txBody>
      </p:sp>
      <p:pic>
        <p:nvPicPr>
          <p:cNvPr id="33795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8" y="5926138"/>
            <a:ext cx="24130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04672" y="1658938"/>
          <a:ext cx="8040879" cy="3989386"/>
        </p:xfrm>
        <a:graphic>
          <a:graphicData uri="http://schemas.openxmlformats.org/drawingml/2006/table">
            <a:tbl>
              <a:tblPr firstRow="1" firstCol="1" bandRow="1"/>
              <a:tblGrid>
                <a:gridCol w="1429087">
                  <a:extLst>
                    <a:ext uri="{9D8B030D-6E8A-4147-A177-3AD203B41FA5}">
                      <a16:colId xmlns:a16="http://schemas.microsoft.com/office/drawing/2014/main" val="3225842479"/>
                    </a:ext>
                  </a:extLst>
                </a:gridCol>
                <a:gridCol w="1392772">
                  <a:extLst>
                    <a:ext uri="{9D8B030D-6E8A-4147-A177-3AD203B41FA5}">
                      <a16:colId xmlns:a16="http://schemas.microsoft.com/office/drawing/2014/main" val="2321282132"/>
                    </a:ext>
                  </a:extLst>
                </a:gridCol>
                <a:gridCol w="1836291">
                  <a:extLst>
                    <a:ext uri="{9D8B030D-6E8A-4147-A177-3AD203B41FA5}">
                      <a16:colId xmlns:a16="http://schemas.microsoft.com/office/drawing/2014/main" val="3736753382"/>
                    </a:ext>
                  </a:extLst>
                </a:gridCol>
                <a:gridCol w="1538490">
                  <a:extLst>
                    <a:ext uri="{9D8B030D-6E8A-4147-A177-3AD203B41FA5}">
                      <a16:colId xmlns:a16="http://schemas.microsoft.com/office/drawing/2014/main" val="1495315728"/>
                    </a:ext>
                  </a:extLst>
                </a:gridCol>
                <a:gridCol w="1844239">
                  <a:extLst>
                    <a:ext uri="{9D8B030D-6E8A-4147-A177-3AD203B41FA5}">
                      <a16:colId xmlns:a16="http://schemas.microsoft.com/office/drawing/2014/main" val="3028990911"/>
                    </a:ext>
                  </a:extLst>
                </a:gridCol>
              </a:tblGrid>
              <a:tr h="10437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Programmas veids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Iesniegtie </a:t>
                      </a:r>
                      <a:r>
                        <a:rPr lang="lv-LV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projekti</a:t>
                      </a:r>
                      <a:r>
                        <a:rPr lang="lv-LV" sz="1600" b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(koordinatori no LV)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Apstiprinātie </a:t>
                      </a:r>
                      <a:r>
                        <a:rPr lang="lv-LV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projekti (no iesniegtajiem)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LV</a:t>
                      </a:r>
                      <a:r>
                        <a:rPr lang="lv-LV" sz="1600" b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koordinēto a</a:t>
                      </a:r>
                      <a:r>
                        <a:rPr lang="lv-LV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pstiprināto </a:t>
                      </a:r>
                      <a:r>
                        <a:rPr lang="lv-LV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projektu budžets (EUR)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Kā partneri no LV citu valstu koordinētos projektos piedalās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0889184"/>
                  </a:ext>
                </a:extLst>
              </a:tr>
              <a:tr h="5705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Jauniešu</a:t>
                      </a:r>
                      <a:endParaRPr lang="lv-LV" sz="1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36</a:t>
                      </a:r>
                      <a:endParaRPr lang="lv-LV" sz="1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28 (78%)</a:t>
                      </a:r>
                      <a:endParaRPr lang="lv-LV" sz="1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581 133 </a:t>
                      </a:r>
                      <a:endParaRPr lang="lv-LV" sz="1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20 organizācijas</a:t>
                      </a:r>
                      <a:endParaRPr lang="lv-LV" sz="1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2272995"/>
                  </a:ext>
                </a:extLst>
              </a:tr>
              <a:tr h="5705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Augstākās izglītības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18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14 (78%)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254974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65 </a:t>
                      </a:r>
                      <a:r>
                        <a:rPr lang="lv-LV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organizācijas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5351654"/>
                  </a:ext>
                </a:extLst>
              </a:tr>
              <a:tr h="5705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Pieaugušo izglītības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24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8 (33 %)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171 575 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22 organizācija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1218067"/>
                  </a:ext>
                </a:extLst>
              </a:tr>
              <a:tr h="2852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Horizontālā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3 (50%)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114 100 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 organizācijas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9133304"/>
                  </a:ext>
                </a:extLst>
              </a:tr>
              <a:tr h="6633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Ziemeļvalstu valodu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1 (50%)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20 985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1782641"/>
                  </a:ext>
                </a:extLst>
              </a:tr>
              <a:tr h="28528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Kopā: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</a:t>
                      </a:r>
                      <a:endParaRPr lang="lv-LV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 (63%)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1 142 767 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94091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504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2273300" y="365125"/>
            <a:ext cx="6242050" cy="1325563"/>
          </a:xfrm>
        </p:spPr>
        <p:txBody>
          <a:bodyPr>
            <a:normAutofit/>
          </a:bodyPr>
          <a:lstStyle/>
          <a:p>
            <a:r>
              <a:rPr lang="lv-LV" altLang="lv-LV" sz="2500" b="1" dirty="0" smtClean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  <a:sym typeface="Dancer-Light"/>
              </a:rPr>
              <a:t>Nordplus finansējuma sadalījums starp apakšprogrammām 2020</a:t>
            </a:r>
            <a:endParaRPr lang="lv-LV" altLang="lv-LV" sz="2500" b="1" dirty="0" smtClean="0">
              <a:solidFill>
                <a:srgbClr val="0B7D9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35843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4253981"/>
              </p:ext>
            </p:extLst>
          </p:nvPr>
        </p:nvGraphicFramePr>
        <p:xfrm>
          <a:off x="1758950" y="1430338"/>
          <a:ext cx="7385050" cy="467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" name="Chart" r:id="rId4" imgW="7400914" imgH="4676762" progId="Excel.Chart.8">
                  <p:embed/>
                </p:oleObj>
              </mc:Choice>
              <mc:Fallback>
                <p:oleObj name="Chart" r:id="rId4" imgW="7400914" imgH="4676762" progId="Excel.Chart.8">
                  <p:embed/>
                  <p:pic>
                    <p:nvPicPr>
                      <p:cNvPr id="0" name="Picture 43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8950" y="1430338"/>
                        <a:ext cx="7385050" cy="4678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6612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2603500" y="458788"/>
            <a:ext cx="6096000" cy="1036637"/>
          </a:xfrm>
        </p:spPr>
        <p:txBody>
          <a:bodyPr>
            <a:normAutofit fontScale="90000"/>
          </a:bodyPr>
          <a:lstStyle/>
          <a:p>
            <a:r>
              <a:rPr lang="nb-NO" altLang="lv-LV" sz="2800" dirty="0" smtClean="0">
                <a:solidFill>
                  <a:srgbClr val="0B7D91"/>
                </a:solidFill>
                <a:ea typeface="MS PGothic" panose="020B0600070205080204" pitchFamily="34" charset="-128"/>
              </a:rPr>
              <a:t>Nordplus</a:t>
            </a:r>
            <a:r>
              <a:rPr lang="lv-LV" altLang="lv-LV" sz="2800" dirty="0" smtClean="0">
                <a:solidFill>
                  <a:srgbClr val="0B7D91"/>
                </a:solidFill>
                <a:ea typeface="MS PGothic" panose="020B0600070205080204" pitchFamily="34" charset="-128"/>
              </a:rPr>
              <a:t> 2020. gada projektu konkursa rezultāti Latvijā </a:t>
            </a:r>
            <a:r>
              <a:rPr lang="nb-NO" altLang="lv-LV" sz="2800" dirty="0" smtClean="0">
                <a:solidFill>
                  <a:srgbClr val="0B7D91"/>
                </a:solidFill>
                <a:ea typeface="MS PGothic" panose="020B0600070205080204" pitchFamily="34" charset="-128"/>
              </a:rPr>
              <a:t> </a:t>
            </a:r>
            <a:endParaRPr lang="lv-LV" altLang="lv-LV" sz="2900" dirty="0" smtClean="0">
              <a:ea typeface="MS PGothic" panose="020B0600070205080204" pitchFamily="34" charset="-128"/>
            </a:endParaRPr>
          </a:p>
        </p:txBody>
      </p:sp>
      <p:pic>
        <p:nvPicPr>
          <p:cNvPr id="3072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8" y="5926138"/>
            <a:ext cx="24130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0567878"/>
              </p:ext>
            </p:extLst>
          </p:nvPr>
        </p:nvGraphicFramePr>
        <p:xfrm>
          <a:off x="1581912" y="1673353"/>
          <a:ext cx="6519672" cy="4252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2748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2603500" y="458788"/>
            <a:ext cx="6096000" cy="103663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nb-NO" altLang="lv-LV" sz="2800" dirty="0" smtClean="0">
                <a:solidFill>
                  <a:srgbClr val="0B7D91"/>
                </a:solidFill>
                <a:ea typeface="MS PGothic" panose="020B0600070205080204" pitchFamily="34" charset="-128"/>
              </a:rPr>
              <a:t>Nordplus</a:t>
            </a:r>
            <a:r>
              <a:rPr lang="lv-LV" altLang="lv-LV" sz="2800" dirty="0" smtClean="0">
                <a:solidFill>
                  <a:srgbClr val="0B7D91"/>
                </a:solidFill>
                <a:ea typeface="MS PGothic" panose="020B0600070205080204" pitchFamily="34" charset="-128"/>
              </a:rPr>
              <a:t> 2020. gada projektu konkursa rezultātu kopsavilkums programmas oficiālajā portālā </a:t>
            </a:r>
            <a:r>
              <a:rPr lang="nb-NO" altLang="lv-LV" sz="2800" dirty="0" smtClean="0">
                <a:solidFill>
                  <a:srgbClr val="0B7D91"/>
                </a:solidFill>
                <a:ea typeface="MS PGothic" panose="020B0600070205080204" pitchFamily="34" charset="-128"/>
              </a:rPr>
              <a:t> </a:t>
            </a:r>
            <a:endParaRPr lang="lv-LV" altLang="lv-LV" sz="2900" dirty="0" smtClean="0">
              <a:ea typeface="MS PGothic" panose="020B0600070205080204" pitchFamily="34" charset="-128"/>
            </a:endParaRPr>
          </a:p>
        </p:txBody>
      </p:sp>
      <p:pic>
        <p:nvPicPr>
          <p:cNvPr id="37891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8" y="5926138"/>
            <a:ext cx="24130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0" y="2886075"/>
            <a:ext cx="3608388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Content Placeholder 2"/>
          <p:cNvSpPr>
            <a:spLocks noGrp="1"/>
          </p:cNvSpPr>
          <p:nvPr>
            <p:ph idx="1"/>
          </p:nvPr>
        </p:nvSpPr>
        <p:spPr>
          <a:xfrm>
            <a:off x="484188" y="2182813"/>
            <a:ext cx="8202612" cy="1117600"/>
          </a:xfrm>
        </p:spPr>
        <p:txBody>
          <a:bodyPr/>
          <a:lstStyle/>
          <a:p>
            <a:r>
              <a:rPr lang="lv-LV" altLang="lv-LV" smtClean="0">
                <a:ea typeface="MS PGothic" panose="020B0600070205080204" pitchFamily="34" charset="-128"/>
                <a:hlinkClick r:id="rId4"/>
              </a:rPr>
              <a:t>https://www.nordplusonline.org/News2/NEWS-AND-ARCHIVE/Results-of-the-Nordplus-2020-application-round</a:t>
            </a:r>
            <a:endParaRPr lang="lv-LV" altLang="lv-LV" smtClean="0">
              <a:ea typeface="MS PGothic" panose="020B0600070205080204" pitchFamily="34" charset="-128"/>
            </a:endParaRPr>
          </a:p>
          <a:p>
            <a:endParaRPr lang="lv-LV" altLang="lv-LV" smtClean="0">
              <a:ea typeface="MS PGothic" panose="020B0600070205080204" pitchFamily="34" charset="-128"/>
            </a:endParaRPr>
          </a:p>
          <a:p>
            <a:endParaRPr lang="lv-LV" altLang="lv-LV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8316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2640" y="374470"/>
            <a:ext cx="6442710" cy="766354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lv-LV" sz="35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IV </a:t>
            </a:r>
            <a:r>
              <a:rPr lang="nb-NO" altLang="lv-LV" sz="35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altLang="lv-LV" sz="35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 </a:t>
            </a:r>
            <a:r>
              <a:rPr lang="lv-LV" altLang="lv-LV" sz="35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projektu konkurss 2021</a:t>
            </a:r>
            <a:endParaRPr lang="lv-LV" sz="3500" b="1" dirty="0">
              <a:solidFill>
                <a:srgbClr val="0B7D91"/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8100" y="1140824"/>
            <a:ext cx="6053836" cy="5233849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defRPr/>
            </a:pPr>
            <a:endParaRPr lang="lv-LV" altLang="lv-LV" sz="2600" dirty="0" smtClean="0">
              <a:solidFill>
                <a:srgbClr val="002060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216000" indent="-216000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lv-LV" altLang="lv-LV" sz="2600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2020.gada 1.novembrī </a:t>
            </a:r>
            <a:r>
              <a:rPr lang="lv-LV" altLang="lv-LV" sz="2600" b="1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ir izsludināts ikgadējais Nordplus projektu konkurss </a:t>
            </a:r>
            <a:r>
              <a:rPr lang="lv-LV" altLang="lv-LV" sz="26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hlinkClick r:id="rId3"/>
              </a:rPr>
              <a:t>https://www.nordplusonline.org/calls/call-for-applications-round-1-february-2021/</a:t>
            </a:r>
            <a:r>
              <a:rPr lang="lv-LV" altLang="lv-LV" sz="26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endParaRPr lang="lv-LV" altLang="lv-LV" sz="2600" b="1" dirty="0" smtClean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216000" indent="-216000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lv-LV" altLang="lv-LV" sz="26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Projektu pieteikumu iesniegšanas termiņš</a:t>
            </a:r>
            <a:r>
              <a:rPr lang="lv-LV" altLang="lv-LV" sz="2600" b="1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lv-LV" altLang="lv-LV" sz="2600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- </a:t>
            </a:r>
            <a:r>
              <a:rPr lang="lv-LV" altLang="lv-LV" sz="2600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2021.gada  1. februāris</a:t>
            </a:r>
            <a:r>
              <a:rPr lang="lv-LV" altLang="lv-LV" sz="2600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lv-LV" altLang="lv-LV" sz="2600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(plkst. 23:59 pēc Norvēģijas laika)</a:t>
            </a:r>
            <a:endParaRPr lang="lv-LV" altLang="lv-LV" sz="26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  <a:buSzPts val="2600"/>
              <a:buFont typeface="Wingdings" panose="05000000000000000000" pitchFamily="2" charset="2"/>
              <a:buChar char="ü"/>
            </a:pPr>
            <a:r>
              <a:rPr lang="lv-LV" sz="26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lv-LV" sz="2600" dirty="0">
                <a:solidFill>
                  <a:srgbClr val="002060"/>
                </a:solidFill>
                <a:latin typeface="Calibri" panose="020F0502020204030204" pitchFamily="34" charset="0"/>
              </a:rPr>
              <a:t>2021</a:t>
            </a:r>
            <a:r>
              <a:rPr lang="lv-LV" sz="26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. - </a:t>
            </a:r>
            <a:r>
              <a:rPr lang="lv-LV" sz="2600" dirty="0">
                <a:solidFill>
                  <a:srgbClr val="002060"/>
                </a:solidFill>
                <a:latin typeface="Calibri" panose="020F0502020204030204" pitchFamily="34" charset="0"/>
              </a:rPr>
              <a:t>2022. gada konkursos </a:t>
            </a:r>
            <a:r>
              <a:rPr lang="lv-LV" sz="26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programma aicina iesniedzējus projektos pievērst uzmanību </a:t>
            </a:r>
            <a:r>
              <a:rPr lang="lv-LV" sz="2600" b="1" dirty="0">
                <a:solidFill>
                  <a:srgbClr val="009A00"/>
                </a:solidFill>
                <a:latin typeface="Calibri" panose="020F0502020204030204" pitchFamily="34" charset="0"/>
              </a:rPr>
              <a:t>vides, ilgtspējīgas attīstības, zaļās  ekonomikas un ar to saistīto inovāciju attīstību.</a:t>
            </a:r>
            <a:r>
              <a:rPr lang="ru-RU" sz="2600" b="1" dirty="0">
                <a:solidFill>
                  <a:srgbClr val="009A00"/>
                </a:solidFill>
                <a:latin typeface="Calibri" panose="020F0502020204030204" pitchFamily="34" charset="0"/>
              </a:rPr>
              <a:t> </a:t>
            </a:r>
            <a:r>
              <a:rPr lang="ru-RU" sz="2600" dirty="0">
                <a:solidFill>
                  <a:srgbClr val="009A00"/>
                </a:solidFill>
                <a:latin typeface="Calibri" panose="020F0502020204030204" pitchFamily="34" charset="0"/>
              </a:rPr>
              <a:t>(</a:t>
            </a:r>
            <a:r>
              <a:rPr lang="en-US" sz="2600" dirty="0">
                <a:solidFill>
                  <a:srgbClr val="009A00"/>
                </a:solidFill>
                <a:latin typeface="Calibri" panose="020F0502020204030204" pitchFamily="34" charset="0"/>
              </a:rPr>
              <a:t>“Enhancing Educational Cooperation for a Greener Future” ) </a:t>
            </a:r>
            <a:endParaRPr lang="lv-LV" sz="2600" dirty="0">
              <a:solidFill>
                <a:srgbClr val="009A0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276" y="2209800"/>
            <a:ext cx="2628448" cy="226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66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2640" y="374470"/>
            <a:ext cx="6442710" cy="766354"/>
          </a:xfrm>
        </p:spPr>
        <p:txBody>
          <a:bodyPr>
            <a:normAutofit/>
          </a:bodyPr>
          <a:lstStyle/>
          <a:p>
            <a:pPr algn="ctr"/>
            <a:r>
              <a:rPr lang="nb-NO" altLang="lv-LV" sz="35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altLang="lv-LV" sz="35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 projektu konkurss 2021</a:t>
            </a:r>
            <a:endParaRPr lang="lv-LV" sz="3500" b="1" dirty="0">
              <a:solidFill>
                <a:srgbClr val="0B7D91"/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3006" y="1140824"/>
            <a:ext cx="7282978" cy="5233849"/>
          </a:xfrm>
        </p:spPr>
        <p:txBody>
          <a:bodyPr>
            <a:normAutofit lnSpcReduction="10000"/>
          </a:bodyPr>
          <a:lstStyle/>
          <a:p>
            <a:pPr marL="216000" indent="-2160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lv-LV" sz="26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Projektu </a:t>
            </a:r>
            <a:r>
              <a:rPr lang="lv-LV" sz="26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pieteikumu iesniegšana </a:t>
            </a:r>
            <a:r>
              <a:rPr lang="lv-LV" sz="26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notiek </a:t>
            </a:r>
            <a:r>
              <a:rPr lang="lv-LV" sz="2600" u="sng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tikai </a:t>
            </a:r>
            <a:r>
              <a:rPr lang="lv-LV" sz="2600" u="sng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elektroniskā </a:t>
            </a:r>
            <a:r>
              <a:rPr lang="lv-LV" sz="2600" u="sng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formā</a:t>
            </a:r>
            <a:r>
              <a:rPr lang="lv-LV" sz="26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lv-LV" sz="2600" b="1" dirty="0" err="1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Espresso</a:t>
            </a:r>
            <a:r>
              <a:rPr lang="lv-LV" sz="2600" b="1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sistēmā: </a:t>
            </a:r>
            <a:r>
              <a:rPr lang="lv-LV" sz="26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hlinkClick r:id="rId3"/>
              </a:rPr>
              <a:t>https://espresso.siu.no  </a:t>
            </a:r>
            <a:r>
              <a:rPr lang="lv-LV" sz="26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endParaRPr lang="lv-LV" sz="2600" dirty="0">
              <a:solidFill>
                <a:srgbClr val="002060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216000" indent="-2160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lv-LV" sz="2600" b="1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lv-LV" sz="26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Projektu pieteikumi jāsagatavo </a:t>
            </a:r>
            <a:r>
              <a:rPr lang="lv-LV" sz="2600" b="1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angļu valodā </a:t>
            </a:r>
            <a:r>
              <a:rPr lang="lv-LV" sz="26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(</a:t>
            </a:r>
            <a:r>
              <a:rPr lang="lv-LV" sz="2600" u="sng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Ziemeļvalstu valodu programmā </a:t>
            </a:r>
            <a:r>
              <a:rPr lang="lv-LV" sz="26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– angļu valodā vai vienā no Ziemeļvalstu valodām (dāņu, zviedru vai norvēģu valodā)). </a:t>
            </a:r>
          </a:p>
          <a:p>
            <a:pPr marL="216000" indent="-2160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lv-LV" sz="26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Projekta pieteikumam jāpievieno:</a:t>
            </a:r>
          </a:p>
          <a:p>
            <a:pPr lvl="1">
              <a:lnSpc>
                <a:spcPct val="120000"/>
              </a:lnSpc>
            </a:pPr>
            <a:r>
              <a:rPr lang="lv-LV" sz="22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paraksttiesīgās personas parakstītas </a:t>
            </a:r>
            <a:r>
              <a:rPr lang="lv-LV" sz="2200" b="1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Nodomu vēstules </a:t>
            </a:r>
            <a:r>
              <a:rPr lang="lv-LV" sz="22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(</a:t>
            </a:r>
            <a:r>
              <a:rPr lang="lv-LV" sz="2200" i="1" dirty="0" err="1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Letters</a:t>
            </a:r>
            <a:r>
              <a:rPr lang="lv-LV" sz="2200" i="1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lv-LV" sz="2200" i="1" dirty="0" err="1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of</a:t>
            </a:r>
            <a:r>
              <a:rPr lang="lv-LV" sz="2200" i="1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lv-LV" sz="2200" i="1" dirty="0" err="1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Intent</a:t>
            </a:r>
            <a:r>
              <a:rPr lang="lv-LV" sz="22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) par koordinatoru un katru partneri;</a:t>
            </a:r>
          </a:p>
          <a:p>
            <a:pPr lvl="1">
              <a:lnSpc>
                <a:spcPct val="120000"/>
              </a:lnSpc>
            </a:pPr>
            <a:r>
              <a:rPr lang="lv-LV" sz="22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projektu aktivitātēm, </a:t>
            </a:r>
            <a:r>
              <a:rPr lang="lv-LV" sz="22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tīkliem </a:t>
            </a:r>
            <a:r>
              <a:rPr lang="lv-LV" sz="22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– </a:t>
            </a:r>
            <a:r>
              <a:rPr lang="lv-LV" sz="2200" b="1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budžets </a:t>
            </a:r>
            <a:r>
              <a:rPr lang="lv-LV" sz="2200" b="1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MS Excel </a:t>
            </a:r>
            <a:r>
              <a:rPr lang="lv-LV" sz="2200" b="1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formātā</a:t>
            </a:r>
            <a:r>
              <a:rPr lang="lv-LV" sz="2200" b="1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.</a:t>
            </a:r>
            <a:endParaRPr lang="lv-LV" altLang="lv-LV" sz="2200" b="1" dirty="0">
              <a:solidFill>
                <a:srgbClr val="002060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309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8" y="5926138"/>
            <a:ext cx="24130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620713"/>
          </a:xfrm>
        </p:spPr>
        <p:txBody>
          <a:bodyPr>
            <a:normAutofit fontScale="90000"/>
          </a:bodyPr>
          <a:lstStyle/>
          <a:p>
            <a:pPr algn="ctr" eaLnBrk="1" hangingPunct="1">
              <a:spcBef>
                <a:spcPts val="400"/>
              </a:spcBef>
            </a:pPr>
            <a:r>
              <a:rPr lang="lv-LV" altLang="lv-LV" sz="2500" dirty="0" smtClean="0">
                <a:solidFill>
                  <a:srgbClr val="0B7D91"/>
                </a:solidFill>
                <a:ea typeface="MS PGothic" panose="020B0600070205080204" pitchFamily="34" charset="-128"/>
                <a:sym typeface="Dancer-Light" pitchFamily="2" charset="0"/>
              </a:rPr>
              <a:t>Informācijas </a:t>
            </a:r>
            <a:r>
              <a:rPr lang="lv-LV" altLang="lv-LV" sz="2500" dirty="0" smtClean="0">
                <a:solidFill>
                  <a:srgbClr val="0B7D91"/>
                </a:solidFill>
                <a:ea typeface="MS PGothic" panose="020B0600070205080204" pitchFamily="34" charset="-128"/>
                <a:sym typeface="Dancer-Light" pitchFamily="2" charset="0"/>
              </a:rPr>
              <a:t>avoti 2021 gada projektu konkursam </a:t>
            </a:r>
            <a:endParaRPr lang="en-GB" altLang="lv-LV" sz="2500" dirty="0" smtClean="0">
              <a:solidFill>
                <a:srgbClr val="0B7D91"/>
              </a:solidFill>
              <a:ea typeface="MS PGothic" panose="020B0600070205080204" pitchFamily="34" charset="-128"/>
              <a:sym typeface="Dancer-Light" pitchFamily="2" charset="0"/>
            </a:endParaRPr>
          </a:p>
        </p:txBody>
      </p:sp>
      <p:sp>
        <p:nvSpPr>
          <p:cNvPr id="38915" name="Content Placeholder 1"/>
          <p:cNvSpPr>
            <a:spLocks noGrp="1"/>
          </p:cNvSpPr>
          <p:nvPr>
            <p:ph idx="1"/>
          </p:nvPr>
        </p:nvSpPr>
        <p:spPr>
          <a:xfrm>
            <a:off x="2759772" y="1265238"/>
            <a:ext cx="6265356" cy="547687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lv-LV" altLang="lv-LV" sz="18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Nordplus programmas </a:t>
            </a:r>
            <a:r>
              <a:rPr lang="lv-LV" altLang="lv-LV" sz="1800" b="1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oficiālā mājas lapa</a:t>
            </a:r>
            <a:r>
              <a:rPr lang="lv-LV" altLang="lv-LV" sz="18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, t.sk. partneru un projektu datu bāze </a:t>
            </a:r>
            <a:r>
              <a:rPr lang="lv-LV" altLang="lv-LV" sz="1800" dirty="0" smtClean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– </a:t>
            </a:r>
            <a:r>
              <a:rPr lang="lv-LV" altLang="lv-LV" sz="1800" dirty="0" smtClean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3"/>
              </a:rPr>
              <a:t>www.nordplusonline.org</a:t>
            </a:r>
            <a:r>
              <a:rPr lang="lv-LV" altLang="lv-LV" sz="1800" dirty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</a:t>
            </a:r>
            <a:r>
              <a:rPr lang="lv-LV" altLang="lv-LV" sz="1800" dirty="0" smtClean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;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lv-LV" altLang="lv-LV" sz="1800" b="1" i="1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Tajā tiek publicēti programmas oficiālie paziņojumi un dokumenti, tai  skaitā </a:t>
            </a:r>
            <a:r>
              <a:rPr lang="lv-LV" altLang="lv-LV" sz="1800" b="1" i="1" u="sng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Nordplus</a:t>
            </a:r>
            <a:r>
              <a:rPr lang="lv-LV" altLang="lv-LV" sz="1800" b="1" u="sng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</a:t>
            </a:r>
            <a:r>
              <a:rPr lang="lv-LV" altLang="lv-LV" sz="1800" b="1" u="sng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rokasgrāmata 2021. gada projektu konkursam  </a:t>
            </a:r>
            <a:r>
              <a:rPr lang="lv-LV" altLang="lv-LV" sz="1800" b="1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</a:t>
            </a:r>
            <a:r>
              <a:rPr lang="lv-LV" altLang="lv-LV" sz="1800" dirty="0">
                <a:latin typeface="Calibri" panose="020F0502020204030204" pitchFamily="34" charset="0"/>
                <a:ea typeface="MS PGothic" panose="020B0600070205080204" pitchFamily="34" charset="-128"/>
                <a:hlinkClick r:id="rId4"/>
              </a:rPr>
              <a:t>https://www.nordplusonline.org/how-to-apply/handbook</a:t>
            </a:r>
            <a:r>
              <a:rPr lang="lv-LV" altLang="lv-LV" sz="1800" dirty="0" smtClean="0">
                <a:latin typeface="Calibri" panose="020F0502020204030204" pitchFamily="34" charset="0"/>
                <a:ea typeface="MS PGothic" panose="020B0600070205080204" pitchFamily="34" charset="-128"/>
                <a:hlinkClick r:id="rId4"/>
              </a:rPr>
              <a:t>/</a:t>
            </a:r>
            <a:endParaRPr lang="lv-LV" altLang="lv-LV" sz="18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lv-LV" altLang="lv-LV" sz="1800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lv-LV" altLang="lv-LV" sz="18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Tiešsaistes sistēma </a:t>
            </a:r>
            <a:r>
              <a:rPr lang="lv-LV" altLang="lv-LV" sz="1800" i="1" dirty="0" err="1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Espresso</a:t>
            </a:r>
            <a:r>
              <a:rPr lang="lv-LV" altLang="lv-LV" sz="18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</a:t>
            </a:r>
            <a:r>
              <a:rPr lang="lv-LV" altLang="lv-LV" sz="18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(projektu pieteikumu </a:t>
            </a:r>
            <a:r>
              <a:rPr lang="lv-LV" altLang="lv-LV" sz="18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aizpildīšana un iesniegšana)</a:t>
            </a:r>
            <a:r>
              <a:rPr lang="lv-LV" altLang="lv-LV" sz="1800" dirty="0" smtClean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– </a:t>
            </a:r>
            <a:r>
              <a:rPr lang="lv-LV" altLang="lv-LV" sz="1800" dirty="0" smtClean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5"/>
              </a:rPr>
              <a:t>http://espresso.siu.no/espresso</a:t>
            </a:r>
            <a:r>
              <a:rPr lang="lv-LV" altLang="lv-LV" sz="1800" dirty="0" smtClean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endParaRPr lang="lv-LV" altLang="lv-LV" sz="18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endParaRPr lang="lv-LV" altLang="lv-LV" sz="18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lv-LV" altLang="lv-LV" sz="18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Materiāli VIAA mājas lapā (prezentācijas, video) latviešu valodā – sadaļa “Nordplus” - </a:t>
            </a:r>
            <a:r>
              <a:rPr lang="lv-LV" altLang="lv-LV" sz="1800" dirty="0" smtClean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6"/>
              </a:rPr>
              <a:t>http://www.viaa.gov.lv/lat/starpt_fin_intrumenti/nordplus/par_nordplus/</a:t>
            </a:r>
            <a:endParaRPr lang="lv-LV" altLang="lv-LV" sz="1800" dirty="0" smtClean="0"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pPr algn="ctr" eaLnBrk="1" hangingPunct="1">
              <a:lnSpc>
                <a:spcPct val="100000"/>
              </a:lnSpc>
              <a:spcBef>
                <a:spcPts val="0"/>
              </a:spcBef>
              <a:defRPr/>
            </a:pPr>
            <a:endParaRPr lang="lv-LV" altLang="lv-LV" sz="1800" dirty="0" smtClean="0"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lv-LV" altLang="lv-LV" sz="18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VIAA sagatavotajiem materiāliem ir </a:t>
            </a:r>
            <a:r>
              <a:rPr lang="lv-LV" altLang="lv-LV" sz="1800" u="sng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informatīvs un paskaidrojošs raksturs</a:t>
            </a:r>
            <a:r>
              <a:rPr lang="lv-LV" altLang="lv-LV" sz="18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. Projektu pieteicējiem ir saistoši dokumenti, kas publicēti </a:t>
            </a:r>
            <a:r>
              <a:rPr lang="lv-LV" altLang="lv-LV" sz="1800" dirty="0" smtClean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3"/>
              </a:rPr>
              <a:t>www.nordplusonline.org</a:t>
            </a:r>
            <a:endParaRPr lang="lv-LV" altLang="lv-LV" sz="1800" dirty="0" smtClean="0"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44761" y="4587697"/>
            <a:ext cx="1991766" cy="14695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744" y="1663481"/>
            <a:ext cx="2385088" cy="10815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2049" y="2769404"/>
            <a:ext cx="2104478" cy="173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83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1955006" y="635000"/>
            <a:ext cx="6656387" cy="6159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lv-LV" altLang="lv-LV" sz="2800" b="1" dirty="0" smtClean="0">
                <a:solidFill>
                  <a:srgbClr val="FF0000"/>
                </a:solidFill>
                <a:latin typeface="Verdana "/>
                <a:ea typeface="MS PGothic" panose="020B0600070205080204" pitchFamily="34" charset="-128"/>
              </a:rPr>
              <a:t>V Izmaiņas </a:t>
            </a:r>
            <a:r>
              <a:rPr lang="lv-LV" altLang="lv-LV" sz="2800" b="1" dirty="0" smtClean="0">
                <a:solidFill>
                  <a:srgbClr val="FF0000"/>
                </a:solidFill>
                <a:latin typeface="Verdana "/>
                <a:ea typeface="MS PGothic" panose="020B0600070205080204" pitchFamily="34" charset="-128"/>
              </a:rPr>
              <a:t>projektu īstenošanā saistībā ar COVID 19 </a:t>
            </a:r>
            <a:r>
              <a:rPr lang="lv-LV" altLang="lv-LV" sz="2800" dirty="0" smtClean="0">
                <a:solidFill>
                  <a:srgbClr val="FF0000"/>
                </a:solidFill>
                <a:latin typeface="Verdana "/>
                <a:ea typeface="MS PGothic" panose="020B0600070205080204" pitchFamily="34" charset="-128"/>
              </a:rPr>
              <a:t/>
            </a:r>
            <a:br>
              <a:rPr lang="lv-LV" altLang="lv-LV" sz="2800" dirty="0" smtClean="0">
                <a:solidFill>
                  <a:srgbClr val="FF0000"/>
                </a:solidFill>
                <a:latin typeface="Verdana "/>
                <a:ea typeface="MS PGothic" panose="020B0600070205080204" pitchFamily="34" charset="-128"/>
              </a:rPr>
            </a:br>
            <a:endParaRPr lang="lv-LV" altLang="lv-LV" sz="2800" dirty="0" smtClean="0">
              <a:solidFill>
                <a:srgbClr val="FF0000"/>
              </a:solidFill>
              <a:latin typeface="Verdana "/>
              <a:ea typeface="MS PGothic" panose="020B0600070205080204" pitchFamily="34" charset="-128"/>
            </a:endParaRP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>
          <a:xfrm>
            <a:off x="3810000" y="1939925"/>
            <a:ext cx="5048249" cy="4448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altLang="lv-LV" dirty="0" smtClean="0">
                <a:solidFill>
                  <a:srgbClr val="002060"/>
                </a:solidFill>
                <a:ea typeface="MS PGothic" panose="020B0600070205080204" pitchFamily="34" charset="-128"/>
              </a:rPr>
              <a:t>Šobrīd </a:t>
            </a:r>
            <a:r>
              <a:rPr lang="lv-LV" altLang="lv-LV" b="1" dirty="0" smtClean="0">
                <a:solidFill>
                  <a:srgbClr val="002060"/>
                </a:solidFill>
                <a:ea typeface="MS PGothic" panose="020B0600070205080204" pitchFamily="34" charset="-128"/>
              </a:rPr>
              <a:t>apstiprinātajiem</a:t>
            </a:r>
            <a:r>
              <a:rPr lang="lv-LV" altLang="lv-LV" dirty="0" smtClean="0">
                <a:solidFill>
                  <a:srgbClr val="002060"/>
                </a:solidFill>
                <a:ea typeface="MS PGothic" panose="020B0600070205080204" pitchFamily="34" charset="-128"/>
              </a:rPr>
              <a:t> projektiem  Nordplus programma ir pieņēmusi </a:t>
            </a:r>
            <a:r>
              <a:rPr lang="lv-LV" altLang="lv-LV" b="1" dirty="0" smtClean="0">
                <a:solidFill>
                  <a:srgbClr val="002060"/>
                </a:solidFill>
                <a:ea typeface="MS PGothic" panose="020B0600070205080204" pitchFamily="34" charset="-128"/>
              </a:rPr>
              <a:t>pagaidu noteikumus </a:t>
            </a:r>
            <a:r>
              <a:rPr lang="lv-LV" altLang="lv-LV" dirty="0" smtClean="0">
                <a:solidFill>
                  <a:srgbClr val="002060"/>
                </a:solidFill>
                <a:ea typeface="MS PGothic" panose="020B0600070205080204" pitchFamily="34" charset="-128"/>
              </a:rPr>
              <a:t>saistībā ar COVID 19 izraisītajiem pārvietošanās ierobežojumiem.</a:t>
            </a:r>
            <a:endParaRPr lang="lv-LV" altLang="lv-LV" dirty="0" smtClean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marL="342900" indent="-342900"/>
            <a:r>
              <a:rPr lang="lv-LV" altLang="lv-LV" dirty="0" smtClean="0">
                <a:solidFill>
                  <a:srgbClr val="002060"/>
                </a:solidFill>
                <a:ea typeface="MS PGothic" panose="020B0600070205080204" pitchFamily="34" charset="-128"/>
              </a:rPr>
              <a:t>Šobrīd īstenojamiem projekti</a:t>
            </a:r>
            <a:r>
              <a:rPr lang="lv-LV" altLang="lv-LV" dirty="0" smtClean="0">
                <a:solidFill>
                  <a:srgbClr val="002060"/>
                </a:solidFill>
                <a:ea typeface="MS PGothic" panose="020B0600070205080204" pitchFamily="34" charset="-128"/>
              </a:rPr>
              <a:t>, var aizstāt mobilitāti un citas starptautiskās aktivitātes ar </a:t>
            </a:r>
            <a:r>
              <a:rPr lang="lv-LV" altLang="lv-LV" b="1" dirty="0" smtClean="0">
                <a:solidFill>
                  <a:srgbClr val="002060"/>
                </a:solidFill>
                <a:ea typeface="MS PGothic" panose="020B0600070205080204" pitchFamily="34" charset="-128"/>
              </a:rPr>
              <a:t>digitālo mobilitāti un tiešsaistes sanāksmēm, </a:t>
            </a:r>
            <a:r>
              <a:rPr lang="lv-LV" altLang="lv-LV" dirty="0" smtClean="0">
                <a:solidFill>
                  <a:srgbClr val="002060"/>
                </a:solidFill>
                <a:ea typeface="MS PGothic" panose="020B0600070205080204" pitchFamily="34" charset="-128"/>
              </a:rPr>
              <a:t>skat.: </a:t>
            </a:r>
            <a:r>
              <a:rPr lang="lv-LV" altLang="lv-LV" dirty="0" smtClean="0">
                <a:solidFill>
                  <a:srgbClr val="002060"/>
                </a:solidFill>
                <a:ea typeface="MS PGothic" panose="020B0600070205080204" pitchFamily="34" charset="-128"/>
                <a:hlinkClick r:id="rId2"/>
              </a:rPr>
              <a:t>https</a:t>
            </a:r>
            <a:r>
              <a:rPr lang="lv-LV" altLang="lv-LV" dirty="0">
                <a:solidFill>
                  <a:srgbClr val="002060"/>
                </a:solidFill>
                <a:ea typeface="MS PGothic" panose="020B0600070205080204" pitchFamily="34" charset="-128"/>
                <a:hlinkClick r:id="rId2"/>
              </a:rPr>
              <a:t>://www.nordplusonline.org/news/flexibility-of-nordplus-rules-2020-and-2021-due-to-covid-19</a:t>
            </a:r>
            <a:r>
              <a:rPr lang="lv-LV" altLang="lv-LV" dirty="0" smtClean="0">
                <a:solidFill>
                  <a:srgbClr val="002060"/>
                </a:solidFill>
                <a:ea typeface="MS PGothic" panose="020B0600070205080204" pitchFamily="34" charset="-128"/>
                <a:hlinkClick r:id="rId2"/>
              </a:rPr>
              <a:t>/</a:t>
            </a:r>
            <a:endParaRPr lang="lv-LV" altLang="lv-LV" dirty="0" smtClean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marL="342900" indent="-342900"/>
            <a:r>
              <a:rPr lang="lv-LV" altLang="lv-LV" b="1" dirty="0" smtClean="0">
                <a:solidFill>
                  <a:srgbClr val="FF0000"/>
                </a:solidFill>
                <a:ea typeface="MS PGothic" panose="020B0600070205080204" pitchFamily="34" charset="-128"/>
              </a:rPr>
              <a:t>Šiem noteikumiem ir pagaidu raksturs, tie nav ietverti Nordplus 2021.  gada Rokasgrāmatā.  </a:t>
            </a:r>
            <a:endParaRPr lang="lv-LV" altLang="lv-LV" dirty="0" smtClean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marL="342900" indent="-342900"/>
            <a:endParaRPr lang="lv-LV" altLang="lv-LV" dirty="0" smtClean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marL="342900" indent="-342900"/>
            <a:endParaRPr lang="lv-LV" altLang="lv-LV" dirty="0" smtClean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marL="342900" indent="-342900"/>
            <a:endParaRPr lang="lv-LV" altLang="lv-LV" dirty="0" smtClean="0">
              <a:solidFill>
                <a:srgbClr val="002060"/>
              </a:solidFill>
              <a:ea typeface="MS PGothic" panose="020B0600070205080204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06" y="2562376"/>
            <a:ext cx="3683000" cy="254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89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461" y="1744546"/>
            <a:ext cx="8247780" cy="827314"/>
          </a:xfrm>
        </p:spPr>
        <p:txBody>
          <a:bodyPr>
            <a:normAutofit/>
          </a:bodyPr>
          <a:lstStyle/>
          <a:p>
            <a:pPr algn="ctr"/>
            <a:r>
              <a:rPr lang="lv-LV" altLang="lv-LV" sz="3500" b="1" dirty="0" smtClean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 </a:t>
            </a:r>
            <a:r>
              <a:rPr lang="nb-NO" altLang="lv-LV" sz="3500" b="1" dirty="0" smtClean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Nordplus</a:t>
            </a:r>
            <a:r>
              <a:rPr lang="lv-LV" altLang="lv-LV" sz="3500" b="1" dirty="0" smtClean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apakšprogrammas</a:t>
            </a:r>
            <a:endParaRPr lang="lv-LV" sz="35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330825"/>
            <a:ext cx="2468880" cy="1028700"/>
          </a:xfrm>
          <a:prstGeom prst="rect">
            <a:avLst/>
          </a:prstGeom>
        </p:spPr>
      </p:pic>
      <p:pic>
        <p:nvPicPr>
          <p:cNvPr id="5" name="Picture 4">
            <a:hlinkClick r:id="rId5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61" y="2836917"/>
            <a:ext cx="2468880" cy="1028701"/>
          </a:xfrm>
          <a:prstGeom prst="rect">
            <a:avLst/>
          </a:prstGeom>
        </p:spPr>
      </p:pic>
      <p:pic>
        <p:nvPicPr>
          <p:cNvPr id="6" name="Picture 5">
            <a:hlinkClick r:id="rId7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280" y="2789395"/>
            <a:ext cx="2514600" cy="1044258"/>
          </a:xfrm>
          <a:prstGeom prst="rect">
            <a:avLst/>
          </a:prstGeom>
        </p:spPr>
      </p:pic>
      <p:pic>
        <p:nvPicPr>
          <p:cNvPr id="7" name="Picture 6">
            <a:hlinkClick r:id="rId9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230" y="3865618"/>
            <a:ext cx="2468880" cy="1018413"/>
          </a:xfrm>
          <a:prstGeom prst="rect">
            <a:avLst/>
          </a:prstGeom>
        </p:spPr>
      </p:pic>
      <p:pic>
        <p:nvPicPr>
          <p:cNvPr id="8" name="Picture 7">
            <a:hlinkClick r:id="rId11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61" y="4816475"/>
            <a:ext cx="246888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41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50" y="1935046"/>
            <a:ext cx="8606791" cy="827314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lv-LV" sz="3500" b="1" dirty="0" smtClean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Ievads. </a:t>
            </a:r>
            <a:br>
              <a:rPr lang="lv-LV" altLang="lv-LV" sz="3500" b="1" dirty="0" smtClean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altLang="lv-LV" sz="3500" b="1" dirty="0" smtClean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 Vispārējā informācija par </a:t>
            </a:r>
            <a:r>
              <a:rPr lang="nb-NO" altLang="lv-LV" sz="3500" b="1" dirty="0" smtClean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Nordplus</a:t>
            </a:r>
            <a:r>
              <a:rPr lang="lv-LV" altLang="lv-LV" sz="3500" b="1" dirty="0" smtClean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programmu (2018. – 2022.) </a:t>
            </a:r>
            <a:endParaRPr lang="lv-LV" sz="35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10729" y="3509010"/>
            <a:ext cx="4328232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42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0720" y="365127"/>
            <a:ext cx="6564630" cy="975994"/>
          </a:xfrm>
        </p:spPr>
        <p:txBody>
          <a:bodyPr>
            <a:normAutofit fontScale="90000"/>
          </a:bodyPr>
          <a:lstStyle/>
          <a:p>
            <a:r>
              <a:rPr lang="nb-NO" altLang="lv-LV" sz="35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altLang="lv-LV" sz="35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 Jauniešu </a:t>
            </a:r>
            <a:r>
              <a:rPr lang="lv-LV" altLang="lv-LV" sz="35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apakšprogramma</a:t>
            </a:r>
            <a:endParaRPr lang="lv-LV" sz="3500" b="1" dirty="0">
              <a:solidFill>
                <a:srgbClr val="0B7D91"/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0720" y="1419497"/>
            <a:ext cx="6564630" cy="4748757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2000"/>
              </a:lnSpc>
              <a:buClr>
                <a:srgbClr val="000000"/>
              </a:buClr>
              <a:buNone/>
              <a:defRPr/>
            </a:pPr>
            <a:r>
              <a:rPr lang="lv-LV" altLang="lv-LV" sz="2200" b="1" u="sng" dirty="0">
                <a:solidFill>
                  <a:srgbClr val="0B7D9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Mērķa grupa</a:t>
            </a:r>
            <a:r>
              <a:rPr lang="lv-LV" altLang="lv-LV" sz="2200" b="1" dirty="0">
                <a:solidFill>
                  <a:srgbClr val="0B7D9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lv-LV" altLang="lv-LV" sz="2200" b="1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– </a:t>
            </a:r>
            <a:r>
              <a:rPr lang="lv-LV" altLang="lv-LV" sz="22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skolēni/audzēkņi, skolotāji/pasniedzēji, administrācijas darbinieki</a:t>
            </a:r>
            <a:endParaRPr lang="lv-LV" altLang="lv-LV" sz="2200" b="1" u="sng" dirty="0">
              <a:solidFill>
                <a:srgbClr val="002060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>
              <a:lnSpc>
                <a:spcPct val="112000"/>
              </a:lnSpc>
              <a:buClr>
                <a:srgbClr val="000000"/>
              </a:buClr>
              <a:buNone/>
              <a:defRPr/>
            </a:pPr>
            <a:r>
              <a:rPr lang="lv-LV" altLang="lv-LV" sz="2200" b="1" u="sng" dirty="0">
                <a:solidFill>
                  <a:srgbClr val="0B7D9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Projektu iesniedzēji</a:t>
            </a:r>
            <a:r>
              <a:rPr lang="lv-LV" altLang="lv-LV" sz="2200" dirty="0">
                <a:solidFill>
                  <a:srgbClr val="454547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:</a:t>
            </a:r>
          </a:p>
          <a:p>
            <a:pPr marL="811212" lvl="1" indent="-342900">
              <a:lnSpc>
                <a:spcPct val="112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lv-LV" altLang="lv-LV" sz="1900" dirty="0">
                <a:solidFill>
                  <a:srgbClr val="002060"/>
                </a:solidFill>
                <a:latin typeface="Calibri" panose="020F0502020204030204" pitchFamily="34" charset="0"/>
              </a:rPr>
              <a:t>pirmsskolas iestāde</a:t>
            </a:r>
          </a:p>
          <a:p>
            <a:pPr marL="811212" lvl="1" indent="-342900">
              <a:lnSpc>
                <a:spcPct val="112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lv-LV" altLang="lv-LV" sz="1900" dirty="0">
                <a:solidFill>
                  <a:srgbClr val="002060"/>
                </a:solidFill>
                <a:latin typeface="Calibri" panose="020F0502020204030204" pitchFamily="34" charset="0"/>
              </a:rPr>
              <a:t>sākumskola/pamatskola/vidusskola</a:t>
            </a:r>
          </a:p>
          <a:p>
            <a:pPr marL="811212" lvl="1" indent="-342900">
              <a:lnSpc>
                <a:spcPct val="112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lv-LV" altLang="lv-LV" sz="1900" dirty="0">
                <a:solidFill>
                  <a:srgbClr val="002060"/>
                </a:solidFill>
                <a:latin typeface="Calibri" panose="020F0502020204030204" pitchFamily="34" charset="0"/>
              </a:rPr>
              <a:t>profesionālās izglītības iestāde</a:t>
            </a:r>
          </a:p>
          <a:p>
            <a:pPr marL="811212" lvl="1" indent="-342900" algn="just">
              <a:lnSpc>
                <a:spcPct val="112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lv-LV" altLang="lv-LV" sz="1900" dirty="0">
                <a:solidFill>
                  <a:srgbClr val="002060"/>
                </a:solidFill>
                <a:latin typeface="Calibri" panose="020F0502020204030204" pitchFamily="34" charset="0"/>
              </a:rPr>
              <a:t>kultūras skolas (mūzikas un mākslas skolas), kas īsteno valsts apstiprinātas programmas</a:t>
            </a:r>
          </a:p>
          <a:p>
            <a:pPr marL="0" lvl="1" indent="0" algn="just">
              <a:lnSpc>
                <a:spcPct val="112000"/>
              </a:lnSpc>
              <a:spcAft>
                <a:spcPts val="1200"/>
              </a:spcAft>
              <a:buClr>
                <a:srgbClr val="000000"/>
              </a:buClr>
              <a:buSzPct val="45000"/>
              <a:buNone/>
              <a:defRPr/>
            </a:pPr>
            <a:r>
              <a:rPr lang="lv-LV" altLang="lv-LV" sz="2200" b="1" dirty="0">
                <a:solidFill>
                  <a:srgbClr val="FF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!</a:t>
            </a:r>
            <a:r>
              <a:rPr lang="lv-LV" altLang="lv-LV" sz="2200" b="1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Kā </a:t>
            </a:r>
            <a:r>
              <a:rPr lang="lv-LV" altLang="lv-LV" sz="2200" b="1" u="sng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projekta </a:t>
            </a:r>
            <a:r>
              <a:rPr lang="lv-LV" altLang="lv-LV" sz="2200" b="1" u="sng" dirty="0">
                <a:solidFill>
                  <a:srgbClr val="002060"/>
                </a:solidFill>
                <a:latin typeface="Calibri" panose="020F0502020204030204" pitchFamily="34" charset="0"/>
                <a:cs typeface="Verdana" panose="020B0604030504040204" pitchFamily="34" charset="0"/>
              </a:rPr>
              <a:t>iesniedzēji/koordinatori</a:t>
            </a:r>
            <a:r>
              <a:rPr lang="lv-LV" altLang="lv-LV" sz="2200" b="1" u="sng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lv-LV" altLang="lv-LV" sz="2200" b="1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var būt tikai </a:t>
            </a:r>
            <a:r>
              <a:rPr lang="lv-LV" altLang="lv-LV" sz="2200" b="1" u="sng" dirty="0">
                <a:solidFill>
                  <a:srgbClr val="002060"/>
                </a:solidFill>
                <a:latin typeface="Calibri" panose="020F0502020204030204" pitchFamily="34" charset="0"/>
                <a:cs typeface="Verdana" panose="020B0604030504040204" pitchFamily="34" charset="0"/>
              </a:rPr>
              <a:t>formālās izglītības iestādes</a:t>
            </a:r>
            <a:r>
              <a:rPr lang="lv-LV" altLang="lv-LV" sz="2200" b="1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(tas ir – bērnudārzi, skolas, profesionālās izglītības iestādes, </a:t>
            </a:r>
            <a:r>
              <a:rPr lang="lv-LV" altLang="lv-LV" sz="2200" b="1" u="sng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mūzikas un mākslas skolas</a:t>
            </a:r>
            <a:r>
              <a:rPr lang="lv-LV" altLang="lv-LV" sz="2200" b="1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, kas īsteno valsts apstiprinātas mācību programmas</a:t>
            </a:r>
            <a:r>
              <a:rPr lang="lv-LV" altLang="lv-LV" sz="2200" b="1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)</a:t>
            </a:r>
            <a:endParaRPr lang="lv-LV" altLang="lv-LV" sz="2200" b="1" dirty="0">
              <a:solidFill>
                <a:srgbClr val="002060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lvl="1" indent="0" algn="just">
              <a:lnSpc>
                <a:spcPct val="112000"/>
              </a:lnSpc>
              <a:buClr>
                <a:srgbClr val="000000"/>
              </a:buClr>
              <a:buSzPct val="45000"/>
              <a:buNone/>
              <a:defRPr/>
            </a:pPr>
            <a:r>
              <a:rPr lang="lv-LV" altLang="lv-LV" sz="2200" b="1" dirty="0">
                <a:solidFill>
                  <a:srgbClr val="FF0000"/>
                </a:solidFill>
                <a:latin typeface="Calibri" panose="020F0502020204030204" pitchFamily="34" charset="0"/>
                <a:cs typeface="Verdana" panose="020B0604030504040204" pitchFamily="34" charset="0"/>
              </a:rPr>
              <a:t>!</a:t>
            </a:r>
            <a:r>
              <a:rPr lang="lv-LV" altLang="lv-LV" sz="2200" b="1" dirty="0">
                <a:solidFill>
                  <a:srgbClr val="002060"/>
                </a:solidFill>
                <a:latin typeface="Calibri" panose="020F0502020204030204" pitchFamily="34" charset="0"/>
                <a:cs typeface="Verdana" panose="020B0604030504040204" pitchFamily="34" charset="0"/>
              </a:rPr>
              <a:t> Cita veida iestādes, kas ir saistītas ar mērķa grupas apmācību, bet neīsteno valsts apstiprinātas mācību programmas, var piedalīties </a:t>
            </a:r>
            <a:r>
              <a:rPr lang="lv-LV" altLang="lv-LV" sz="2200" b="1" u="sng" dirty="0">
                <a:solidFill>
                  <a:srgbClr val="002060"/>
                </a:solidFill>
                <a:latin typeface="Calibri" panose="020F0502020204030204" pitchFamily="34" charset="0"/>
                <a:cs typeface="Verdana" panose="020B0604030504040204" pitchFamily="34" charset="0"/>
              </a:rPr>
              <a:t>kā partneri </a:t>
            </a:r>
            <a:r>
              <a:rPr lang="lv-LV" altLang="lv-LV" sz="2200" b="1" u="sng" dirty="0" smtClean="0">
                <a:solidFill>
                  <a:srgbClr val="002060"/>
                </a:solidFill>
                <a:latin typeface="Calibri" panose="020F0502020204030204" pitchFamily="34" charset="0"/>
                <a:cs typeface="Verdana" panose="020B0604030504040204" pitchFamily="34" charset="0"/>
              </a:rPr>
              <a:t> </a:t>
            </a:r>
            <a:endParaRPr lang="lv-LV" altLang="lv-LV" sz="2200" b="1" u="sng" dirty="0">
              <a:solidFill>
                <a:srgbClr val="002060"/>
              </a:solidFill>
              <a:latin typeface="Calibri" panose="020F0502020204030204" pitchFamily="34" charset="0"/>
              <a:cs typeface="Verdana" panose="020B0604030504040204" pitchFamily="34" charset="0"/>
            </a:endParaRPr>
          </a:p>
          <a:p>
            <a:endParaRPr lang="lv-LV" dirty="0"/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40" y="1938528"/>
            <a:ext cx="1858080" cy="24140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9456" y="4526280"/>
            <a:ext cx="1554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 smtClean="0">
                <a:hlinkClick r:id="rId2"/>
              </a:rPr>
              <a:t>Nordplus rokasgrāmata 2021</a:t>
            </a:r>
            <a:r>
              <a:rPr lang="lv-LV" dirty="0" smtClean="0"/>
              <a:t>, 16. – 27.lpp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44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8766" y="365126"/>
            <a:ext cx="6416584" cy="923743"/>
          </a:xfrm>
        </p:spPr>
        <p:txBody>
          <a:bodyPr>
            <a:noAutofit/>
          </a:bodyPr>
          <a:lstStyle/>
          <a:p>
            <a:r>
              <a:rPr lang="lv-LV" altLang="lv-LV" sz="35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Jauniešu </a:t>
            </a:r>
            <a:r>
              <a:rPr lang="lv-LV" altLang="lv-LV" sz="35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projektu veidi</a:t>
            </a:r>
            <a:endParaRPr lang="lv-LV" sz="3500" b="1" dirty="0">
              <a:solidFill>
                <a:srgbClr val="0B7D91"/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8766" y="1576251"/>
            <a:ext cx="6416584" cy="4600712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lv-LV" altLang="lv-LV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lv-LV" altLang="lv-LV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Mobilitātes</a:t>
            </a:r>
            <a:endParaRPr lang="lv-LV" altLang="lv-LV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80000"/>
              </a:lnSpc>
            </a:pPr>
            <a:r>
              <a:rPr lang="lv-LV" altLang="lv-LV" sz="1900" b="1" dirty="0">
                <a:solidFill>
                  <a:srgbClr val="002060"/>
                </a:solidFill>
                <a:ea typeface="MS PGothic" panose="020B0600070205080204" pitchFamily="34" charset="-128"/>
              </a:rPr>
              <a:t>klašu apmaiņa </a:t>
            </a:r>
            <a:r>
              <a:rPr lang="lv-LV" altLang="lv-LV" sz="19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(no 1 līdz 3 </a:t>
            </a:r>
            <a:r>
              <a:rPr lang="lv-LV" altLang="lv-LV" sz="19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nedēļām, maks. 30 skolēni no valsts un maks. 2 skolotāji uz 10 skolēniem);</a:t>
            </a:r>
            <a:endParaRPr lang="lv-LV" altLang="lv-LV" sz="1900" dirty="0">
              <a:solidFill>
                <a:srgbClr val="00206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80000"/>
              </a:lnSpc>
            </a:pPr>
            <a:r>
              <a:rPr lang="lv-LV" altLang="lv-LV" sz="1900" b="1" dirty="0" smtClean="0">
                <a:solidFill>
                  <a:srgbClr val="002060"/>
                </a:solidFill>
                <a:ea typeface="MS PGothic" panose="020B0600070205080204" pitchFamily="34" charset="-128"/>
              </a:rPr>
              <a:t>skolēnu </a:t>
            </a:r>
            <a:r>
              <a:rPr lang="lv-LV" altLang="lv-LV" sz="1900" b="1" dirty="0">
                <a:solidFill>
                  <a:srgbClr val="002060"/>
                </a:solidFill>
                <a:ea typeface="MS PGothic" panose="020B0600070205080204" pitchFamily="34" charset="-128"/>
              </a:rPr>
              <a:t>apmaiņa </a:t>
            </a:r>
            <a:r>
              <a:rPr lang="lv-LV" altLang="lv-LV" sz="19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un profesionālās izglītības </a:t>
            </a:r>
            <a:r>
              <a:rPr lang="lv-LV" altLang="lv-LV" sz="1900" b="1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profesionālās izglītības </a:t>
            </a:r>
            <a:r>
              <a:rPr lang="lv-LV" altLang="lv-LV" sz="19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iestāžu </a:t>
            </a:r>
            <a:r>
              <a:rPr lang="lv-LV" altLang="lv-LV" sz="1900" dirty="0">
                <a:solidFill>
                  <a:srgbClr val="002060"/>
                </a:solidFill>
                <a:ea typeface="MS PGothic" panose="020B0600070205080204" pitchFamily="34" charset="-128"/>
              </a:rPr>
              <a:t>audzēkņu </a:t>
            </a:r>
            <a:r>
              <a:rPr lang="lv-LV" altLang="lv-LV" sz="1900" b="1" dirty="0">
                <a:solidFill>
                  <a:srgbClr val="002060"/>
                </a:solidFill>
                <a:ea typeface="MS PGothic" panose="020B0600070205080204" pitchFamily="34" charset="-128"/>
              </a:rPr>
              <a:t>darba prakse </a:t>
            </a:r>
            <a:r>
              <a:rPr lang="lv-LV" altLang="lv-LV" sz="19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(no 1 nedēļas līdz 1 gadam);</a:t>
            </a:r>
          </a:p>
          <a:p>
            <a:pPr lvl="1">
              <a:lnSpc>
                <a:spcPct val="80000"/>
              </a:lnSpc>
            </a:pPr>
            <a:r>
              <a:rPr lang="lv-LV" altLang="lv-LV" sz="1900" b="1" dirty="0">
                <a:solidFill>
                  <a:srgbClr val="002060"/>
                </a:solidFill>
                <a:ea typeface="MS PGothic" panose="020B0600070205080204" pitchFamily="34" charset="-128"/>
              </a:rPr>
              <a:t>skolotāju </a:t>
            </a:r>
            <a:r>
              <a:rPr lang="lv-LV" altLang="lv-LV" sz="19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un </a:t>
            </a:r>
            <a:r>
              <a:rPr lang="lv-LV" altLang="lv-LV" sz="1900" b="1" dirty="0">
                <a:solidFill>
                  <a:srgbClr val="002060"/>
                </a:solidFill>
                <a:ea typeface="MS PGothic" panose="020B0600070205080204" pitchFamily="34" charset="-128"/>
              </a:rPr>
              <a:t>pedagoģiskā personāla apmaiņa </a:t>
            </a:r>
            <a:r>
              <a:rPr lang="lv-LV" altLang="lv-LV" sz="19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(no 1 nedēļas līdz 1 gadam);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lv-LV" altLang="lv-LV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lv-LV" altLang="lv-LV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Projekti</a:t>
            </a:r>
            <a:r>
              <a:rPr lang="lv-LV" altLang="lv-LV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lv-LV" altLang="lv-LV" sz="19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80000"/>
              </a:lnSpc>
            </a:pPr>
            <a:r>
              <a:rPr lang="lv-LV" altLang="lv-LV" sz="1900" b="1" dirty="0" smtClean="0">
                <a:solidFill>
                  <a:srgbClr val="002060"/>
                </a:solidFill>
                <a:ea typeface="MS PGothic" panose="020B0600070205080204" pitchFamily="34" charset="-128"/>
              </a:rPr>
              <a:t> </a:t>
            </a:r>
            <a:r>
              <a:rPr lang="lv-LV" altLang="lv-LV" sz="19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aktivitātes</a:t>
            </a:r>
            <a:r>
              <a:rPr lang="lv-LV" altLang="lv-LV" sz="1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kas vērstas uz pedagoģisko un didaktisko metožu attīstīšanu un </a:t>
            </a:r>
            <a:r>
              <a:rPr lang="lv-LV" altLang="lv-LV" sz="19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pilnveidi, inovatīvu mācību materiālu un programmu izstrāde. </a:t>
            </a:r>
            <a:endParaRPr lang="lv-LV" altLang="lv-LV" sz="19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lv-LV" altLang="lv-LV" b="1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3. Sadarbības </a:t>
            </a:r>
            <a:r>
              <a:rPr lang="lv-LV" altLang="lv-LV" b="1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tīkli</a:t>
            </a:r>
            <a:r>
              <a:rPr lang="lv-LV" altLang="lv-LV" dirty="0">
                <a:solidFill>
                  <a:srgbClr val="002060"/>
                </a:solidFill>
              </a:rPr>
              <a:t> </a:t>
            </a:r>
            <a:r>
              <a:rPr lang="lv-LV" altLang="lv-LV" dirty="0" smtClean="0">
                <a:solidFill>
                  <a:srgbClr val="002060"/>
                </a:solidFill>
              </a:rPr>
              <a:t>– ilgtermiņa sadarbība par noteiktu tēmu ar mērķi izstrādāt iniciatīvas nākotnes projektiem. </a:t>
            </a:r>
            <a:endParaRPr lang="lv-LV" altLang="lv-LV" dirty="0">
              <a:solidFill>
                <a:srgbClr val="002060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8039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8766" y="165464"/>
            <a:ext cx="6416584" cy="905690"/>
          </a:xfrm>
        </p:spPr>
        <p:txBody>
          <a:bodyPr>
            <a:normAutofit fontScale="90000"/>
          </a:bodyPr>
          <a:lstStyle/>
          <a:p>
            <a:r>
              <a:rPr lang="lv-LV" altLang="lv-LV" sz="35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Jauniešu </a:t>
            </a:r>
            <a:r>
              <a:rPr lang="lv-LV" altLang="lv-LV" sz="35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apakšprogrammas </a:t>
            </a:r>
            <a:r>
              <a:rPr lang="lv-LV" altLang="lv-LV" sz="35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nosacījumi</a:t>
            </a:r>
            <a:endParaRPr lang="lv-LV" sz="3500" b="1" dirty="0">
              <a:solidFill>
                <a:srgbClr val="0B7D91"/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9131" y="992777"/>
            <a:ext cx="7201989" cy="573894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lv-LV" altLang="lv-LV" b="1" u="sng" dirty="0">
                <a:solidFill>
                  <a:srgbClr val="0B7D9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Partneri:</a:t>
            </a:r>
          </a:p>
          <a:p>
            <a:pPr algn="just">
              <a:defRPr/>
            </a:pPr>
            <a:r>
              <a:rPr lang="lv-LV" altLang="lv-LV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Mobilitātēm</a:t>
            </a:r>
            <a:r>
              <a:rPr lang="lv-LV" altLang="lv-LV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- </a:t>
            </a:r>
            <a:r>
              <a:rPr lang="lv-LV" altLang="lv-LV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vismaz viens sadarbības partneris</a:t>
            </a:r>
            <a:r>
              <a:rPr lang="lv-LV" altLang="lv-LV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- izglītības iestāde no citas programmas dalībvalsts;</a:t>
            </a:r>
          </a:p>
          <a:p>
            <a:pPr algn="just">
              <a:defRPr/>
            </a:pPr>
            <a:r>
              <a:rPr lang="lv-LV" altLang="lv-LV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Projektiem un sadarbības tīkliem</a:t>
            </a:r>
            <a:r>
              <a:rPr lang="lv-LV" altLang="lv-LV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- </a:t>
            </a:r>
            <a:r>
              <a:rPr lang="lv-LV" altLang="lv-LV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vismaz divi sadarbības partneri</a:t>
            </a:r>
            <a:r>
              <a:rPr lang="lv-LV" altLang="lv-LV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- izglītības iestādes no dažādām programmas dalībvalstīm. </a:t>
            </a:r>
          </a:p>
          <a:p>
            <a:pPr marL="0" indent="0" algn="just">
              <a:spcBef>
                <a:spcPts val="1200"/>
              </a:spcBef>
              <a:buNone/>
              <a:defRPr/>
            </a:pPr>
            <a:r>
              <a:rPr lang="lv-LV" altLang="lv-LV" b="1" u="sng" dirty="0" smtClean="0">
                <a:solidFill>
                  <a:srgbClr val="0B7D9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finansējums:</a:t>
            </a:r>
            <a:endParaRPr lang="lv-LV" altLang="lv-LV" b="1" u="sng" dirty="0">
              <a:solidFill>
                <a:srgbClr val="0B7D91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algn="just">
              <a:spcBef>
                <a:spcPts val="1200"/>
              </a:spcBef>
              <a:buNone/>
              <a:defRPr/>
            </a:pPr>
            <a:r>
              <a:rPr lang="lv-LV" altLang="lv-LV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Mobilitātēm</a:t>
            </a:r>
            <a:r>
              <a:rPr lang="lv-LV" altLang="lv-LV" sz="2000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lv-LV" altLang="lv-LV" sz="20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finansējumu piešķir </a:t>
            </a:r>
            <a:r>
              <a:rPr lang="lv-LV" altLang="lv-LV" sz="2200" b="1" dirty="0" smtClean="0">
                <a:solidFill>
                  <a:srgbClr val="7030A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100</a:t>
            </a:r>
            <a:r>
              <a:rPr lang="lv-LV" altLang="lv-LV" sz="2200" b="1" dirty="0">
                <a:solidFill>
                  <a:srgbClr val="7030A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% </a:t>
            </a:r>
            <a:r>
              <a:rPr lang="lv-LV" altLang="lv-LV" sz="20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apmērā no mobilitātes izmaksām saskaņā ar programmas noteiktajām standarta (maksimālajām) likmēm ceļa un uzturēšanas izdevumiem</a:t>
            </a:r>
            <a:r>
              <a:rPr lang="lv-LV" altLang="lv-LV" sz="2000" dirty="0">
                <a:latin typeface="Calibri" panose="020F0502020204030204" pitchFamily="34" charset="0"/>
                <a:ea typeface="MS PGothic" panose="020B0600070205080204" pitchFamily="34" charset="-128"/>
              </a:rPr>
              <a:t>;</a:t>
            </a:r>
          </a:p>
          <a:p>
            <a:pPr marL="0" indent="0" algn="just">
              <a:spcBef>
                <a:spcPts val="1200"/>
              </a:spcBef>
              <a:buNone/>
              <a:defRPr/>
            </a:pPr>
            <a:r>
              <a:rPr lang="lv-LV" altLang="lv-LV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Sadarbības </a:t>
            </a:r>
            <a:r>
              <a:rPr lang="lv-LV" altLang="lv-LV" sz="2000" b="1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tīkliem un </a:t>
            </a:r>
            <a:r>
              <a:rPr lang="lv-LV" altLang="lv-LV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projektiem:</a:t>
            </a:r>
          </a:p>
          <a:p>
            <a:pPr marL="360000" indent="0" algn="just">
              <a:spcBef>
                <a:spcPts val="600"/>
              </a:spcBef>
              <a:buNone/>
              <a:defRPr/>
            </a:pPr>
            <a:r>
              <a:rPr lang="lv-LV" altLang="lv-LV" sz="2200" b="1" dirty="0" smtClean="0">
                <a:solidFill>
                  <a:srgbClr val="7030A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Nordplus </a:t>
            </a:r>
            <a:r>
              <a:rPr lang="lv-LV" altLang="lv-LV" sz="2200" b="1" dirty="0" err="1" smtClean="0">
                <a:solidFill>
                  <a:srgbClr val="7030A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programmasedz</a:t>
            </a:r>
            <a:r>
              <a:rPr lang="lv-LV" altLang="lv-LV" sz="2200" dirty="0">
                <a:latin typeface="Calibri" panose="020F0502020204030204" pitchFamily="34" charset="0"/>
                <a:ea typeface="MS PGothic" panose="020B0600070205080204" pitchFamily="34" charset="-128"/>
              </a:rPr>
              <a:t> </a:t>
            </a:r>
            <a:r>
              <a:rPr lang="lv-LV" altLang="lv-LV" sz="22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:</a:t>
            </a:r>
            <a:endParaRPr lang="lv-LV" altLang="lv-LV" sz="2200" dirty="0" smtClean="0">
              <a:solidFill>
                <a:srgbClr val="002060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1200150" lvl="1" indent="-457200" algn="just">
              <a:spcBef>
                <a:spcPts val="0"/>
              </a:spcBef>
              <a:spcAft>
                <a:spcPts val="500"/>
              </a:spcAft>
              <a:buSzPct val="100000"/>
              <a:buFont typeface="Wingdings" panose="05000000000000000000" pitchFamily="2" charset="2"/>
              <a:buChar char="ü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/>
            </a:pPr>
            <a:r>
              <a:rPr lang="lv-LV" sz="1700" dirty="0">
                <a:solidFill>
                  <a:srgbClr val="002060"/>
                </a:solidFill>
                <a:latin typeface="Calibri" pitchFamily="34" charset="0"/>
              </a:rPr>
              <a:t>administratīvās </a:t>
            </a:r>
            <a:r>
              <a:rPr lang="lv-LV" sz="1700" dirty="0">
                <a:solidFill>
                  <a:srgbClr val="002060"/>
                </a:solidFill>
                <a:latin typeface="Calibri" pitchFamily="34" charset="0"/>
              </a:rPr>
              <a:t>izmaksas (arī </a:t>
            </a:r>
            <a:r>
              <a:rPr lang="lv-LV" sz="1700" dirty="0" smtClean="0">
                <a:solidFill>
                  <a:srgbClr val="002060"/>
                </a:solidFill>
                <a:latin typeface="Calibri" pitchFamily="34" charset="0"/>
              </a:rPr>
              <a:t>publicitātes </a:t>
            </a:r>
            <a:r>
              <a:rPr lang="lv-LV" sz="1700" dirty="0">
                <a:solidFill>
                  <a:srgbClr val="002060"/>
                </a:solidFill>
                <a:latin typeface="Calibri" pitchFamily="34" charset="0"/>
              </a:rPr>
              <a:t>izdevumi, rezultātu izplatīšanas pasākumi u.c.) </a:t>
            </a:r>
            <a:r>
              <a:rPr lang="lv-LV" sz="1700" dirty="0" smtClean="0">
                <a:solidFill>
                  <a:srgbClr val="002060"/>
                </a:solidFill>
                <a:latin typeface="Calibri" pitchFamily="34" charset="0"/>
              </a:rPr>
              <a:t>- </a:t>
            </a:r>
            <a:r>
              <a:rPr lang="lv-LV" sz="1700" b="1" dirty="0" smtClean="0">
                <a:solidFill>
                  <a:srgbClr val="002060"/>
                </a:solidFill>
                <a:latin typeface="Calibri" pitchFamily="34" charset="0"/>
              </a:rPr>
              <a:t>3000 eiro </a:t>
            </a:r>
            <a:r>
              <a:rPr lang="lv-LV" sz="1700" dirty="0" smtClean="0">
                <a:solidFill>
                  <a:srgbClr val="002060"/>
                </a:solidFill>
                <a:latin typeface="Calibri" pitchFamily="34" charset="0"/>
              </a:rPr>
              <a:t>koordinatoram un </a:t>
            </a:r>
            <a:r>
              <a:rPr lang="lv-LV" sz="1700" b="1" dirty="0" smtClean="0">
                <a:solidFill>
                  <a:srgbClr val="002060"/>
                </a:solidFill>
                <a:latin typeface="Calibri" pitchFamily="34" charset="0"/>
              </a:rPr>
              <a:t>1000 eiro </a:t>
            </a:r>
            <a:r>
              <a:rPr lang="lv-LV" sz="1700" dirty="0" smtClean="0">
                <a:solidFill>
                  <a:srgbClr val="002060"/>
                </a:solidFill>
                <a:latin typeface="Calibri" pitchFamily="34" charset="0"/>
              </a:rPr>
              <a:t>katram </a:t>
            </a:r>
            <a:r>
              <a:rPr lang="lv-LV" sz="1700" dirty="0" err="1" smtClean="0">
                <a:solidFill>
                  <a:srgbClr val="002060"/>
                </a:solidFill>
                <a:latin typeface="Calibri" pitchFamily="34" charset="0"/>
              </a:rPr>
              <a:t>parnerim</a:t>
            </a:r>
            <a:r>
              <a:rPr lang="lv-LV" sz="1700" dirty="0" smtClean="0">
                <a:solidFill>
                  <a:srgbClr val="002060"/>
                </a:solidFill>
                <a:latin typeface="Calibri" pitchFamily="34" charset="0"/>
              </a:rPr>
              <a:t> no </a:t>
            </a:r>
            <a:r>
              <a:rPr lang="lv-LV" sz="1700" dirty="0" smtClean="0">
                <a:solidFill>
                  <a:srgbClr val="002060"/>
                </a:solidFill>
                <a:latin typeface="Calibri" pitchFamily="34" charset="0"/>
              </a:rPr>
              <a:t>Nordplus finansējuma;</a:t>
            </a:r>
            <a:endParaRPr lang="lv-LV" sz="1700" dirty="0">
              <a:solidFill>
                <a:srgbClr val="002060"/>
              </a:solidFill>
              <a:latin typeface="Calibri" pitchFamily="34" charset="0"/>
            </a:endParaRPr>
          </a:p>
          <a:p>
            <a:pPr marL="1200150" lvl="1" indent="-457200" algn="just">
              <a:spcBef>
                <a:spcPts val="0"/>
              </a:spcBef>
              <a:spcAft>
                <a:spcPts val="500"/>
              </a:spcAft>
              <a:buSzPct val="100000"/>
              <a:buFont typeface="Wingdings" panose="05000000000000000000" pitchFamily="2" charset="2"/>
              <a:buChar char="ü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/>
            </a:pPr>
            <a:r>
              <a:rPr lang="lv-LV" sz="1700" dirty="0">
                <a:solidFill>
                  <a:srgbClr val="002060"/>
                </a:solidFill>
                <a:latin typeface="Calibri" pitchFamily="34" charset="0"/>
              </a:rPr>
              <a:t>ceļa </a:t>
            </a:r>
            <a:r>
              <a:rPr lang="lv-LV" sz="1700" dirty="0" smtClean="0">
                <a:solidFill>
                  <a:srgbClr val="002060"/>
                </a:solidFill>
                <a:latin typeface="Calibri" pitchFamily="34" charset="0"/>
              </a:rPr>
              <a:t>izdevumi, uzturēšanās </a:t>
            </a:r>
            <a:r>
              <a:rPr lang="lv-LV" sz="1700" dirty="0">
                <a:solidFill>
                  <a:srgbClr val="002060"/>
                </a:solidFill>
                <a:latin typeface="Calibri" pitchFamily="34" charset="0"/>
              </a:rPr>
              <a:t>izdevumi skolotājiem un pedagoģiskajam </a:t>
            </a:r>
            <a:r>
              <a:rPr lang="lv-LV" sz="1700" dirty="0" smtClean="0">
                <a:solidFill>
                  <a:srgbClr val="002060"/>
                </a:solidFill>
                <a:latin typeface="Calibri" pitchFamily="34" charset="0"/>
              </a:rPr>
              <a:t>personālam saskaņā ar Nordplus Rokasgrāmatā norādītajām likmēm ;</a:t>
            </a:r>
            <a:endParaRPr lang="lv-LV" sz="1700" dirty="0">
              <a:solidFill>
                <a:srgbClr val="002060"/>
              </a:solidFill>
              <a:latin typeface="Calibri" pitchFamily="34" charset="0"/>
            </a:endParaRPr>
          </a:p>
          <a:p>
            <a:pPr marL="1200150" lvl="1" indent="-457200" algn="just">
              <a:spcBef>
                <a:spcPts val="0"/>
              </a:spcBef>
              <a:spcAft>
                <a:spcPts val="500"/>
              </a:spcAft>
              <a:buSzPct val="100000"/>
              <a:buFont typeface="Wingdings" panose="05000000000000000000" pitchFamily="2" charset="2"/>
              <a:buChar char="ü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/>
            </a:pPr>
            <a:r>
              <a:rPr lang="lv-LV" sz="1700" dirty="0" smtClean="0">
                <a:solidFill>
                  <a:srgbClr val="002060"/>
                </a:solidFill>
                <a:latin typeface="Calibri" pitchFamily="34" charset="0"/>
              </a:rPr>
              <a:t> Finansējums dalībniekiem ar īpašām vajadzībām. </a:t>
            </a:r>
            <a:endParaRPr lang="lv-LV" altLang="lv-LV" sz="17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marL="360000" lvl="1" indent="0" algn="just">
              <a:spcBef>
                <a:spcPts val="0"/>
              </a:spcBef>
              <a:spcAft>
                <a:spcPts val="500"/>
              </a:spcAft>
              <a:buSzPct val="100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/>
            </a:pPr>
            <a:r>
              <a:rPr lang="lv-LV" altLang="en-US" sz="2200" b="1" dirty="0" smtClean="0">
                <a:solidFill>
                  <a:srgbClr val="7030A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Projekta </a:t>
            </a:r>
            <a:r>
              <a:rPr lang="lv-LV" altLang="en-US" sz="2200" b="1" dirty="0">
                <a:solidFill>
                  <a:srgbClr val="7030A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īstenotāju </a:t>
            </a:r>
            <a:r>
              <a:rPr lang="lv-LV" altLang="en-US" sz="2200" b="1" dirty="0" smtClean="0">
                <a:solidFill>
                  <a:srgbClr val="7030A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līdzfinansējums </a:t>
            </a:r>
            <a:r>
              <a:rPr lang="lv-LV" altLang="en-US" sz="2200" b="1" dirty="0" smtClean="0">
                <a:solidFill>
                  <a:srgbClr val="7030A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- </a:t>
            </a:r>
            <a:r>
              <a:rPr lang="lv-LV" altLang="en-US" sz="2200" b="1" dirty="0" smtClean="0">
                <a:solidFill>
                  <a:srgbClr val="7030A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lv-LV" altLang="lv-LV" sz="2200" dirty="0" smtClean="0">
                <a:latin typeface="Calibri" panose="020F0502020204030204" pitchFamily="34" charset="0"/>
              </a:rPr>
              <a:t>var </a:t>
            </a:r>
            <a:r>
              <a:rPr lang="lv-LV" altLang="lv-LV" sz="2200" dirty="0">
                <a:solidFill>
                  <a:srgbClr val="002060"/>
                </a:solidFill>
                <a:latin typeface="Calibri" panose="020F0502020204030204" pitchFamily="34" charset="0"/>
              </a:rPr>
              <a:t>tikt norādīts projekta iesniedzēja/partnera </a:t>
            </a:r>
            <a:r>
              <a:rPr lang="lv-LV" altLang="lv-LV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darbinieku ieguldīto </a:t>
            </a:r>
            <a:r>
              <a:rPr lang="lv-LV" altLang="lv-LV" sz="2200" dirty="0">
                <a:solidFill>
                  <a:srgbClr val="002060"/>
                </a:solidFill>
                <a:latin typeface="Calibri" panose="020F0502020204030204" pitchFamily="34" charset="0"/>
              </a:rPr>
              <a:t>darba stundu </a:t>
            </a:r>
            <a:r>
              <a:rPr lang="lv-LV" altLang="lv-LV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izteiks</a:t>
            </a:r>
            <a:r>
              <a:rPr lang="lv-LV" altLang="lv-LV" sz="2200" dirty="0" smtClean="0">
                <a:latin typeface="Calibri" panose="020F0502020204030204" pitchFamily="34" charset="0"/>
              </a:rPr>
              <a:t>mē un citiem, ar projekta rezultātu sasniegšanu saistītiem izdevumiem. </a:t>
            </a:r>
            <a:endParaRPr lang="lv-LV" altLang="lv-LV" sz="2200" dirty="0">
              <a:latin typeface="Calibri" panose="020F0502020204030204" pitchFamily="34" charset="0"/>
            </a:endParaRPr>
          </a:p>
          <a:p>
            <a:pPr marL="742950" lvl="1" indent="0" algn="just">
              <a:spcBef>
                <a:spcPts val="0"/>
              </a:spcBef>
              <a:spcAft>
                <a:spcPts val="500"/>
              </a:spcAft>
              <a:buSzPct val="100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/>
            </a:pPr>
            <a:endParaRPr lang="lv-LV" sz="17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2555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6514" y="365126"/>
            <a:ext cx="6468836" cy="958577"/>
          </a:xfrm>
        </p:spPr>
        <p:txBody>
          <a:bodyPr>
            <a:noAutofit/>
          </a:bodyPr>
          <a:lstStyle/>
          <a:p>
            <a:r>
              <a:rPr lang="lv-LV" sz="32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Nordplus Augstākās </a:t>
            </a:r>
            <a:r>
              <a:rPr lang="lv-LV" sz="32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izglītības </a:t>
            </a:r>
            <a:r>
              <a:rPr lang="lv-LV" sz="32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apakšprogramma</a:t>
            </a:r>
            <a:endParaRPr lang="lv-LV" sz="3200" b="1" dirty="0">
              <a:solidFill>
                <a:srgbClr val="0B7D91"/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8433" y="1567543"/>
            <a:ext cx="6346917" cy="4609420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lv-LV" altLang="lv-LV" sz="2700" b="1" u="sng" dirty="0">
                <a:solidFill>
                  <a:srgbClr val="0B7D9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Mērķa grupas: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lv-LV" altLang="lv-LV" sz="25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Augstākās </a:t>
            </a:r>
            <a:r>
              <a:rPr lang="lv-LV" altLang="lv-LV" sz="25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izglītības institūcijas (AII) un to:</a:t>
            </a:r>
          </a:p>
          <a:p>
            <a:pPr marL="955675" lvl="2" indent="-342900">
              <a:lnSpc>
                <a:spcPct val="112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Wingdings" panose="05000000000000000000" pitchFamily="2" charset="2"/>
              <a:buChar char="ü"/>
            </a:pPr>
            <a:r>
              <a:rPr lang="lv-LV" altLang="lv-LV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lv-LV" altLang="lv-LV" sz="23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studenti</a:t>
            </a:r>
            <a:endParaRPr lang="lv-LV" altLang="lv-LV" sz="23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955675" lvl="2" indent="-342900">
              <a:lnSpc>
                <a:spcPct val="112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Wingdings" panose="05000000000000000000" pitchFamily="2" charset="2"/>
              <a:buChar char="ü"/>
            </a:pPr>
            <a:r>
              <a:rPr lang="lv-LV" altLang="lv-LV" sz="2300" dirty="0">
                <a:solidFill>
                  <a:srgbClr val="002060"/>
                </a:solidFill>
                <a:latin typeface="Calibri" panose="020F0502020204030204" pitchFamily="34" charset="0"/>
              </a:rPr>
              <a:t> akadēmiskais </a:t>
            </a:r>
            <a:r>
              <a:rPr lang="lv-LV" altLang="lv-LV" sz="23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personāls</a:t>
            </a:r>
            <a:endParaRPr lang="lv-LV" altLang="lv-LV" sz="23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955675" lvl="2" indent="-342900">
              <a:lnSpc>
                <a:spcPct val="112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Wingdings" panose="05000000000000000000" pitchFamily="2" charset="2"/>
              <a:buChar char="ü"/>
            </a:pPr>
            <a:r>
              <a:rPr lang="lv-LV" altLang="lv-LV" sz="2300" dirty="0">
                <a:solidFill>
                  <a:srgbClr val="002060"/>
                </a:solidFill>
                <a:latin typeface="Calibri" panose="020F0502020204030204" pitchFamily="34" charset="0"/>
              </a:rPr>
              <a:t> administratīvais personāls</a:t>
            </a:r>
          </a:p>
          <a:p>
            <a:pPr marL="36000" lvl="1" indent="0">
              <a:lnSpc>
                <a:spcPct val="112000"/>
              </a:lnSpc>
              <a:buClr>
                <a:srgbClr val="000000"/>
              </a:buClr>
              <a:buSzPct val="45000"/>
              <a:buNone/>
            </a:pPr>
            <a:endParaRPr lang="lv-LV" altLang="lv-LV" sz="2600" b="1" dirty="0" smtClean="0">
              <a:solidFill>
                <a:srgbClr val="002060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541338" lvl="1" indent="-271463" algn="ctr">
              <a:lnSpc>
                <a:spcPct val="80000"/>
              </a:lnSpc>
              <a:buFontTx/>
              <a:buNone/>
            </a:pPr>
            <a:r>
              <a:rPr lang="lv-LV" altLang="lv-LV" sz="2200" b="1" dirty="0">
                <a:solidFill>
                  <a:srgbClr val="FF0000"/>
                </a:solidFill>
                <a:latin typeface="Calibri" panose="020F0502020204030204" pitchFamily="34" charset="0"/>
              </a:rPr>
              <a:t>! </a:t>
            </a:r>
            <a:r>
              <a:rPr lang="lv-LV" altLang="lv-LV" sz="2200" b="1" dirty="0">
                <a:solidFill>
                  <a:srgbClr val="002060"/>
                </a:solidFill>
                <a:latin typeface="Calibri" panose="020F0502020204030204" pitchFamily="34" charset="0"/>
              </a:rPr>
              <a:t> Programmas ietvaros atbalsts tikai </a:t>
            </a:r>
            <a:r>
              <a:rPr lang="lv-LV" altLang="lv-LV" sz="2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aktivitātēm, kas saistītas ar bakalaura </a:t>
            </a:r>
            <a:r>
              <a:rPr lang="lv-LV" altLang="lv-LV" sz="2200" b="1" dirty="0">
                <a:solidFill>
                  <a:srgbClr val="002060"/>
                </a:solidFill>
                <a:latin typeface="Calibri" panose="020F0502020204030204" pitchFamily="34" charset="0"/>
              </a:rPr>
              <a:t>un maģistra līmeņa </a:t>
            </a:r>
            <a:r>
              <a:rPr lang="lv-LV" altLang="lv-LV" sz="2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studijām</a:t>
            </a:r>
          </a:p>
          <a:p>
            <a:pPr marL="541338" lvl="1" indent="-271463" algn="ctr">
              <a:lnSpc>
                <a:spcPct val="80000"/>
              </a:lnSpc>
              <a:buFontTx/>
              <a:buNone/>
            </a:pPr>
            <a:endParaRPr lang="lv-LV" altLang="lv-LV" sz="2200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541338" lvl="1" indent="-271463" algn="ctr">
              <a:lnSpc>
                <a:spcPct val="80000"/>
              </a:lnSpc>
              <a:buFontTx/>
              <a:buNone/>
            </a:pPr>
            <a:r>
              <a:rPr lang="lv-LV" altLang="lv-LV" sz="2200" b="1" dirty="0">
                <a:solidFill>
                  <a:srgbClr val="FF0000"/>
                </a:solidFill>
                <a:latin typeface="Calibri" panose="020F0502020204030204" pitchFamily="34" charset="0"/>
              </a:rPr>
              <a:t>!</a:t>
            </a:r>
            <a:r>
              <a:rPr lang="lv-LV" altLang="lv-LV" sz="2200" b="1" dirty="0">
                <a:solidFill>
                  <a:srgbClr val="002060"/>
                </a:solidFill>
                <a:latin typeface="Calibri" panose="020F0502020204030204" pitchFamily="34" charset="0"/>
              </a:rPr>
              <a:t>  Pētniecība, doktora studijas un tālākizglītība programmas ietvaros </a:t>
            </a:r>
            <a:r>
              <a:rPr lang="lv-LV" altLang="lv-LV" sz="2200" b="1" u="sng" dirty="0">
                <a:solidFill>
                  <a:srgbClr val="002060"/>
                </a:solidFill>
                <a:latin typeface="Calibri" panose="020F0502020204030204" pitchFamily="34" charset="0"/>
              </a:rPr>
              <a:t>netiek</a:t>
            </a:r>
            <a:r>
              <a:rPr lang="lv-LV" altLang="lv-LV" sz="2200" b="1" dirty="0">
                <a:solidFill>
                  <a:srgbClr val="002060"/>
                </a:solidFill>
                <a:latin typeface="Calibri" panose="020F0502020204030204" pitchFamily="34" charset="0"/>
              </a:rPr>
              <a:t> atbalstītas</a:t>
            </a:r>
            <a:endParaRPr lang="lv-LV" altLang="lv-LV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180" y="1874520"/>
            <a:ext cx="1927334" cy="25420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9456" y="4526280"/>
            <a:ext cx="1554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 smtClean="0">
                <a:hlinkClick r:id="rId3"/>
              </a:rPr>
              <a:t>Nordplus rokasgrāmata 2021</a:t>
            </a:r>
            <a:r>
              <a:rPr lang="lv-LV" dirty="0" smtClean="0"/>
              <a:t>, 30. – 38.lpp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50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6182" y="365126"/>
            <a:ext cx="6399167" cy="871491"/>
          </a:xfrm>
        </p:spPr>
        <p:txBody>
          <a:bodyPr>
            <a:noAutofit/>
          </a:bodyPr>
          <a:lstStyle/>
          <a:p>
            <a:r>
              <a:rPr lang="lv-LV" sz="32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Augstākās izglītības </a:t>
            </a:r>
            <a:r>
              <a:rPr lang="lv-LV" sz="32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apakšprogrammas </a:t>
            </a:r>
            <a:r>
              <a:rPr lang="lv-LV" sz="32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aktivitātes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4925" y="1733004"/>
            <a:ext cx="6914606" cy="4511042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lv-LV" altLang="lv-LV" sz="2300" b="1" dirty="0">
                <a:solidFill>
                  <a:srgbClr val="0B7D9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Mobilitāšu </a:t>
            </a:r>
            <a:r>
              <a:rPr lang="lv-LV" altLang="lv-LV" sz="2300" b="1" dirty="0" smtClean="0">
                <a:solidFill>
                  <a:srgbClr val="0B7D9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aktivitātes:</a:t>
            </a:r>
            <a:endParaRPr lang="lv-LV" altLang="lv-LV" sz="2300" b="1" dirty="0">
              <a:solidFill>
                <a:srgbClr val="0B7D91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612775" lvl="1" indent="-342900">
              <a:lnSpc>
                <a:spcPct val="102000"/>
              </a:lnSpc>
              <a:buClr>
                <a:srgbClr val="000000"/>
              </a:buClr>
              <a:buSzPct val="100000"/>
            </a:pPr>
            <a:r>
              <a:rPr lang="lv-LV" altLang="lv-LV" sz="2100" dirty="0">
                <a:solidFill>
                  <a:srgbClr val="002060"/>
                </a:solidFill>
                <a:latin typeface="Calibri" panose="020F0502020204030204" pitchFamily="34" charset="0"/>
              </a:rPr>
              <a:t>Studentu </a:t>
            </a:r>
            <a:r>
              <a:rPr lang="lv-LV" altLang="lv-LV" sz="21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mobilitāte (ilgtermiņa, īstermiņa un intensīvā mobilitāte)</a:t>
            </a:r>
            <a:endParaRPr lang="lv-LV" altLang="lv-LV" sz="21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612775" lvl="1" indent="-342900">
              <a:lnSpc>
                <a:spcPct val="102000"/>
              </a:lnSpc>
              <a:buClr>
                <a:srgbClr val="000000"/>
              </a:buClr>
              <a:buSzPct val="100000"/>
            </a:pPr>
            <a:r>
              <a:rPr lang="lv-LV" altLang="lv-LV" sz="2100" dirty="0">
                <a:solidFill>
                  <a:srgbClr val="002060"/>
                </a:solidFill>
                <a:latin typeface="Calibri" panose="020F0502020204030204" pitchFamily="34" charset="0"/>
              </a:rPr>
              <a:t>Pasniedzēju </a:t>
            </a:r>
            <a:r>
              <a:rPr lang="lv-LV" altLang="lv-LV" sz="21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mobilitāte</a:t>
            </a:r>
          </a:p>
          <a:p>
            <a:pPr marL="36000" lvl="1" indent="0">
              <a:lnSpc>
                <a:spcPct val="102000"/>
              </a:lnSpc>
              <a:buClr>
                <a:srgbClr val="000000"/>
              </a:buClr>
              <a:buSzPct val="45000"/>
              <a:buNone/>
            </a:pPr>
            <a:r>
              <a:rPr lang="lv-LV" altLang="lv-LV" sz="2300" b="1" dirty="0">
                <a:solidFill>
                  <a:srgbClr val="0B7D9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Projektu </a:t>
            </a:r>
            <a:r>
              <a:rPr lang="lv-LV" altLang="lv-LV" sz="2300" b="1" dirty="0" smtClean="0">
                <a:solidFill>
                  <a:srgbClr val="0B7D9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aktivitātes:</a:t>
            </a:r>
            <a:endParaRPr lang="lv-LV" altLang="lv-LV" sz="2300" b="1" dirty="0">
              <a:solidFill>
                <a:srgbClr val="0B7D91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612775" lvl="1" indent="-342900">
              <a:lnSpc>
                <a:spcPct val="102000"/>
              </a:lnSpc>
              <a:buClr>
                <a:srgbClr val="000000"/>
              </a:buClr>
              <a:buSzPct val="100000"/>
            </a:pPr>
            <a:r>
              <a:rPr lang="lv-LV" altLang="lv-LV" sz="21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Intensīvie </a:t>
            </a:r>
            <a:r>
              <a:rPr lang="lv-LV" altLang="lv-LV" sz="2100" dirty="0">
                <a:solidFill>
                  <a:srgbClr val="002060"/>
                </a:solidFill>
                <a:latin typeface="Calibri" panose="020F0502020204030204" pitchFamily="34" charset="0"/>
              </a:rPr>
              <a:t>kursi</a:t>
            </a:r>
          </a:p>
          <a:p>
            <a:pPr marL="612775" lvl="1" indent="-342900">
              <a:lnSpc>
                <a:spcPct val="102000"/>
              </a:lnSpc>
              <a:buClr>
                <a:srgbClr val="000000"/>
              </a:buClr>
              <a:buSzPct val="100000"/>
            </a:pPr>
            <a:r>
              <a:rPr lang="lv-LV" altLang="lv-LV" sz="21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Kopējās </a:t>
            </a:r>
            <a:r>
              <a:rPr lang="lv-LV" altLang="lv-LV" sz="2100" dirty="0">
                <a:solidFill>
                  <a:srgbClr val="002060"/>
                </a:solidFill>
                <a:latin typeface="Calibri" panose="020F0502020204030204" pitchFamily="34" charset="0"/>
              </a:rPr>
              <a:t>studiju programmas</a:t>
            </a:r>
          </a:p>
          <a:p>
            <a:pPr marL="612775" lvl="1" indent="-342900">
              <a:lnSpc>
                <a:spcPct val="102000"/>
              </a:lnSpc>
              <a:buClr>
                <a:srgbClr val="000000"/>
              </a:buClr>
              <a:buSzPct val="100000"/>
            </a:pPr>
            <a:r>
              <a:rPr lang="lv-LV" altLang="lv-LV" sz="2100" dirty="0">
                <a:solidFill>
                  <a:srgbClr val="002060"/>
                </a:solidFill>
                <a:latin typeface="Calibri" panose="020F0502020204030204" pitchFamily="34" charset="0"/>
              </a:rPr>
              <a:t>Attīstības projekti, ietverot mācību programmu </a:t>
            </a:r>
            <a:r>
              <a:rPr lang="lv-LV" altLang="lv-LV" sz="21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izveidi</a:t>
            </a:r>
            <a:endParaRPr lang="lv-LV" altLang="lv-LV" sz="21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36000" lvl="1" indent="-271463">
              <a:lnSpc>
                <a:spcPct val="102000"/>
              </a:lnSpc>
              <a:buClr>
                <a:srgbClr val="000000"/>
              </a:buClr>
              <a:buSzPct val="45000"/>
              <a:buNone/>
            </a:pPr>
            <a:r>
              <a:rPr lang="lv-LV" altLang="lv-LV" sz="2300" b="1" dirty="0">
                <a:solidFill>
                  <a:srgbClr val="0B7D9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Sadarbības tīklu </a:t>
            </a:r>
            <a:r>
              <a:rPr lang="lv-LV" altLang="lv-LV" sz="2300" b="1" dirty="0" smtClean="0">
                <a:solidFill>
                  <a:srgbClr val="0B7D9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aktivitātes:</a:t>
            </a:r>
            <a:endParaRPr lang="lv-LV" altLang="lv-LV" sz="2300" b="1" dirty="0">
              <a:solidFill>
                <a:srgbClr val="0B7D91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612775" lvl="1" indent="-342900">
              <a:lnSpc>
                <a:spcPct val="80000"/>
              </a:lnSpc>
            </a:pPr>
            <a:r>
              <a:rPr lang="lv-LV" sz="2100" dirty="0">
                <a:solidFill>
                  <a:srgbClr val="002060"/>
                </a:solidFill>
                <a:latin typeface="Calibri" panose="020F0502020204030204" pitchFamily="34" charset="0"/>
              </a:rPr>
              <a:t>administratīvas tikšanās jaunu sadarbības tīklu veidošanai, jaunu partneru piesaistei</a:t>
            </a:r>
            <a:r>
              <a:rPr lang="lv-LV" sz="21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;</a:t>
            </a:r>
          </a:p>
          <a:p>
            <a:pPr marL="612775" lvl="1" indent="-342900">
              <a:lnSpc>
                <a:spcPct val="80000"/>
              </a:lnSpc>
            </a:pPr>
            <a:r>
              <a:rPr lang="lv-LV" sz="21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īstermiņa </a:t>
            </a:r>
            <a:r>
              <a:rPr lang="lv-LV" sz="2100" dirty="0">
                <a:solidFill>
                  <a:srgbClr val="002060"/>
                </a:solidFill>
                <a:latin typeface="Calibri" panose="020F0502020204030204" pitchFamily="34" charset="0"/>
              </a:rPr>
              <a:t>akadēmiskā personāla tikšanās mobilitātes kvalitātes nodrošināšanai</a:t>
            </a:r>
            <a:r>
              <a:rPr lang="lv-LV" sz="21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103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8766" y="365126"/>
            <a:ext cx="6416584" cy="923743"/>
          </a:xfrm>
        </p:spPr>
        <p:txBody>
          <a:bodyPr>
            <a:noAutofit/>
          </a:bodyPr>
          <a:lstStyle/>
          <a:p>
            <a:r>
              <a:rPr lang="lv-LV" sz="35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Augstākās </a:t>
            </a:r>
            <a:r>
              <a:rPr lang="lv-LV" sz="35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izglītības </a:t>
            </a:r>
            <a:r>
              <a:rPr lang="lv-LV" sz="35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apakšprogrammas nosacījumi</a:t>
            </a:r>
            <a:endParaRPr lang="lv-LV" sz="3500" b="1" dirty="0">
              <a:solidFill>
                <a:srgbClr val="0B7D91"/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3060" y="1654628"/>
            <a:ext cx="7193280" cy="46007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sz="2300" b="1" u="sng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Partneri:</a:t>
            </a:r>
          </a:p>
          <a:p>
            <a:pPr fontAlgn="base"/>
            <a:r>
              <a:rPr lang="lv-LV" b="1" dirty="0">
                <a:solidFill>
                  <a:srgbClr val="002060"/>
                </a:solidFill>
              </a:rPr>
              <a:t>Mobilitātēm</a:t>
            </a:r>
            <a:r>
              <a:rPr lang="lv-LV" dirty="0">
                <a:solidFill>
                  <a:srgbClr val="002060"/>
                </a:solidFill>
              </a:rPr>
              <a:t> jāpiesaista </a:t>
            </a:r>
            <a:r>
              <a:rPr lang="lv-LV" b="1" dirty="0">
                <a:solidFill>
                  <a:srgbClr val="002060"/>
                </a:solidFill>
              </a:rPr>
              <a:t>vismaz viens sadarbības partneris</a:t>
            </a:r>
            <a:r>
              <a:rPr lang="lv-LV" dirty="0">
                <a:solidFill>
                  <a:srgbClr val="002060"/>
                </a:solidFill>
              </a:rPr>
              <a:t> - augstskola no citas programmas dalībvalsts;</a:t>
            </a:r>
          </a:p>
          <a:p>
            <a:pPr fontAlgn="base"/>
            <a:r>
              <a:rPr lang="lv-LV" b="1" dirty="0">
                <a:solidFill>
                  <a:srgbClr val="002060"/>
                </a:solidFill>
              </a:rPr>
              <a:t>Projektiem un sadarbības tīkliem</a:t>
            </a:r>
            <a:r>
              <a:rPr lang="lv-LV" dirty="0">
                <a:solidFill>
                  <a:srgbClr val="002060"/>
                </a:solidFill>
              </a:rPr>
              <a:t> jāpiesaista </a:t>
            </a:r>
            <a:r>
              <a:rPr lang="lv-LV" b="1" dirty="0">
                <a:solidFill>
                  <a:srgbClr val="002060"/>
                </a:solidFill>
              </a:rPr>
              <a:t>vismaz divi sadarbības partneri</a:t>
            </a:r>
            <a:r>
              <a:rPr lang="lv-LV" dirty="0">
                <a:solidFill>
                  <a:srgbClr val="002060"/>
                </a:solidFill>
              </a:rPr>
              <a:t> - dažādas augstskolas vai augstākajā izglītībā iesaistītās organizācijas no dažādām programmas dalībvalstīm. </a:t>
            </a:r>
            <a:endParaRPr lang="lv-LV" dirty="0" smtClean="0">
              <a:solidFill>
                <a:srgbClr val="002060"/>
              </a:solidFill>
            </a:endParaRPr>
          </a:p>
          <a:p>
            <a:pPr marL="0" indent="0" fontAlgn="base">
              <a:buNone/>
            </a:pPr>
            <a:endParaRPr lang="lv-LV" dirty="0" smtClean="0">
              <a:solidFill>
                <a:srgbClr val="002060"/>
              </a:solidFill>
            </a:endParaRPr>
          </a:p>
          <a:p>
            <a:pPr marL="541338" lvl="1" indent="-271463" algn="ctr">
              <a:lnSpc>
                <a:spcPct val="112000"/>
              </a:lnSpc>
              <a:buClr>
                <a:srgbClr val="000000"/>
              </a:buClr>
              <a:buSzPct val="45000"/>
              <a:buNone/>
            </a:pPr>
            <a:r>
              <a:rPr lang="lv-LV" altLang="lv-LV" sz="19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!</a:t>
            </a:r>
            <a:r>
              <a:rPr lang="lv-LV" altLang="lv-LV" sz="19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Projekta </a:t>
            </a:r>
            <a:r>
              <a:rPr lang="lv-LV" altLang="lv-LV" sz="1900" b="1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pieteicējs/koordinators</a:t>
            </a:r>
            <a:r>
              <a:rPr lang="lv-LV" altLang="lv-LV" sz="19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var būt tikai akreditēta augstākās izglītības iestāde</a:t>
            </a:r>
          </a:p>
          <a:p>
            <a:pPr marL="541338" lvl="1" indent="-271463" algn="ctr">
              <a:lnSpc>
                <a:spcPct val="112000"/>
              </a:lnSpc>
              <a:buClr>
                <a:srgbClr val="000000"/>
              </a:buClr>
              <a:buSzPct val="45000"/>
              <a:buNone/>
            </a:pPr>
            <a:r>
              <a:rPr lang="lv-LV" altLang="lv-LV" sz="19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! </a:t>
            </a:r>
            <a:r>
              <a:rPr lang="lv-LV" altLang="lv-LV" sz="1900" dirty="0">
                <a:solidFill>
                  <a:srgbClr val="002060"/>
                </a:solidFill>
                <a:latin typeface="Calibri" panose="020F0502020204030204" pitchFamily="34" charset="0"/>
              </a:rPr>
              <a:t>Kā </a:t>
            </a:r>
            <a:r>
              <a:rPr lang="lv-LV" altLang="lv-LV" sz="1900" b="1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partneri</a:t>
            </a:r>
            <a:r>
              <a:rPr lang="lv-LV" altLang="lv-LV" sz="1900" dirty="0">
                <a:solidFill>
                  <a:srgbClr val="002060"/>
                </a:solidFill>
                <a:latin typeface="Calibri" panose="020F0502020204030204" pitchFamily="34" charset="0"/>
              </a:rPr>
              <a:t> Augstākās izglītības programmas projektos var piedalīties arī citas organizācijas, kas iesaistītas augstākās izglītības procesos, taču tad partnerībā jābūt vismaz 2 akreditētām augstskolām</a:t>
            </a:r>
          </a:p>
          <a:p>
            <a:pPr marL="0" indent="0">
              <a:buNone/>
            </a:pPr>
            <a:endParaRPr lang="lv-LV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20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726" y="339000"/>
            <a:ext cx="6416584" cy="923743"/>
          </a:xfrm>
        </p:spPr>
        <p:txBody>
          <a:bodyPr>
            <a:noAutofit/>
          </a:bodyPr>
          <a:lstStyle/>
          <a:p>
            <a:r>
              <a:rPr lang="nb-NO" altLang="lv-LV" sz="35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altLang="lv-LV" sz="35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 Pieaugušo izglītības </a:t>
            </a:r>
            <a:r>
              <a:rPr lang="lv-LV" altLang="lv-LV" sz="35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apakšprogramma</a:t>
            </a:r>
            <a:r>
              <a:rPr lang="nb-NO" altLang="lv-LV" sz="35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 </a:t>
            </a:r>
            <a:endParaRPr lang="lv-LV" sz="3500" b="1" dirty="0">
              <a:solidFill>
                <a:srgbClr val="0B7D91"/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8765" y="1576251"/>
            <a:ext cx="6635931" cy="4600712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2000"/>
              </a:lnSpc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r>
              <a:rPr lang="lv-LV" altLang="lv-LV" sz="2500" b="1" u="sng" dirty="0">
                <a:solidFill>
                  <a:srgbClr val="0B7D9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Mērķa grupa ir</a:t>
            </a:r>
            <a:r>
              <a:rPr lang="lv-LV" altLang="lv-LV" sz="2500" dirty="0"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lv-LV" altLang="lv-LV" sz="25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visi un jebkurš pieaugušo izglītībā iesaistītais (formālā, neformālā, vispārējā, profesionālā izglītība)!</a:t>
            </a:r>
          </a:p>
          <a:p>
            <a:pPr marL="0" indent="0">
              <a:lnSpc>
                <a:spcPct val="102000"/>
              </a:lnSpc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r>
              <a:rPr lang="lv-LV" altLang="lv-LV" sz="2500" b="1" u="sng" dirty="0">
                <a:solidFill>
                  <a:srgbClr val="0B7D9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Projektu pieteicēji:</a:t>
            </a:r>
          </a:p>
          <a:p>
            <a:pPr lvl="1">
              <a:lnSpc>
                <a:spcPct val="102000"/>
              </a:lnSpc>
              <a:buSzPct val="100000"/>
              <a:buFont typeface="Wingdings" panose="05000000000000000000" pitchFamily="2" charset="2"/>
              <a:buChar char="ü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r>
              <a:rPr lang="lv-LV" altLang="lv-LV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izglītības iestādes</a:t>
            </a:r>
            <a:r>
              <a:rPr lang="lv-LV" altLang="lv-LV" sz="2400" dirty="0">
                <a:solidFill>
                  <a:srgbClr val="002060"/>
                </a:solidFill>
                <a:latin typeface="Calibri" panose="020F0502020204030204" pitchFamily="34" charset="0"/>
              </a:rPr>
              <a:t>, kas iesaistītas vai nodarbojas ar pieaugušo izglītības nodrošināšanu, </a:t>
            </a:r>
          </a:p>
          <a:p>
            <a:pPr lvl="1">
              <a:lnSpc>
                <a:spcPct val="102000"/>
              </a:lnSpc>
              <a:buSzPct val="100000"/>
              <a:buFont typeface="Wingdings" panose="05000000000000000000" pitchFamily="2" charset="2"/>
              <a:buChar char="ü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r>
              <a:rPr lang="lv-LV" altLang="lv-LV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organizācijas</a:t>
            </a:r>
            <a:r>
              <a:rPr lang="lv-LV" altLang="lv-LV" sz="2400" dirty="0">
                <a:solidFill>
                  <a:srgbClr val="002060"/>
                </a:solidFill>
                <a:latin typeface="Calibri" panose="020F0502020204030204" pitchFamily="34" charset="0"/>
              </a:rPr>
              <a:t>, kas nodarbojas ar pieaugušo izglītības īstenošanu (asociācijas, uzņēmumi, nevalstiskās organizācijas, un tml.)</a:t>
            </a:r>
          </a:p>
          <a:p>
            <a:pPr marL="0" indent="0" algn="just">
              <a:lnSpc>
                <a:spcPct val="102000"/>
              </a:lnSpc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r>
              <a:rPr lang="lv-LV" altLang="lv-LV" sz="2500" b="1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! </a:t>
            </a:r>
            <a:r>
              <a:rPr lang="lv-LV" altLang="lv-LV" sz="2500" b="1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Pieaugušo izglītības programmas projektu iesniedzēji var nebūt izglītības iestāde, bet projektā jābūt skaidri norādītam, kā projekta iesniedzējs saistīts ar pieaugušo izglītību, </a:t>
            </a:r>
            <a:r>
              <a:rPr lang="lv-LV" altLang="lv-LV" sz="2500" b="1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ko dara šajā jomā  </a:t>
            </a:r>
            <a:r>
              <a:rPr lang="lv-LV" altLang="lv-LV" sz="2500" b="1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un kā izglītojamie iegūs no projekta īstenošanas</a:t>
            </a:r>
            <a:r>
              <a:rPr lang="lv-LV" altLang="lv-LV" sz="2500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.</a:t>
            </a:r>
            <a:endParaRPr lang="lv-LV" altLang="lv-LV" sz="2500" b="1" dirty="0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80" y="2057400"/>
            <a:ext cx="1683486" cy="2260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9456" y="4526280"/>
            <a:ext cx="1554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 smtClean="0">
                <a:hlinkClick r:id="rId3"/>
              </a:rPr>
              <a:t>Nordplus rokasgrāmata 2021</a:t>
            </a:r>
            <a:r>
              <a:rPr lang="lv-LV" dirty="0" smtClean="0"/>
              <a:t>, 42. – 53.lpp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22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8766" y="365126"/>
            <a:ext cx="6416584" cy="923743"/>
          </a:xfrm>
        </p:spPr>
        <p:txBody>
          <a:bodyPr>
            <a:noAutofit/>
          </a:bodyPr>
          <a:lstStyle/>
          <a:p>
            <a:r>
              <a:rPr lang="lv-LV" altLang="lv-LV" sz="35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Pieaugušo </a:t>
            </a:r>
            <a:r>
              <a:rPr lang="lv-LV" altLang="lv-LV" sz="35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izglītības apakšprogrammas </a:t>
            </a:r>
            <a:r>
              <a:rPr lang="lv-LV" altLang="lv-LV" sz="35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projektu veidi</a:t>
            </a:r>
            <a:endParaRPr lang="lv-LV" sz="3500" b="1" dirty="0">
              <a:solidFill>
                <a:srgbClr val="0B7D91"/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8766" y="1576251"/>
            <a:ext cx="6416584" cy="4600712"/>
          </a:xfrm>
        </p:spPr>
        <p:txBody>
          <a:bodyPr/>
          <a:lstStyle/>
          <a:p>
            <a:pPr marL="0" indent="0">
              <a:buNone/>
            </a:pPr>
            <a:r>
              <a:rPr lang="lv-LV" altLang="lv-LV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Mobilitātes</a:t>
            </a:r>
          </a:p>
          <a:p>
            <a:pPr lvl="1"/>
            <a:r>
              <a:rPr lang="lv-LV" altLang="lv-LV" sz="2000" b="1" dirty="0" smtClean="0">
                <a:solidFill>
                  <a:srgbClr val="002060"/>
                </a:solidFill>
                <a:ea typeface="MS PGothic" panose="020B0600070205080204" pitchFamily="34" charset="-128"/>
              </a:rPr>
              <a:t>Pieaugušo izglītotāju</a:t>
            </a:r>
            <a:r>
              <a:rPr lang="lv-LV" altLang="lv-LV" sz="20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lv-LV" altLang="lv-LV" sz="20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un cita pedagoģiskā personāla tālākizglītība (no 5 dienām līdz 1 gadam);</a:t>
            </a:r>
          </a:p>
          <a:p>
            <a:pPr lvl="1"/>
            <a:r>
              <a:rPr lang="lv-LV" altLang="lv-LV" sz="2000" b="1" dirty="0">
                <a:solidFill>
                  <a:srgbClr val="002060"/>
                </a:solidFill>
                <a:ea typeface="MS PGothic" panose="020B0600070205080204" pitchFamily="34" charset="-128"/>
              </a:rPr>
              <a:t>P</a:t>
            </a:r>
            <a:r>
              <a:rPr lang="lv-LV" altLang="lv-LV" sz="2000" b="1" dirty="0" smtClean="0">
                <a:solidFill>
                  <a:srgbClr val="002060"/>
                </a:solidFill>
                <a:ea typeface="MS PGothic" panose="020B0600070205080204" pitchFamily="34" charset="-128"/>
              </a:rPr>
              <a:t>ieaugušo </a:t>
            </a:r>
            <a:r>
              <a:rPr lang="lv-LV" altLang="lv-LV" sz="2000" b="1" dirty="0">
                <a:solidFill>
                  <a:srgbClr val="002060"/>
                </a:solidFill>
                <a:ea typeface="MS PGothic" panose="020B0600070205080204" pitchFamily="34" charset="-128"/>
              </a:rPr>
              <a:t>audzēkņu </a:t>
            </a:r>
            <a:r>
              <a:rPr lang="lv-LV" altLang="lv-LV" sz="20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apmaiņa (no 5 dienām līdz 1 gadam).</a:t>
            </a:r>
          </a:p>
          <a:p>
            <a:pPr marL="0" indent="0">
              <a:buNone/>
            </a:pPr>
            <a:r>
              <a:rPr lang="lv-LV" altLang="lv-LV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 Sadarbības projekti </a:t>
            </a:r>
          </a:p>
          <a:p>
            <a:pPr lvl="1"/>
            <a:r>
              <a:rPr lang="lv-LV" altLang="lv-LV" sz="2000" b="1" dirty="0">
                <a:solidFill>
                  <a:srgbClr val="002060"/>
                </a:solidFill>
                <a:ea typeface="MS PGothic" panose="020B0600070205080204" pitchFamily="34" charset="-128"/>
              </a:rPr>
              <a:t>tematisko tīklu projekti</a:t>
            </a:r>
            <a:r>
              <a:rPr lang="lv-LV" altLang="lv-LV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kas paredz administratīvas tikšanās, lai dibinātu un attīstītu sadarbības tīklu pieaugušo izglītības sfērā, sabiedrības informēšanas aktivitātes, projekta rezultātu izplatīšanu;</a:t>
            </a:r>
          </a:p>
          <a:p>
            <a:pPr lvl="1"/>
            <a:r>
              <a:rPr lang="lv-LV" altLang="lv-LV" sz="2000" b="1" dirty="0">
                <a:solidFill>
                  <a:srgbClr val="002060"/>
                </a:solidFill>
                <a:ea typeface="MS PGothic" panose="020B0600070205080204" pitchFamily="34" charset="-128"/>
              </a:rPr>
              <a:t>attīstības projekti</a:t>
            </a:r>
            <a:r>
              <a:rPr lang="lv-LV" altLang="lv-LV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kas paredz jaunu moduli, kursu, mācību metožu izveidi;</a:t>
            </a:r>
          </a:p>
          <a:p>
            <a:pPr lvl="1"/>
            <a:r>
              <a:rPr lang="lv-LV" altLang="lv-LV" sz="2000" b="1" dirty="0">
                <a:solidFill>
                  <a:srgbClr val="002060"/>
                </a:solidFill>
                <a:ea typeface="MS PGothic" panose="020B0600070205080204" pitchFamily="34" charset="-128"/>
              </a:rPr>
              <a:t>plānošanas projekti</a:t>
            </a:r>
            <a:r>
              <a:rPr lang="lv-LV" altLang="lv-LV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kas paredz iestrādes jaunu projektu izstrādei</a:t>
            </a:r>
            <a:r>
              <a:rPr lang="lv-LV" altLang="lv-LV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735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8766" y="365126"/>
            <a:ext cx="6416584" cy="923743"/>
          </a:xfrm>
        </p:spPr>
        <p:txBody>
          <a:bodyPr>
            <a:noAutofit/>
          </a:bodyPr>
          <a:lstStyle/>
          <a:p>
            <a:r>
              <a:rPr lang="lv-LV" altLang="lv-LV" sz="35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Pieaugušo </a:t>
            </a:r>
            <a:r>
              <a:rPr lang="lv-LV" altLang="lv-LV" sz="35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izglītības apakšprogrammas </a:t>
            </a:r>
            <a:r>
              <a:rPr lang="lv-LV" altLang="lv-LV" sz="35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nosacījumi</a:t>
            </a:r>
            <a:endParaRPr lang="lv-LV" sz="3500" b="1" dirty="0">
              <a:solidFill>
                <a:srgbClr val="0B7D91"/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8766" y="1480457"/>
            <a:ext cx="6705600" cy="49029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altLang="lv-LV" sz="2200" b="1" u="sng" dirty="0">
                <a:solidFill>
                  <a:srgbClr val="0B7D9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Partneri:</a:t>
            </a:r>
          </a:p>
          <a:p>
            <a:r>
              <a:rPr lang="lv-LV" altLang="lv-LV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Mobilitātēm</a:t>
            </a:r>
            <a:r>
              <a:rPr lang="lv-LV" altLang="lv-LV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- </a:t>
            </a:r>
            <a:r>
              <a:rPr lang="lv-LV" altLang="lv-LV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vismaz viens sadarbības partneris</a:t>
            </a:r>
            <a:r>
              <a:rPr lang="lv-LV" altLang="lv-LV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- organizācija no citas programmas dalībvalsts;</a:t>
            </a:r>
          </a:p>
          <a:p>
            <a:r>
              <a:rPr lang="lv-LV" altLang="lv-LV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Sadarbības projektiem</a:t>
            </a:r>
            <a:r>
              <a:rPr lang="lv-LV" altLang="lv-LV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- </a:t>
            </a:r>
            <a:r>
              <a:rPr lang="lv-LV" altLang="lv-LV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vismaz divi sadarbības partneri</a:t>
            </a:r>
            <a:r>
              <a:rPr lang="lv-LV" altLang="lv-LV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- organizācijas no dažādām programmas dalībvalstīm. </a:t>
            </a:r>
          </a:p>
          <a:p>
            <a:pPr marL="0" indent="0">
              <a:buNone/>
            </a:pPr>
            <a:r>
              <a:rPr lang="lv-LV" altLang="lv-LV" sz="2200" b="1" u="sng" dirty="0">
                <a:solidFill>
                  <a:srgbClr val="0B7D9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Finansējumu piešķir:</a:t>
            </a:r>
          </a:p>
          <a:p>
            <a:r>
              <a:rPr lang="lv-LV" altLang="lv-LV" b="1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Mobilitātēm </a:t>
            </a:r>
            <a:r>
              <a:rPr lang="lv-LV" altLang="lv-LV" sz="2000" b="1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100%</a:t>
            </a:r>
            <a:r>
              <a:rPr lang="lv-LV" altLang="lv-LV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 apmērā no mobilitātes izmaksām saskaņā ar programmas noteiktajām standarta (maksimālajām) likmēm ceļa un uzturēšanas izdevumiem;</a:t>
            </a:r>
          </a:p>
          <a:p>
            <a:r>
              <a:rPr lang="lv-LV" altLang="lv-LV" b="1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Sadarbības projektiem </a:t>
            </a:r>
            <a:r>
              <a:rPr lang="lv-LV" altLang="lv-LV" sz="2000" b="1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100%</a:t>
            </a:r>
            <a:r>
              <a:rPr lang="lv-LV" altLang="lv-LV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 no piešķirtā finansējuma saskaņā ar plānotajām </a:t>
            </a:r>
            <a:r>
              <a:rPr lang="lv-LV" altLang="lv-LV" sz="2000" b="1" u="sng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vienības izmaksām: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lv-LV" altLang="lv-LV" sz="1950" dirty="0">
                <a:solidFill>
                  <a:srgbClr val="002060"/>
                </a:solidFill>
                <a:latin typeface="Calibri" panose="020F0502020204030204" pitchFamily="34" charset="0"/>
              </a:rPr>
              <a:t>Projekta vadības, īstenošanas un publicitātes </a:t>
            </a:r>
            <a:r>
              <a:rPr lang="lv-LV" altLang="lv-LV" sz="1950" dirty="0" smtClean="0">
                <a:solidFill>
                  <a:srgbClr val="002060"/>
                </a:solidFill>
                <a:latin typeface="Calibri" panose="020F0502020204030204" pitchFamily="34" charset="0"/>
              </a:rPr>
              <a:t>izmaksas;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lv-LV" altLang="lv-LV" sz="1950" dirty="0">
                <a:solidFill>
                  <a:srgbClr val="002060"/>
                </a:solidFill>
                <a:latin typeface="Calibri" panose="020F0502020204030204" pitchFamily="34" charset="0"/>
              </a:rPr>
              <a:t>Projekta (starptautiskās) tikšanās;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lv-LV" altLang="lv-LV" sz="1950" dirty="0" smtClean="0">
                <a:solidFill>
                  <a:srgbClr val="002060"/>
                </a:solidFill>
                <a:latin typeface="Calibri" panose="020F0502020204030204" pitchFamily="34" charset="0"/>
              </a:rPr>
              <a:t>Izstrādes darbs</a:t>
            </a:r>
            <a:r>
              <a:rPr lang="lv-LV" altLang="lv-LV" dirty="0" smtClean="0">
                <a:solidFill>
                  <a:srgbClr val="002060"/>
                </a:solidFill>
              </a:rPr>
              <a:t>.</a:t>
            </a:r>
            <a:endParaRPr lang="lv-LV" altLang="lv-LV" sz="195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45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6514" y="365126"/>
            <a:ext cx="6468836" cy="1080497"/>
          </a:xfrm>
        </p:spPr>
        <p:txBody>
          <a:bodyPr>
            <a:normAutofit/>
          </a:bodyPr>
          <a:lstStyle/>
          <a:p>
            <a:r>
              <a:rPr lang="lv-LV" sz="36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Nordplus Horizontālā apakšprogramma</a:t>
            </a:r>
            <a:endParaRPr lang="lv-LV" sz="3600" b="1" dirty="0">
              <a:solidFill>
                <a:srgbClr val="0B7D91"/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6514" y="1734787"/>
            <a:ext cx="7027000" cy="46820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altLang="lv-LV" sz="28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Atbalsta </a:t>
            </a:r>
            <a:r>
              <a:rPr lang="lv-LV" altLang="lv-LV" sz="28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inovatīvus s</a:t>
            </a:r>
            <a:r>
              <a:rPr lang="lv-LV" altLang="lv-LV" sz="2800" u="sng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tarpnozaru </a:t>
            </a:r>
            <a:r>
              <a:rPr lang="lv-LV" altLang="lv-LV" sz="2800" u="sng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projektus</a:t>
            </a:r>
            <a:r>
              <a:rPr lang="lv-LV" altLang="lv-LV" sz="28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(dažādu sfēru un dažādu nozaru institūciju vidū) </a:t>
            </a:r>
            <a:r>
              <a:rPr lang="lv-LV" altLang="lv-LV" sz="28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izglītībā – </a:t>
            </a:r>
            <a:r>
              <a:rPr lang="lv-LV" altLang="lv-LV" sz="24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iesaistīti </a:t>
            </a:r>
            <a:r>
              <a:rPr lang="lv-LV" altLang="lv-LV" sz="24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vismaz </a:t>
            </a:r>
            <a:r>
              <a:rPr lang="lv-LV" altLang="lv-LV" sz="24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2 sektori, t.i.:</a:t>
            </a:r>
          </a:p>
          <a:p>
            <a:pPr lvl="1" algn="just">
              <a:buFontTx/>
              <a:buChar char="-"/>
            </a:pPr>
            <a:r>
              <a:rPr lang="lv-LV" altLang="lv-LV" dirty="0">
                <a:solidFill>
                  <a:srgbClr val="002060"/>
                </a:solidFill>
                <a:latin typeface="Calibri" panose="020F0502020204030204" pitchFamily="34" charset="0"/>
              </a:rPr>
              <a:t>2 projekta satura ziņā (vispārējā, profesionālā, augstākā izglītība, mūžizglītība, neformālā izglītība</a:t>
            </a:r>
            <a:r>
              <a:rPr lang="lv-LV" altLang="lv-LV" dirty="0">
                <a:latin typeface="Calibri" panose="020F0502020204030204" pitchFamily="34" charset="0"/>
              </a:rPr>
              <a:t>) </a:t>
            </a:r>
            <a:r>
              <a:rPr lang="lv-LV" altLang="lv-LV" b="1" u="sng" dirty="0">
                <a:solidFill>
                  <a:srgbClr val="7030A0"/>
                </a:solidFill>
                <a:latin typeface="Calibri" panose="020F0502020204030204" pitchFamily="34" charset="0"/>
              </a:rPr>
              <a:t>vai</a:t>
            </a:r>
          </a:p>
          <a:p>
            <a:pPr lvl="1" algn="just">
              <a:buFontTx/>
              <a:buChar char="-"/>
            </a:pPr>
            <a:r>
              <a:rPr lang="lv-LV" altLang="lv-LV" dirty="0">
                <a:solidFill>
                  <a:srgbClr val="002060"/>
                </a:solidFill>
                <a:latin typeface="Calibri" panose="020F0502020204030204" pitchFamily="34" charset="0"/>
              </a:rPr>
              <a:t>2 iesaistīto institūciju ziņā </a:t>
            </a:r>
            <a:r>
              <a:rPr lang="lv-LV" altLang="lv-LV" dirty="0" smtClean="0">
                <a:solidFill>
                  <a:srgbClr val="002060"/>
                </a:solidFill>
                <a:latin typeface="Calibri" panose="020F0502020204030204" pitchFamily="34" charset="0"/>
              </a:rPr>
              <a:t>(valstiskais/nevalstiskais/privātais </a:t>
            </a:r>
            <a:r>
              <a:rPr lang="lv-LV" altLang="lv-LV" dirty="0">
                <a:solidFill>
                  <a:srgbClr val="002060"/>
                </a:solidFill>
                <a:latin typeface="Calibri" panose="020F0502020204030204" pitchFamily="34" charset="0"/>
              </a:rPr>
              <a:t>sektors</a:t>
            </a:r>
            <a:r>
              <a:rPr lang="lv-LV" altLang="lv-LV" dirty="0" smtClean="0">
                <a:solidFill>
                  <a:srgbClr val="002060"/>
                </a:solidFill>
                <a:latin typeface="Calibri" panose="020F0502020204030204" pitchFamily="34" charset="0"/>
              </a:rPr>
              <a:t>)</a:t>
            </a:r>
            <a:endParaRPr lang="lv-LV" altLang="lv-LV" sz="2800" dirty="0" smtClean="0">
              <a:solidFill>
                <a:srgbClr val="002060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algn="just">
              <a:buNone/>
            </a:pPr>
            <a:r>
              <a:rPr lang="lv-LV" altLang="lv-LV" sz="28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Apakšprogramma paredzēta institūcijām </a:t>
            </a:r>
            <a:r>
              <a:rPr lang="lv-LV" altLang="lv-LV" sz="28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un organizācijām, kuru </a:t>
            </a:r>
            <a:r>
              <a:rPr lang="lv-LV" altLang="lv-LV" sz="28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darbība saistīta ar </a:t>
            </a:r>
            <a:r>
              <a:rPr lang="lv-LV" altLang="lv-LV" sz="2800" u="sng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izglītības jomu</a:t>
            </a:r>
            <a:r>
              <a:rPr lang="lv-LV" altLang="lv-LV" sz="2800" u="sng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. </a:t>
            </a:r>
            <a:endParaRPr lang="lv-LV" altLang="lv-LV" sz="2800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>
              <a:buNone/>
            </a:pPr>
            <a:endParaRPr lang="lv-LV" altLang="lv-LV" sz="2800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ü"/>
            </a:pPr>
            <a:endParaRPr lang="lv-LV" altLang="lv-LV" sz="2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42" y="2112374"/>
            <a:ext cx="1840058" cy="24554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9456" y="4526280"/>
            <a:ext cx="1554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 smtClean="0">
                <a:hlinkClick r:id="rId3"/>
              </a:rPr>
              <a:t>Nordplus rokasgrāmata 2021</a:t>
            </a:r>
            <a:r>
              <a:rPr lang="lv-LV" dirty="0" smtClean="0"/>
              <a:t>, 56. – 59.lpp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7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743" y="252550"/>
            <a:ext cx="5728607" cy="827314"/>
          </a:xfrm>
        </p:spPr>
        <p:txBody>
          <a:bodyPr>
            <a:normAutofit/>
          </a:bodyPr>
          <a:lstStyle/>
          <a:p>
            <a:r>
              <a:rPr lang="nb-NO" altLang="lv-LV" sz="35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altLang="lv-LV" sz="35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 </a:t>
            </a:r>
            <a:r>
              <a:rPr lang="lv-LV" altLang="lv-LV" sz="35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2018. – 2022.</a:t>
            </a:r>
            <a:r>
              <a:rPr lang="nb-NO" altLang="lv-LV" sz="35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 </a:t>
            </a:r>
            <a:endParaRPr lang="lv-LV" sz="3500" b="1" dirty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1" y="1079864"/>
            <a:ext cx="7176654" cy="539931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  <a:defRPr/>
            </a:pPr>
            <a:r>
              <a:rPr lang="lv-LV" altLang="lv-LV" sz="2600" b="1" dirty="0" smtClean="0">
                <a:solidFill>
                  <a:srgbClr val="002060"/>
                </a:solidFill>
                <a:ea typeface="MS PGothic" panose="020B0600070205080204" pitchFamily="34" charset="-128"/>
              </a:rPr>
              <a:t>Nordplus ir Ziemeļu </a:t>
            </a:r>
            <a:r>
              <a:rPr lang="lv-LV" altLang="lv-LV" sz="2600" b="1" dirty="0">
                <a:solidFill>
                  <a:srgbClr val="002060"/>
                </a:solidFill>
                <a:ea typeface="MS PGothic" panose="020B0600070205080204" pitchFamily="34" charset="-128"/>
              </a:rPr>
              <a:t>Ministru padomes </a:t>
            </a:r>
            <a:r>
              <a:rPr lang="lv-LV" altLang="lv-LV" sz="26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programma Ziemeļvalstu </a:t>
            </a:r>
            <a:r>
              <a:rPr lang="lv-LV" altLang="lv-LV" sz="26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un Baltijas valstu </a:t>
            </a:r>
            <a:r>
              <a:rPr lang="lv-LV" altLang="lv-LV" sz="2600" u="sng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sadarbībai izglītības jomā</a:t>
            </a:r>
            <a:r>
              <a:rPr lang="lv-LV" altLang="lv-LV" sz="26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, kas turpina Nordplus programmu </a:t>
            </a:r>
            <a:r>
              <a:rPr lang="lv-LV" altLang="lv-LV" sz="26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2012. -2017.   </a:t>
            </a:r>
          </a:p>
          <a:p>
            <a:pPr marL="0" indent="0">
              <a:buNone/>
              <a:defRPr/>
            </a:pPr>
            <a:r>
              <a:rPr lang="lv-LV" altLang="lv-LV" sz="2600" b="1" dirty="0">
                <a:solidFill>
                  <a:srgbClr val="002060"/>
                </a:solidFill>
                <a:ea typeface="MS PGothic" panose="020B0600070205080204" pitchFamily="34" charset="-128"/>
              </a:rPr>
              <a:t>Programmas mērķi:</a:t>
            </a:r>
          </a:p>
          <a:p>
            <a:pPr marL="5400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altLang="lv-LV" sz="2400" dirty="0">
                <a:solidFill>
                  <a:srgbClr val="002060"/>
                </a:solidFill>
                <a:latin typeface="Calibri" panose="020F0502020204030204" pitchFamily="34" charset="0"/>
              </a:rPr>
              <a:t>stiprināt un attīstīt Ziemeļvalstu un Baltijas valstu izglītības institūciju </a:t>
            </a:r>
            <a:r>
              <a:rPr lang="lv-LV" altLang="lv-LV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sadarbību izglītības jomā</a:t>
            </a:r>
            <a:r>
              <a:rPr lang="lv-LV" altLang="lv-LV" sz="2400" dirty="0">
                <a:solidFill>
                  <a:srgbClr val="002060"/>
                </a:solidFill>
                <a:latin typeface="Calibri" panose="020F0502020204030204" pitchFamily="34" charset="0"/>
              </a:rPr>
              <a:t>, veicinot zināšanu ieguvi, apmaiņu un sadarbības tīklu veidošanu;</a:t>
            </a:r>
          </a:p>
          <a:p>
            <a:pPr marL="5400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altLang="lv-LV" sz="2400" dirty="0">
                <a:solidFill>
                  <a:srgbClr val="002060"/>
                </a:solidFill>
                <a:latin typeface="Calibri" panose="020F0502020204030204" pitchFamily="34" charset="0"/>
              </a:rPr>
              <a:t>uzlabot un ieviest </a:t>
            </a:r>
            <a:r>
              <a:rPr lang="lv-LV" altLang="lv-LV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jauninājumus</a:t>
            </a:r>
            <a:r>
              <a:rPr lang="lv-LV" altLang="lv-LV" sz="2400" dirty="0">
                <a:solidFill>
                  <a:srgbClr val="002060"/>
                </a:solidFill>
                <a:latin typeface="Calibri" panose="020F0502020204030204" pitchFamily="34" charset="0"/>
              </a:rPr>
              <a:t> Ziemeļvalstu un Baltijas valstu izglītības sistēmās;</a:t>
            </a:r>
          </a:p>
          <a:p>
            <a:pPr marL="540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altLang="lv-LV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veicināt </a:t>
            </a:r>
            <a:r>
              <a:rPr lang="lv-LV" altLang="lv-LV" sz="2400" dirty="0">
                <a:solidFill>
                  <a:srgbClr val="002060"/>
                </a:solidFill>
                <a:latin typeface="Calibri" panose="020F0502020204030204" pitchFamily="34" charset="0"/>
              </a:rPr>
              <a:t>Ziemeļvalstu </a:t>
            </a:r>
            <a:r>
              <a:rPr lang="lv-LV" altLang="lv-LV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kultūru un valodu apguvi</a:t>
            </a:r>
            <a:r>
              <a:rPr lang="lv-LV" altLang="lv-LV" sz="2400" dirty="0">
                <a:solidFill>
                  <a:srgbClr val="002060"/>
                </a:solidFill>
                <a:latin typeface="Calibri" panose="020F0502020204030204" pitchFamily="34" charset="0"/>
              </a:rPr>
              <a:t>, kā arī savstarpējo Ziemeļvalstu un Baltijas valstu valodu un kultūru izpratni</a:t>
            </a:r>
            <a:r>
              <a:rPr lang="lv-LV" altLang="lv-LV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  <a:endParaRPr lang="lv-LV" altLang="lv-LV" sz="24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98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7142" y="365126"/>
            <a:ext cx="6338207" cy="897617"/>
          </a:xfrm>
        </p:spPr>
        <p:txBody>
          <a:bodyPr>
            <a:normAutofit fontScale="90000"/>
          </a:bodyPr>
          <a:lstStyle/>
          <a:p>
            <a:r>
              <a:rPr lang="lv-LV" sz="36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Horizontālās apakšprogrammas atbalstāmās aktivitātes</a:t>
            </a:r>
            <a:endParaRPr lang="lv-LV" sz="3600" b="1" dirty="0">
              <a:solidFill>
                <a:srgbClr val="0B7D91"/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1051" y="1576251"/>
            <a:ext cx="6634298" cy="4600712"/>
          </a:xfrm>
        </p:spPr>
        <p:txBody>
          <a:bodyPr/>
          <a:lstStyle/>
          <a:p>
            <a:pPr marL="0" indent="0">
              <a:buNone/>
            </a:pPr>
            <a:r>
              <a:rPr lang="lv-LV" altLang="lv-LV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Starpnozaru </a:t>
            </a:r>
            <a:r>
              <a:rPr lang="lv-LV" altLang="lv-LV" sz="2400" b="1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sadarbības aktivitātes </a:t>
            </a:r>
          </a:p>
          <a:p>
            <a:pPr lvl="1"/>
            <a:r>
              <a:rPr lang="lv-LV" altLang="lv-LV" sz="2200" dirty="0">
                <a:solidFill>
                  <a:srgbClr val="002060"/>
                </a:solidFill>
                <a:latin typeface="Calibri" panose="020F0502020204030204" pitchFamily="34" charset="0"/>
              </a:rPr>
              <a:t>starpnozaru tīkli un projekti</a:t>
            </a:r>
            <a:endParaRPr lang="lv-LV" sz="2200" dirty="0">
              <a:solidFill>
                <a:srgbClr val="002060"/>
              </a:solidFill>
            </a:endParaRPr>
          </a:p>
          <a:p>
            <a:pPr lvl="1"/>
            <a:r>
              <a:rPr lang="lv-LV" altLang="lv-LV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radošās </a:t>
            </a:r>
            <a:r>
              <a:rPr lang="lv-LV" altLang="lv-LV" sz="2200" dirty="0">
                <a:solidFill>
                  <a:srgbClr val="002060"/>
                </a:solidFill>
                <a:latin typeface="Calibri" panose="020F0502020204030204" pitchFamily="34" charset="0"/>
              </a:rPr>
              <a:t>darbnīcas, semināri un konferences</a:t>
            </a:r>
          </a:p>
          <a:p>
            <a:pPr lvl="1"/>
            <a:r>
              <a:rPr lang="lv-LV" altLang="lv-LV" sz="2200" dirty="0">
                <a:solidFill>
                  <a:srgbClr val="002060"/>
                </a:solidFill>
                <a:latin typeface="Calibri" panose="020F0502020204030204" pitchFamily="34" charset="0"/>
              </a:rPr>
              <a:t>analītiski, statistikas un izpētes projekti</a:t>
            </a:r>
          </a:p>
          <a:p>
            <a:pPr lvl="1"/>
            <a:r>
              <a:rPr lang="lv-LV" altLang="lv-LV" sz="2200" dirty="0">
                <a:solidFill>
                  <a:srgbClr val="002060"/>
                </a:solidFill>
                <a:latin typeface="Calibri" panose="020F0502020204030204" pitchFamily="34" charset="0"/>
              </a:rPr>
              <a:t>projekti, kas vērsti uz izglītības pētījumu rezultātu izmantošanu</a:t>
            </a:r>
          </a:p>
          <a:p>
            <a:pPr lvl="1"/>
            <a:r>
              <a:rPr lang="lv-LV" altLang="lv-LV" sz="2200" dirty="0">
                <a:solidFill>
                  <a:srgbClr val="002060"/>
                </a:solidFill>
                <a:latin typeface="Calibri" panose="020F0502020204030204" pitchFamily="34" charset="0"/>
              </a:rPr>
              <a:t>materiālu veidošana inovatīvai valodu apguvei, mācīšanai un tulkošanai</a:t>
            </a:r>
          </a:p>
          <a:p>
            <a:pPr lvl="1"/>
            <a:r>
              <a:rPr lang="lv-LV" altLang="lv-LV" sz="2200" dirty="0">
                <a:solidFill>
                  <a:srgbClr val="002060"/>
                </a:solidFill>
                <a:latin typeface="Calibri" panose="020F0502020204030204" pitchFamily="34" charset="0"/>
              </a:rPr>
              <a:t>jaunu mācību rīku un kursu moduļu izveide, izmantojot </a:t>
            </a:r>
            <a:r>
              <a:rPr lang="lv-LV" altLang="lv-LV" sz="2200" u="sng" dirty="0">
                <a:solidFill>
                  <a:srgbClr val="002060"/>
                </a:solidFill>
                <a:latin typeface="Calibri" panose="020F0502020204030204" pitchFamily="34" charset="0"/>
              </a:rPr>
              <a:t>jaunas mācīšanās un mācīšanas metodes</a:t>
            </a:r>
          </a:p>
          <a:p>
            <a:pPr lvl="1"/>
            <a:r>
              <a:rPr lang="lv-LV" altLang="lv-LV" sz="2200" dirty="0">
                <a:solidFill>
                  <a:srgbClr val="002060"/>
                </a:solidFill>
                <a:latin typeface="Calibri" panose="020F0502020204030204" pitchFamily="34" charset="0"/>
              </a:rPr>
              <a:t>izglītības aktivitāšu rezultātu un pieredzes apmaiņa, publicēšana un </a:t>
            </a:r>
            <a:r>
              <a:rPr lang="lv-LV" altLang="lv-LV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izplatīšana</a:t>
            </a:r>
            <a:endParaRPr lang="lv-LV" altLang="lv-LV" sz="22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51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9690" y="365126"/>
            <a:ext cx="6085659" cy="871491"/>
          </a:xfrm>
        </p:spPr>
        <p:txBody>
          <a:bodyPr>
            <a:normAutofit fontScale="90000"/>
          </a:bodyPr>
          <a:lstStyle/>
          <a:p>
            <a:r>
              <a:rPr lang="lv-LV" sz="36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Horizontālās apakšprogrammas partneri un finansējums</a:t>
            </a:r>
            <a:endParaRPr lang="lv-LV" sz="3600" b="1" dirty="0">
              <a:solidFill>
                <a:srgbClr val="0B7D91"/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2639" y="1436914"/>
            <a:ext cx="6688183" cy="486809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lv-LV" altLang="lv-LV" sz="2700" b="1" u="sng" dirty="0">
                <a:solidFill>
                  <a:srgbClr val="0B7D9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Partneri:</a:t>
            </a:r>
          </a:p>
          <a:p>
            <a:pPr marL="0" indent="0">
              <a:buNone/>
            </a:pPr>
            <a:r>
              <a:rPr lang="lv-LV" sz="2600" b="1" dirty="0" smtClean="0">
                <a:solidFill>
                  <a:srgbClr val="002060"/>
                </a:solidFill>
              </a:rPr>
              <a:t>vismaz </a:t>
            </a:r>
            <a:r>
              <a:rPr lang="lv-LV" sz="2600" b="1" dirty="0">
                <a:solidFill>
                  <a:srgbClr val="002060"/>
                </a:solidFill>
              </a:rPr>
              <a:t>divi sadarbības partneri</a:t>
            </a:r>
            <a:r>
              <a:rPr lang="lv-LV" sz="2600" dirty="0">
                <a:solidFill>
                  <a:srgbClr val="002060"/>
                </a:solidFill>
              </a:rPr>
              <a:t> no dažādām programmas dalībvalstīm.</a:t>
            </a:r>
            <a:endParaRPr lang="lv-LV" altLang="lv-LV" sz="2600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marL="0" indent="0">
              <a:buNone/>
            </a:pPr>
            <a:endParaRPr lang="lv-LV" altLang="lv-LV" sz="2600" b="1" dirty="0" smtClean="0">
              <a:solidFill>
                <a:srgbClr val="7030A0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>
              <a:buNone/>
            </a:pPr>
            <a:r>
              <a:rPr lang="lv-LV" altLang="lv-LV" sz="2700" b="1" u="sng" dirty="0">
                <a:solidFill>
                  <a:srgbClr val="0B7D9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F</a:t>
            </a:r>
            <a:r>
              <a:rPr lang="lv-LV" altLang="lv-LV" sz="2700" b="1" u="sng" dirty="0" smtClean="0">
                <a:solidFill>
                  <a:srgbClr val="0B7D9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inansējums:</a:t>
            </a:r>
            <a:endParaRPr lang="lv-LV" altLang="lv-LV" sz="2700" b="1" u="sng" dirty="0">
              <a:solidFill>
                <a:srgbClr val="0B7D91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algn="just">
              <a:buNone/>
            </a:pPr>
            <a:r>
              <a:rPr lang="lv-LV" altLang="lv-LV" sz="2600" b="1" dirty="0" smtClean="0">
                <a:solidFill>
                  <a:srgbClr val="7030A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Nordplus Programmas </a:t>
            </a:r>
            <a:r>
              <a:rPr lang="lv-LV" altLang="lv-LV" sz="2600" b="1" dirty="0">
                <a:solidFill>
                  <a:srgbClr val="7030A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- līdz 50%</a:t>
            </a:r>
            <a:r>
              <a:rPr lang="lv-LV" altLang="lv-LV" sz="2600" dirty="0">
                <a:solidFill>
                  <a:srgbClr val="7030A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 </a:t>
            </a:r>
            <a:r>
              <a:rPr lang="lv-LV" altLang="lv-LV" sz="26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no aktivitāšu izmaksām - </a:t>
            </a:r>
            <a:r>
              <a:rPr lang="lv-LV" altLang="lv-LV" sz="2600" u="sng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tiešie īstenošanas izdevumi</a:t>
            </a:r>
            <a:r>
              <a:rPr lang="lv-LV" altLang="lv-LV" sz="26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:</a:t>
            </a:r>
          </a:p>
          <a:p>
            <a:pPr marL="914400" lvl="1" indent="-457200" algn="just"/>
            <a:r>
              <a:rPr lang="lv-LV" altLang="lv-LV" sz="2100" dirty="0">
                <a:solidFill>
                  <a:srgbClr val="002060"/>
                </a:solidFill>
                <a:latin typeface="Calibri" panose="020F0502020204030204" pitchFamily="34" charset="0"/>
              </a:rPr>
              <a:t>administratīvās izmaksas </a:t>
            </a:r>
            <a:r>
              <a:rPr lang="lv-LV" altLang="lv-LV" sz="2100" b="1" dirty="0">
                <a:solidFill>
                  <a:srgbClr val="002060"/>
                </a:solidFill>
                <a:latin typeface="Calibri" panose="020F0502020204030204" pitchFamily="34" charset="0"/>
              </a:rPr>
              <a:t>līdz 5% </a:t>
            </a:r>
            <a:r>
              <a:rPr lang="lv-LV" altLang="lv-LV" sz="2100" dirty="0">
                <a:solidFill>
                  <a:srgbClr val="002060"/>
                </a:solidFill>
                <a:latin typeface="Calibri" panose="020F0502020204030204" pitchFamily="34" charset="0"/>
              </a:rPr>
              <a:t>no </a:t>
            </a:r>
            <a:r>
              <a:rPr lang="lv-LV" altLang="lv-LV" sz="2100" i="1" dirty="0">
                <a:solidFill>
                  <a:srgbClr val="002060"/>
                </a:solidFill>
                <a:latin typeface="Calibri" panose="020F0502020204030204" pitchFamily="34" charset="0"/>
              </a:rPr>
              <a:t>Nordplus</a:t>
            </a:r>
            <a:r>
              <a:rPr lang="lv-LV" altLang="lv-LV" sz="2100" dirty="0">
                <a:solidFill>
                  <a:srgbClr val="002060"/>
                </a:solidFill>
                <a:latin typeface="Calibri" panose="020F0502020204030204" pitchFamily="34" charset="0"/>
              </a:rPr>
              <a:t> finansējuma projekta koordinēšanas </a:t>
            </a:r>
            <a:r>
              <a:rPr lang="lv-LV" altLang="lv-LV" sz="21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nodrošināšanai</a:t>
            </a:r>
            <a:endParaRPr lang="lv-LV" altLang="lv-LV" sz="21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914400" lvl="1" indent="-457200" algn="just"/>
            <a:r>
              <a:rPr lang="lv-LV" altLang="lv-LV" sz="21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ceļa </a:t>
            </a:r>
            <a:r>
              <a:rPr lang="lv-LV" altLang="lv-LV" sz="2100" dirty="0">
                <a:solidFill>
                  <a:srgbClr val="002060"/>
                </a:solidFill>
                <a:latin typeface="Calibri" panose="020F0502020204030204" pitchFamily="34" charset="0"/>
              </a:rPr>
              <a:t>un uzturēšanās </a:t>
            </a:r>
            <a:r>
              <a:rPr lang="lv-LV" altLang="lv-LV" sz="21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izdevumi; </a:t>
            </a:r>
          </a:p>
          <a:p>
            <a:pPr marL="914400" lvl="1" indent="-457200" algn="just"/>
            <a:r>
              <a:rPr lang="lv-LV" sz="2100" dirty="0">
                <a:solidFill>
                  <a:srgbClr val="002060"/>
                </a:solidFill>
                <a:latin typeface="Calibri" pitchFamily="34" charset="0"/>
              </a:rPr>
              <a:t>citas ar projekta īstenošanu saistītas </a:t>
            </a:r>
            <a:r>
              <a:rPr lang="lv-LV" sz="2100" dirty="0" smtClean="0">
                <a:solidFill>
                  <a:srgbClr val="002060"/>
                </a:solidFill>
                <a:latin typeface="Calibri" pitchFamily="34" charset="0"/>
              </a:rPr>
              <a:t>izmaksas: </a:t>
            </a:r>
            <a:r>
              <a:rPr lang="lv-LV" altLang="lv-LV" sz="21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telpu </a:t>
            </a:r>
            <a:r>
              <a:rPr lang="lv-LV" altLang="lv-LV" sz="2100" dirty="0">
                <a:solidFill>
                  <a:srgbClr val="002060"/>
                </a:solidFill>
                <a:latin typeface="Calibri" panose="020F0502020204030204" pitchFamily="34" charset="0"/>
              </a:rPr>
              <a:t>noma semināriem, materiālu drukāšana semināriem, samaksa vieslektoriem, specifisku darbu izpildītājiem </a:t>
            </a:r>
            <a:r>
              <a:rPr lang="lv-LV" altLang="lv-LV" sz="2100" u="sng" dirty="0">
                <a:solidFill>
                  <a:srgbClr val="002060"/>
                </a:solidFill>
                <a:latin typeface="Calibri" panose="020F0502020204030204" pitchFamily="34" charset="0"/>
              </a:rPr>
              <a:t>(!bet ne atlīdzība saviem </a:t>
            </a:r>
            <a:r>
              <a:rPr lang="lv-LV" altLang="lv-LV" sz="2100" u="sng" dirty="0" smtClean="0">
                <a:solidFill>
                  <a:srgbClr val="002060"/>
                </a:solidFill>
                <a:latin typeface="Calibri" panose="020F0502020204030204" pitchFamily="34" charset="0"/>
              </a:rPr>
              <a:t>darbiniekiem!</a:t>
            </a:r>
            <a:r>
              <a:rPr lang="lv-LV" altLang="lv-LV" sz="21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)</a:t>
            </a:r>
            <a:r>
              <a:rPr lang="lv-LV" altLang="lv-LV" sz="2100" dirty="0">
                <a:solidFill>
                  <a:srgbClr val="002060"/>
                </a:solidFill>
                <a:latin typeface="Calibri" panose="020F0502020204030204" pitchFamily="34" charset="0"/>
              </a:rPr>
              <a:t> </a:t>
            </a:r>
          </a:p>
          <a:p>
            <a:pPr marL="114300" indent="0" algn="just">
              <a:buNone/>
            </a:pPr>
            <a:r>
              <a:rPr lang="lv-LV" altLang="lv-LV" sz="2600" b="1" dirty="0" smtClean="0">
                <a:solidFill>
                  <a:srgbClr val="7030A0"/>
                </a:solidFill>
                <a:latin typeface="Calibri" panose="020F0502020204030204" pitchFamily="34" charset="0"/>
              </a:rPr>
              <a:t>Projekta īstenotāja </a:t>
            </a:r>
            <a:r>
              <a:rPr lang="lv-LV" altLang="lv-LV" sz="2600" b="1" dirty="0">
                <a:solidFill>
                  <a:srgbClr val="7030A0"/>
                </a:solidFill>
                <a:latin typeface="Calibri" panose="020F0502020204030204" pitchFamily="34" charset="0"/>
              </a:rPr>
              <a:t>līdzfinansējums - līdz 50%</a:t>
            </a:r>
            <a:r>
              <a:rPr lang="lv-LV" altLang="lv-LV" sz="2600" dirty="0">
                <a:solidFill>
                  <a:srgbClr val="7030A0"/>
                </a:solidFill>
                <a:latin typeface="Calibri" panose="020F0502020204030204" pitchFamily="34" charset="0"/>
              </a:rPr>
              <a:t> </a:t>
            </a:r>
            <a:r>
              <a:rPr lang="lv-LV" altLang="lv-LV" sz="2600" dirty="0">
                <a:solidFill>
                  <a:srgbClr val="002060"/>
                </a:solidFill>
                <a:latin typeface="Calibri" panose="020F0502020204030204" pitchFamily="34" charset="0"/>
              </a:rPr>
              <a:t>- var tikt norādīts projekta </a:t>
            </a:r>
            <a:r>
              <a:rPr lang="lv-LV" altLang="lv-LV" sz="26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iesniedzēja/partnera </a:t>
            </a:r>
            <a:r>
              <a:rPr lang="lv-LV" altLang="lv-LV" sz="2600" dirty="0">
                <a:solidFill>
                  <a:srgbClr val="002060"/>
                </a:solidFill>
                <a:latin typeface="Calibri" panose="020F0502020204030204" pitchFamily="34" charset="0"/>
              </a:rPr>
              <a:t>darbinieku ieguldīto darba stundu </a:t>
            </a:r>
            <a:r>
              <a:rPr lang="lv-LV" altLang="lv-LV" sz="26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izteiksmē.</a:t>
            </a:r>
            <a:endParaRPr lang="lv-LV" altLang="lv-LV" sz="26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81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8766" y="269966"/>
            <a:ext cx="6416584" cy="1018903"/>
          </a:xfrm>
        </p:spPr>
        <p:txBody>
          <a:bodyPr>
            <a:noAutofit/>
          </a:bodyPr>
          <a:lstStyle/>
          <a:p>
            <a:r>
              <a:rPr lang="nb-NO" altLang="lv-LV" sz="35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altLang="lv-LV" sz="35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 </a:t>
            </a:r>
            <a:r>
              <a:rPr lang="lv-LV" sz="35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  <a:sym typeface="Dancer-Light" pitchFamily="2" charset="0"/>
              </a:rPr>
              <a:t>Ziemeļvalstu </a:t>
            </a:r>
            <a:r>
              <a:rPr lang="lv-LV" sz="35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  <a:sym typeface="Dancer-Light" pitchFamily="2" charset="0"/>
              </a:rPr>
              <a:t>valodu apakšprogramma</a:t>
            </a:r>
            <a:endParaRPr lang="lv-LV" sz="3500" b="1" dirty="0">
              <a:solidFill>
                <a:srgbClr val="0B7D91"/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8466" y="1393372"/>
            <a:ext cx="6749144" cy="4929052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lv-LV" altLang="lv-LV" sz="2300" b="1" u="sng" dirty="0" err="1" smtClean="0">
                <a:solidFill>
                  <a:srgbClr val="0B7D9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Mērķgrupa</a:t>
            </a:r>
            <a:r>
              <a:rPr lang="lv-LV" altLang="lv-LV" sz="2300" b="1" u="sng" dirty="0" smtClean="0">
                <a:solidFill>
                  <a:srgbClr val="0B7D9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:</a:t>
            </a:r>
            <a:endParaRPr lang="lv-LV" altLang="lv-LV" sz="2300" b="1" u="sng" dirty="0">
              <a:solidFill>
                <a:srgbClr val="0B7D91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lvl="1"/>
            <a:r>
              <a:rPr lang="lv-LV" altLang="lv-LV" sz="22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visi ieinteresētie Ziemeļvalstu </a:t>
            </a:r>
            <a:r>
              <a:rPr lang="lv-LV" altLang="lv-LV" sz="22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valodu (galvenokārt, dāņu, zviedru un norvēģu) </a:t>
            </a:r>
            <a:r>
              <a:rPr lang="lv-LV" altLang="lv-LV" sz="22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apguvē, mācīšanā, </a:t>
            </a:r>
            <a:r>
              <a:rPr lang="lv-LV" altLang="lv-LV" sz="22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popularizēšanā</a:t>
            </a:r>
            <a:endParaRPr lang="lv-LV" altLang="lv-LV" sz="2200" dirty="0">
              <a:solidFill>
                <a:srgbClr val="00206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lv-LV" altLang="lv-LV" sz="2200" u="sng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Ziemeļvalstu valodas </a:t>
            </a:r>
            <a:r>
              <a:rPr lang="lv-LV" altLang="lv-LV" sz="22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– </a:t>
            </a:r>
            <a:r>
              <a:rPr lang="lv-LV" altLang="lv-LV" sz="2200" b="1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dāņu</a:t>
            </a:r>
            <a:r>
              <a:rPr lang="lv-LV" altLang="lv-LV" sz="22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, somu, </a:t>
            </a:r>
            <a:r>
              <a:rPr lang="lv-LV" altLang="lv-LV" sz="2200" b="1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norvēģu</a:t>
            </a:r>
            <a:r>
              <a:rPr lang="lv-LV" altLang="lv-LV" sz="22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, </a:t>
            </a:r>
            <a:r>
              <a:rPr lang="lv-LV" altLang="lv-LV" sz="2200" b="1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zviedru</a:t>
            </a:r>
            <a:r>
              <a:rPr lang="lv-LV" altLang="lv-LV" sz="22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, sāmu, islandiešu, </a:t>
            </a:r>
            <a:r>
              <a:rPr lang="lv-LV" altLang="lv-LV" sz="2200" dirty="0" err="1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fēriešu</a:t>
            </a:r>
            <a:r>
              <a:rPr lang="lv-LV" altLang="lv-LV" sz="22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, grenlandiešu valoda, zīmju valoda</a:t>
            </a:r>
          </a:p>
          <a:p>
            <a:pPr marL="0" indent="0">
              <a:buNone/>
            </a:pPr>
            <a:r>
              <a:rPr lang="lv-LV" altLang="lv-LV" sz="2300" b="1" u="sng" dirty="0" smtClean="0">
                <a:solidFill>
                  <a:srgbClr val="0B7D9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Projektu </a:t>
            </a:r>
            <a:r>
              <a:rPr lang="lv-LV" altLang="lv-LV" sz="2300" b="1" u="sng" dirty="0">
                <a:solidFill>
                  <a:srgbClr val="0B7D9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pieteicēji un partneri:</a:t>
            </a:r>
          </a:p>
          <a:p>
            <a:pPr marL="800100" lvl="1" indent="-342900">
              <a:lnSpc>
                <a:spcPct val="80000"/>
              </a:lnSpc>
              <a:defRPr/>
            </a:pPr>
            <a:r>
              <a:rPr lang="lv-LV" altLang="lv-LV" sz="2100" dirty="0">
                <a:solidFill>
                  <a:srgbClr val="002060"/>
                </a:solidFill>
                <a:latin typeface="Calibri" panose="020F0502020204030204" pitchFamily="34" charset="0"/>
              </a:rPr>
              <a:t>pirmsskolas izglītības </a:t>
            </a:r>
            <a:r>
              <a:rPr lang="lv-LV" altLang="lv-LV" sz="21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iestādes, pamatskolas, vidusskolas;</a:t>
            </a:r>
            <a:endParaRPr lang="lv-LV" altLang="lv-LV" sz="21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800100" lvl="1" indent="-342900">
              <a:lnSpc>
                <a:spcPct val="80000"/>
              </a:lnSpc>
              <a:defRPr/>
            </a:pPr>
            <a:r>
              <a:rPr lang="lv-LV" altLang="lv-LV" sz="2100" dirty="0">
                <a:solidFill>
                  <a:srgbClr val="002060"/>
                </a:solidFill>
                <a:latin typeface="Calibri" panose="020F0502020204030204" pitchFamily="34" charset="0"/>
              </a:rPr>
              <a:t>profesionālās izglītības </a:t>
            </a:r>
            <a:r>
              <a:rPr lang="lv-LV" altLang="lv-LV" sz="21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iestādes;</a:t>
            </a:r>
            <a:endParaRPr lang="lv-LV" altLang="lv-LV" sz="21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800100" lvl="1" indent="-342900">
              <a:lnSpc>
                <a:spcPct val="80000"/>
              </a:lnSpc>
              <a:defRPr/>
            </a:pPr>
            <a:r>
              <a:rPr lang="lv-LV" altLang="lv-LV" sz="2100" dirty="0">
                <a:solidFill>
                  <a:srgbClr val="002060"/>
                </a:solidFill>
                <a:latin typeface="Calibri" panose="020F0502020204030204" pitchFamily="34" charset="0"/>
              </a:rPr>
              <a:t>a</a:t>
            </a:r>
            <a:r>
              <a:rPr lang="lv-LV" altLang="lv-LV" sz="21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ugstskolas, zinātniskās institūcijas; </a:t>
            </a:r>
            <a:endParaRPr lang="lv-LV" altLang="lv-LV" sz="21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800100" lvl="1" indent="-342900">
              <a:lnSpc>
                <a:spcPct val="80000"/>
              </a:lnSpc>
              <a:defRPr/>
            </a:pPr>
            <a:r>
              <a:rPr lang="lv-LV" altLang="lv-LV" sz="2100" dirty="0">
                <a:solidFill>
                  <a:srgbClr val="002060"/>
                </a:solidFill>
                <a:latin typeface="Calibri" panose="020F0502020204030204" pitchFamily="34" charset="0"/>
              </a:rPr>
              <a:t>nevalstiskās </a:t>
            </a:r>
            <a:r>
              <a:rPr lang="lv-LV" altLang="lv-LV" sz="21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organizācijas;</a:t>
            </a:r>
            <a:endParaRPr lang="lv-LV" altLang="lv-LV" sz="21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800100" lvl="1" indent="-342900">
              <a:lnSpc>
                <a:spcPct val="80000"/>
              </a:lnSpc>
              <a:defRPr/>
            </a:pPr>
            <a:r>
              <a:rPr lang="lv-LV" altLang="lv-LV" sz="21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privātuzņēmumi utt.</a:t>
            </a:r>
            <a:endParaRPr lang="lv-LV" altLang="lv-LV" sz="3200" b="1" u="sng" dirty="0">
              <a:solidFill>
                <a:srgbClr val="002060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48" y="2019300"/>
            <a:ext cx="1826518" cy="2438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9456" y="4526280"/>
            <a:ext cx="1554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 smtClean="0">
                <a:hlinkClick r:id="rId3"/>
              </a:rPr>
              <a:t>Nordplus rokasgrāmata 2021</a:t>
            </a:r>
            <a:r>
              <a:rPr lang="lv-LV" dirty="0" smtClean="0"/>
              <a:t>, 62. – 67.lpp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20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8766" y="365126"/>
            <a:ext cx="6416584" cy="923743"/>
          </a:xfrm>
        </p:spPr>
        <p:txBody>
          <a:bodyPr>
            <a:noAutofit/>
          </a:bodyPr>
          <a:lstStyle/>
          <a:p>
            <a:r>
              <a:rPr lang="lv-LV" sz="35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  <a:sym typeface="Dancer-Light" pitchFamily="2" charset="0"/>
              </a:rPr>
              <a:t>Ziemeļvalstu valodu </a:t>
            </a:r>
            <a:r>
              <a:rPr lang="lv-LV" sz="35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  <a:sym typeface="Dancer-Light" pitchFamily="2" charset="0"/>
              </a:rPr>
              <a:t>apakšprogrammas </a:t>
            </a:r>
            <a:r>
              <a:rPr lang="lv-LV" sz="35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  <a:sym typeface="Dancer-Light" pitchFamily="2" charset="0"/>
              </a:rPr>
              <a:t>atbalstāmās aktivitātes</a:t>
            </a:r>
            <a:endParaRPr lang="lv-LV" sz="3500" b="1" dirty="0">
              <a:solidFill>
                <a:srgbClr val="0B7D91"/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8766" y="1576251"/>
            <a:ext cx="6416584" cy="4600712"/>
          </a:xfrm>
        </p:spPr>
        <p:txBody>
          <a:bodyPr>
            <a:normAutofit lnSpcReduction="10000"/>
          </a:bodyPr>
          <a:lstStyle/>
          <a:p>
            <a:pPr marL="540000" indent="-342900"/>
            <a:r>
              <a:rPr lang="lv-LV" altLang="lv-LV" sz="24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mācību </a:t>
            </a:r>
            <a:r>
              <a:rPr lang="lv-LV" altLang="lv-LV" sz="24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metožu un materiālu veidošana Ziemeļvalstu valodu apguvei, </a:t>
            </a:r>
            <a:r>
              <a:rPr lang="lv-LV" altLang="lv-LV" sz="24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mācīšanai;</a:t>
            </a:r>
            <a:endParaRPr lang="lv-LV" altLang="lv-LV" sz="2400" dirty="0">
              <a:solidFill>
                <a:srgbClr val="00206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540000" indent="-342900"/>
            <a:r>
              <a:rPr lang="lv-LV" altLang="lv-LV" sz="24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sadarbība skolu mācību programmu attīstībai, iekļaujot tajās Ziemeļvalstu valodu </a:t>
            </a:r>
            <a:r>
              <a:rPr lang="lv-LV" altLang="lv-LV" sz="24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apguvi;</a:t>
            </a:r>
            <a:endParaRPr lang="lv-LV" altLang="lv-LV" sz="2400" dirty="0">
              <a:solidFill>
                <a:srgbClr val="00206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540000" indent="-342900"/>
            <a:r>
              <a:rPr lang="lv-LV" altLang="lv-LV" sz="24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projekti, kas vērsti uz sabiedrības </a:t>
            </a:r>
            <a:r>
              <a:rPr lang="lv-LV" altLang="lv-LV" sz="24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informēšanu;</a:t>
            </a:r>
            <a:endParaRPr lang="lv-LV" altLang="lv-LV" sz="2400" dirty="0">
              <a:solidFill>
                <a:srgbClr val="00206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540000" indent="-342900"/>
            <a:r>
              <a:rPr lang="lv-LV" altLang="lv-LV" sz="24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konferences, </a:t>
            </a:r>
            <a:r>
              <a:rPr lang="lv-LV" altLang="lv-LV" sz="24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semināri;</a:t>
            </a:r>
            <a:endParaRPr lang="lv-LV" altLang="lv-LV" sz="2400" dirty="0">
              <a:solidFill>
                <a:srgbClr val="00206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540000" indent="-342900"/>
            <a:r>
              <a:rPr lang="lv-LV" altLang="lv-LV" sz="24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projekti, kas vērsti uz terminoloģijas izstrādi un vārdnīcu sagatavošanu; </a:t>
            </a:r>
          </a:p>
          <a:p>
            <a:pPr marL="540000" indent="-342900"/>
            <a:r>
              <a:rPr lang="lv-LV" altLang="lv-LV" sz="24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</a:t>
            </a:r>
            <a:r>
              <a:rPr lang="lv-LV" altLang="lv-LV" sz="24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ublikācijas;</a:t>
            </a:r>
            <a:endParaRPr lang="lv-LV" altLang="lv-LV" sz="2400" dirty="0">
              <a:solidFill>
                <a:srgbClr val="00206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540000" indent="-342900"/>
            <a:r>
              <a:rPr lang="lv-LV" altLang="lv-LV" sz="24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attīstības projekti un citas aktivitātes, kas vērstas uz pedagoģisko un didaktisko metožu attīstīšanu un </a:t>
            </a:r>
            <a:r>
              <a:rPr lang="lv-LV" altLang="lv-LV" sz="24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pilnveidi.</a:t>
            </a:r>
            <a:endParaRPr lang="lv-LV" altLang="lv-LV" sz="2400" dirty="0">
              <a:solidFill>
                <a:srgbClr val="00206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3089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8766" y="365126"/>
            <a:ext cx="6416584" cy="923743"/>
          </a:xfrm>
        </p:spPr>
        <p:txBody>
          <a:bodyPr>
            <a:noAutofit/>
          </a:bodyPr>
          <a:lstStyle/>
          <a:p>
            <a:r>
              <a:rPr lang="lv-LV" sz="35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  <a:sym typeface="Dancer-Light" pitchFamily="2" charset="0"/>
              </a:rPr>
              <a:t>Ziemeļvalstu valodu </a:t>
            </a:r>
            <a:r>
              <a:rPr lang="lv-LV" sz="35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  <a:sym typeface="Dancer-Light" pitchFamily="2" charset="0"/>
              </a:rPr>
              <a:t>apakš</a:t>
            </a:r>
            <a:r>
              <a:rPr lang="lv-LV" altLang="lv-LV" sz="35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programmas </a:t>
            </a:r>
            <a:r>
              <a:rPr lang="lv-LV" altLang="lv-LV" sz="35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nosacījumi</a:t>
            </a:r>
            <a:endParaRPr lang="lv-LV" sz="3500" b="1" dirty="0">
              <a:solidFill>
                <a:srgbClr val="0B7D91"/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8766" y="1436913"/>
            <a:ext cx="6801394" cy="50422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lv-LV" altLang="lv-LV" sz="2500" b="1" u="sng" dirty="0">
                <a:solidFill>
                  <a:srgbClr val="0B7D9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Partneri:</a:t>
            </a:r>
          </a:p>
          <a:p>
            <a:pPr marL="0" indent="0" algn="just">
              <a:buNone/>
            </a:pPr>
            <a:r>
              <a:rPr lang="lv-LV" altLang="lv-LV" sz="24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Vismaz </a:t>
            </a:r>
            <a:r>
              <a:rPr lang="lv-LV" altLang="lv-LV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viens sadarbības partneris</a:t>
            </a:r>
            <a:r>
              <a:rPr lang="lv-LV" altLang="lv-LV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- organizācija no citas programmas </a:t>
            </a:r>
            <a:r>
              <a:rPr lang="lv-LV" altLang="lv-LV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dalībvalsts</a:t>
            </a:r>
            <a:endParaRPr lang="lv-LV" altLang="lv-LV" sz="2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1200"/>
              </a:spcBef>
              <a:buNone/>
            </a:pPr>
            <a:r>
              <a:rPr lang="lv-LV" altLang="lv-LV" sz="2500" b="1" u="sng" dirty="0" smtClean="0">
                <a:solidFill>
                  <a:srgbClr val="0B7D9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Finansējums:</a:t>
            </a:r>
          </a:p>
          <a:p>
            <a:pPr marL="0" indent="0" algn="just">
              <a:buNone/>
            </a:pPr>
            <a:r>
              <a:rPr lang="lv-LV" altLang="lv-LV" sz="2400" b="1" dirty="0">
                <a:solidFill>
                  <a:srgbClr val="7030A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Nordplus programma - līdz 75%</a:t>
            </a:r>
            <a:r>
              <a:rPr lang="lv-LV" altLang="lv-LV" sz="2400" dirty="0">
                <a:solidFill>
                  <a:srgbClr val="7030A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 </a:t>
            </a:r>
            <a:r>
              <a:rPr lang="lv-LV" altLang="lv-LV" sz="24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no p</a:t>
            </a:r>
            <a:r>
              <a:rPr lang="lv-LV" altLang="lv-LV" sz="24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lānoto aktivitāšu </a:t>
            </a:r>
            <a:r>
              <a:rPr lang="lv-LV" altLang="lv-LV" sz="24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izmaksām - </a:t>
            </a:r>
            <a:r>
              <a:rPr lang="lv-LV" altLang="lv-LV" sz="2400" u="sng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tiešie īstenošanas </a:t>
            </a:r>
            <a:r>
              <a:rPr lang="lv-LV" altLang="lv-LV" sz="2400" u="sng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izdevumi:</a:t>
            </a:r>
            <a:endParaRPr lang="lv-LV" altLang="lv-LV" sz="2400" dirty="0" smtClean="0">
              <a:solidFill>
                <a:srgbClr val="002060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914400" lvl="1" indent="-457200" algn="just">
              <a:buFont typeface="Wingdings" panose="05000000000000000000" pitchFamily="2" charset="2"/>
              <a:buChar char="ü"/>
            </a:pPr>
            <a:r>
              <a:rPr lang="lv-LV" altLang="lv-LV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administratīvās izmaksas </a:t>
            </a:r>
            <a:r>
              <a:rPr lang="lv-LV" altLang="lv-LV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līdz 5% </a:t>
            </a:r>
            <a:r>
              <a:rPr lang="lv-LV" altLang="lv-LV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no </a:t>
            </a:r>
            <a:r>
              <a:rPr lang="lv-LV" altLang="lv-LV" sz="2000" i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Nordplus</a:t>
            </a:r>
            <a:r>
              <a:rPr lang="lv-LV" altLang="lv-LV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finansējuma projekta koordinēšanas nodrošināšanai</a:t>
            </a:r>
          </a:p>
          <a:p>
            <a:pPr marL="914400" lvl="1" indent="-457200" algn="just">
              <a:buFont typeface="Wingdings" panose="05000000000000000000" pitchFamily="2" charset="2"/>
              <a:buChar char="ü"/>
            </a:pPr>
            <a:r>
              <a:rPr lang="lv-LV" altLang="lv-LV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ceļa </a:t>
            </a:r>
            <a:r>
              <a:rPr lang="lv-LV" altLang="lv-LV" sz="2000" dirty="0">
                <a:solidFill>
                  <a:srgbClr val="002060"/>
                </a:solidFill>
                <a:latin typeface="Calibri" panose="020F0502020204030204" pitchFamily="34" charset="0"/>
              </a:rPr>
              <a:t>un uzturēšanās izdevumi, </a:t>
            </a:r>
            <a:endParaRPr lang="lv-LV" altLang="lv-LV" sz="20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914400" lvl="1" indent="-457200" algn="just">
              <a:buFont typeface="Wingdings" panose="05000000000000000000" pitchFamily="2" charset="2"/>
              <a:buChar char="ü"/>
            </a:pPr>
            <a:r>
              <a:rPr lang="lv-LV" sz="2000" dirty="0">
                <a:solidFill>
                  <a:srgbClr val="002060"/>
                </a:solidFill>
                <a:latin typeface="Calibri" pitchFamily="34" charset="0"/>
              </a:rPr>
              <a:t>citas ar projekta īstenošanu saistītas izmaksas </a:t>
            </a:r>
            <a:r>
              <a:rPr lang="lv-LV" sz="2000" dirty="0" smtClean="0">
                <a:solidFill>
                  <a:srgbClr val="002060"/>
                </a:solidFill>
                <a:latin typeface="Calibri" pitchFamily="34" charset="0"/>
              </a:rPr>
              <a:t>(</a:t>
            </a:r>
            <a:r>
              <a:rPr lang="lv-LV" altLang="lv-LV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telpu </a:t>
            </a:r>
            <a:r>
              <a:rPr lang="lv-LV" altLang="lv-LV" sz="2000" dirty="0">
                <a:solidFill>
                  <a:srgbClr val="002060"/>
                </a:solidFill>
                <a:latin typeface="Calibri" panose="020F0502020204030204" pitchFamily="34" charset="0"/>
              </a:rPr>
              <a:t>noma semināriem, materiālu drukāšana semināriem, samaksa vieslektoriem, specifisku darbu </a:t>
            </a:r>
            <a:r>
              <a:rPr lang="lv-LV" altLang="lv-LV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izpildītājiem)</a:t>
            </a:r>
            <a:endParaRPr lang="lv-LV" altLang="lv-LV" sz="20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914400" lvl="1" indent="-457200" algn="just">
              <a:buFont typeface="Wingdings" panose="05000000000000000000" pitchFamily="2" charset="2"/>
              <a:buChar char="ü"/>
            </a:pPr>
            <a:r>
              <a:rPr lang="lv-LV" altLang="lv-LV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Projektā </a:t>
            </a:r>
            <a:r>
              <a:rPr lang="lv-LV" altLang="lv-LV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iesaistītajiem darbiniekiem samaksa par darbu, kas ir ieguldīts projekta izglītības rezultātu/produktu radīšanā </a:t>
            </a:r>
            <a:r>
              <a:rPr lang="lv-LV" altLang="lv-LV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saskaņā </a:t>
            </a:r>
            <a:r>
              <a:rPr lang="lv-LV" altLang="lv-LV" sz="2000" dirty="0">
                <a:solidFill>
                  <a:srgbClr val="002060"/>
                </a:solidFill>
                <a:latin typeface="Calibri" panose="020F0502020204030204" pitchFamily="34" charset="0"/>
              </a:rPr>
              <a:t>ar noteiktajām </a:t>
            </a:r>
            <a:r>
              <a:rPr lang="lv-LV" altLang="lv-LV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likmēm</a:t>
            </a:r>
          </a:p>
          <a:p>
            <a:pPr marL="114300" indent="0" algn="just">
              <a:buNone/>
            </a:pPr>
            <a:r>
              <a:rPr lang="lv-LV" altLang="en-US" sz="2400" b="1" dirty="0">
                <a:solidFill>
                  <a:srgbClr val="7030A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Īstenotāju/partnera līdzfinansējums - 25% </a:t>
            </a:r>
            <a:r>
              <a:rPr lang="lv-LV" altLang="lv-LV" sz="23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var </a:t>
            </a:r>
            <a:r>
              <a:rPr lang="lv-LV" altLang="lv-LV" sz="2300" dirty="0">
                <a:solidFill>
                  <a:srgbClr val="002060"/>
                </a:solidFill>
                <a:latin typeface="Calibri" panose="020F0502020204030204" pitchFamily="34" charset="0"/>
              </a:rPr>
              <a:t>tikt norādīts projekta iesniedzēja/partnera darbinieku ieguldīto darba stundu izteiksmē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endParaRPr lang="lv-LV" altLang="lv-LV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lv-LV" altLang="lv-LV" sz="2200" b="1" u="sng" dirty="0">
              <a:solidFill>
                <a:srgbClr val="0B7D91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0711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8" y="5926138"/>
            <a:ext cx="24130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620713"/>
          </a:xfrm>
        </p:spPr>
        <p:txBody>
          <a:bodyPr/>
          <a:lstStyle/>
          <a:p>
            <a:pPr algn="ctr" eaLnBrk="1" hangingPunct="1">
              <a:spcBef>
                <a:spcPts val="400"/>
              </a:spcBef>
            </a:pPr>
            <a:r>
              <a:rPr lang="lv-LV" altLang="lv-LV" sz="2500" dirty="0" smtClean="0">
                <a:solidFill>
                  <a:srgbClr val="0B7D91"/>
                </a:solidFill>
                <a:ea typeface="MS PGothic" panose="020B0600070205080204" pitchFamily="34" charset="-128"/>
                <a:sym typeface="Dancer-Light" pitchFamily="2" charset="0"/>
              </a:rPr>
              <a:t>VII Papildus informācija</a:t>
            </a:r>
            <a:endParaRPr lang="en-GB" altLang="lv-LV" sz="2500" dirty="0" smtClean="0">
              <a:solidFill>
                <a:srgbClr val="0B7D91"/>
              </a:solidFill>
              <a:ea typeface="MS PGothic" panose="020B0600070205080204" pitchFamily="34" charset="-128"/>
              <a:sym typeface="Dancer-Light" pitchFamily="2" charset="0"/>
            </a:endParaRPr>
          </a:p>
        </p:txBody>
      </p:sp>
      <p:sp>
        <p:nvSpPr>
          <p:cNvPr id="38915" name="Content Placeholder 1"/>
          <p:cNvSpPr>
            <a:spLocks noGrp="1"/>
          </p:cNvSpPr>
          <p:nvPr>
            <p:ph idx="1"/>
          </p:nvPr>
        </p:nvSpPr>
        <p:spPr>
          <a:xfrm>
            <a:off x="1508760" y="871157"/>
            <a:ext cx="7637209" cy="5476875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130000"/>
              </a:lnSpc>
              <a:spcBef>
                <a:spcPts val="600"/>
              </a:spcBef>
              <a:defRPr/>
            </a:pPr>
            <a:r>
              <a:rPr lang="lv-LV" altLang="lv-LV" sz="2200" b="1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Partneru </a:t>
            </a:r>
            <a:r>
              <a:rPr lang="lv-LV" altLang="lv-LV" sz="2200" b="1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meklēšana</a:t>
            </a:r>
            <a:r>
              <a:rPr lang="lv-LV" altLang="lv-LV" sz="2200" b="1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:</a:t>
            </a:r>
          </a:p>
          <a:p>
            <a:pPr marL="342900" indent="-34290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lv-LV" altLang="lv-LV" sz="2200" u="sng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Nordplus partneru meklēšanas </a:t>
            </a:r>
            <a:r>
              <a:rPr lang="lv-LV" altLang="lv-LV" sz="2200" u="sng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datu bāze </a:t>
            </a:r>
            <a:r>
              <a:rPr lang="lv-LV" altLang="lv-LV" sz="2200" u="sng" dirty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3"/>
              </a:rPr>
              <a:t>https://www.nordplusonline.org/how-to-apply/become-a-partner</a:t>
            </a:r>
            <a:r>
              <a:rPr lang="lv-LV" altLang="lv-LV" sz="2200" u="sng" dirty="0" smtClean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3"/>
              </a:rPr>
              <a:t>/</a:t>
            </a:r>
            <a:endParaRPr lang="lv-LV" altLang="lv-LV" sz="2200" u="sng" dirty="0" smtClean="0"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pPr marL="342900" indent="-34290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lv-LV" altLang="lv-LV" sz="2200" u="sng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Skolu </a:t>
            </a:r>
            <a:r>
              <a:rPr lang="lv-LV" altLang="lv-LV" sz="2200" u="sng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izglītības sektorā: </a:t>
            </a:r>
          </a:p>
          <a:p>
            <a:pPr marL="342900" indent="-342900" eaLnBrk="1" hangingPunct="1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lv-LV" altLang="lv-LV" sz="2200" b="1" dirty="0" err="1" smtClean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eTwinning</a:t>
            </a:r>
            <a:r>
              <a:rPr lang="lv-LV" altLang="lv-LV" sz="2200" b="1" dirty="0" smtClean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:</a:t>
            </a:r>
            <a:r>
              <a:rPr lang="lv-LV" altLang="lv-LV" sz="2200" dirty="0" smtClean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</a:t>
            </a:r>
            <a:r>
              <a:rPr lang="lv-LV" altLang="lv-LV" sz="2200" dirty="0" smtClean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4"/>
              </a:rPr>
              <a:t>https</a:t>
            </a:r>
            <a:r>
              <a:rPr lang="lv-LV" altLang="lv-LV" sz="2200" dirty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4"/>
              </a:rPr>
              <a:t>://</a:t>
            </a:r>
            <a:r>
              <a:rPr lang="lv-LV" altLang="lv-LV" sz="2200" dirty="0" smtClean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4"/>
              </a:rPr>
              <a:t>www.etwinning.net/en/pub/index.htm</a:t>
            </a:r>
            <a:r>
              <a:rPr lang="lv-LV" altLang="lv-LV" sz="2200" dirty="0" smtClean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, </a:t>
            </a:r>
          </a:p>
          <a:p>
            <a:pPr marL="342900" indent="-342900" eaLnBrk="1" hangingPunct="1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lv-LV" altLang="lv-LV" sz="2200" b="1" dirty="0" err="1" smtClean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Schoolgateway</a:t>
            </a:r>
            <a:r>
              <a:rPr lang="lv-LV" altLang="lv-LV" sz="2200" b="1" dirty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:</a:t>
            </a:r>
            <a:r>
              <a:rPr lang="lv-LV" altLang="lv-LV" sz="2200" dirty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</a:t>
            </a:r>
            <a:r>
              <a:rPr lang="lv-LV" altLang="lv-LV" sz="2200" dirty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5"/>
              </a:rPr>
              <a:t>https://</a:t>
            </a:r>
            <a:r>
              <a:rPr lang="lv-LV" altLang="lv-LV" sz="2200" dirty="0" smtClean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5"/>
              </a:rPr>
              <a:t>login.schoolgateway.com/0/auth/login</a:t>
            </a:r>
            <a:r>
              <a:rPr lang="lv-LV" altLang="lv-LV" sz="2200" dirty="0" smtClean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</a:t>
            </a:r>
          </a:p>
          <a:p>
            <a:pPr eaLnBrk="1" hangingPunct="1">
              <a:lnSpc>
                <a:spcPct val="130000"/>
              </a:lnSpc>
              <a:spcBef>
                <a:spcPts val="600"/>
              </a:spcBef>
              <a:defRPr/>
            </a:pPr>
            <a:r>
              <a:rPr lang="lv-LV" altLang="lv-LV" sz="2200" u="sng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Pieaugušo izglītības sektorā: </a:t>
            </a:r>
          </a:p>
          <a:p>
            <a:pPr marL="342900" indent="-342900" eaLnBrk="1" hangingPunct="1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lv-LV" altLang="lv-LV" sz="2200" u="sng" dirty="0" smtClean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Latvijā:</a:t>
            </a:r>
            <a:r>
              <a:rPr lang="lv-LV" altLang="lv-LV" sz="2200" u="sng" dirty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</a:t>
            </a:r>
            <a:r>
              <a:rPr lang="lv-LV" altLang="lv-LV" sz="2200" dirty="0" smtClean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6"/>
              </a:rPr>
              <a:t>www.muzizglitiba.lv</a:t>
            </a:r>
            <a:r>
              <a:rPr lang="lv-LV" altLang="lv-LV" sz="2200" dirty="0" smtClean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; </a:t>
            </a:r>
          </a:p>
          <a:p>
            <a:pPr marL="342900" indent="-34290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lv-LV" altLang="lv-LV" sz="2200" b="1" dirty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Eiropas Pieaugušo izglītības </a:t>
            </a:r>
            <a:r>
              <a:rPr lang="lv-LV" altLang="lv-LV" sz="2200" b="1" dirty="0" smtClean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e-platforma EPALE: </a:t>
            </a:r>
            <a:r>
              <a:rPr lang="lv-LV" altLang="lv-LV" sz="2200" dirty="0" smtClean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7"/>
              </a:rPr>
              <a:t>https://ec.europa.eu/epale/en</a:t>
            </a:r>
            <a:r>
              <a:rPr lang="lv-LV" altLang="lv-LV" sz="2200" dirty="0" smtClean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</a:t>
            </a:r>
          </a:p>
          <a:p>
            <a:pPr eaLnBrk="1" hangingPunct="1">
              <a:lnSpc>
                <a:spcPct val="130000"/>
              </a:lnSpc>
              <a:spcBef>
                <a:spcPts val="600"/>
              </a:spcBef>
              <a:defRPr/>
            </a:pPr>
            <a:endParaRPr lang="lv-LV" altLang="lv-LV" sz="2200" b="1" dirty="0"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79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7275" y="803276"/>
            <a:ext cx="6355624" cy="1325563"/>
          </a:xfrm>
        </p:spPr>
        <p:txBody>
          <a:bodyPr>
            <a:normAutofit/>
          </a:bodyPr>
          <a:lstStyle/>
          <a:p>
            <a:pPr algn="ctr"/>
            <a:r>
              <a:rPr lang="lv-LV" sz="35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Kontaktinformācija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4726" y="2805249"/>
            <a:ext cx="6608173" cy="19603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2500" b="1" dirty="0" smtClean="0">
                <a:solidFill>
                  <a:srgbClr val="002060"/>
                </a:solidFill>
              </a:rPr>
              <a:t>Linards Deidulis</a:t>
            </a:r>
            <a:endParaRPr lang="lv-LV" sz="2500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marL="0" indent="0" algn="ctr" defTabSz="642938">
              <a:lnSpc>
                <a:spcPct val="80000"/>
              </a:lnSpc>
              <a:buNone/>
            </a:pPr>
            <a:r>
              <a:rPr lang="lv-LV" altLang="lv-LV" sz="2000" b="1" dirty="0">
                <a:solidFill>
                  <a:srgbClr val="0B7D91"/>
                </a:solidFill>
                <a:latin typeface="Arial" panose="020B0604020202020204" pitchFamily="34" charset="0"/>
                <a:ea typeface="MS PGothic" panose="020B0600070205080204" pitchFamily="34" charset="-128"/>
                <a:sym typeface="Dancer-Book" pitchFamily="2" charset="0"/>
              </a:rPr>
              <a:t>tālr. 67830837, 29554403 (GSM, </a:t>
            </a:r>
            <a:r>
              <a:rPr lang="lv-LV" altLang="lv-LV" sz="2000" b="1" dirty="0" err="1">
                <a:solidFill>
                  <a:srgbClr val="0B7D91"/>
                </a:solidFill>
                <a:latin typeface="Arial" panose="020B0604020202020204" pitchFamily="34" charset="0"/>
                <a:ea typeface="MS PGothic" panose="020B0600070205080204" pitchFamily="34" charset="-128"/>
                <a:sym typeface="Dancer-Book" pitchFamily="2" charset="0"/>
              </a:rPr>
              <a:t>WhatsApp</a:t>
            </a:r>
            <a:r>
              <a:rPr lang="lv-LV" altLang="lv-LV" sz="2000" b="1" dirty="0">
                <a:solidFill>
                  <a:srgbClr val="0B7D91"/>
                </a:solidFill>
                <a:latin typeface="Arial" panose="020B0604020202020204" pitchFamily="34" charset="0"/>
                <a:ea typeface="MS PGothic" panose="020B0600070205080204" pitchFamily="34" charset="-128"/>
                <a:sym typeface="Dancer-Book" pitchFamily="2" charset="0"/>
              </a:rPr>
              <a:t>)</a:t>
            </a:r>
          </a:p>
          <a:p>
            <a:pPr marL="0" indent="0" algn="ctr" defTabSz="642938">
              <a:lnSpc>
                <a:spcPct val="80000"/>
              </a:lnSpc>
              <a:buNone/>
            </a:pPr>
            <a:r>
              <a:rPr lang="lv-LV" altLang="lv-LV" sz="2000" b="1" dirty="0" smtClean="0">
                <a:solidFill>
                  <a:srgbClr val="0B7D91"/>
                </a:solidFill>
                <a:latin typeface="Arial" panose="020B0604020202020204" pitchFamily="34" charset="0"/>
                <a:ea typeface="MS PGothic" panose="020B0600070205080204" pitchFamily="34" charset="-128"/>
                <a:sym typeface="Dancer-Book" pitchFamily="2" charset="0"/>
                <a:hlinkClick r:id="rId2"/>
              </a:rPr>
              <a:t>linards.deidulis@viaa.gov.lv</a:t>
            </a:r>
            <a:endParaRPr lang="lv-LV" altLang="lv-LV" sz="2000" b="1" dirty="0">
              <a:solidFill>
                <a:srgbClr val="0B7D91"/>
              </a:solidFill>
              <a:latin typeface="Arial" panose="020B060402020202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pPr marL="0" indent="0" algn="ctr" defTabSz="642938">
              <a:lnSpc>
                <a:spcPct val="80000"/>
              </a:lnSpc>
              <a:buNone/>
            </a:pPr>
            <a:r>
              <a:rPr lang="lv-LV" altLang="lv-LV" sz="2000" b="1" dirty="0">
                <a:solidFill>
                  <a:srgbClr val="0B7D91"/>
                </a:solidFill>
                <a:latin typeface="Arial" panose="020B0604020202020204" pitchFamily="34" charset="0"/>
                <a:ea typeface="MS PGothic" panose="020B0600070205080204" pitchFamily="34" charset="-128"/>
                <a:sym typeface="Dancer-Book" pitchFamily="2" charset="0"/>
              </a:rPr>
              <a:t>Skype: </a:t>
            </a:r>
            <a:r>
              <a:rPr lang="lv-LV" altLang="lv-LV" sz="2000" b="1" dirty="0" err="1" smtClean="0">
                <a:solidFill>
                  <a:srgbClr val="0B7D91"/>
                </a:solidFill>
                <a:latin typeface="Arial" panose="020B0604020202020204" pitchFamily="34" charset="0"/>
                <a:ea typeface="MS PGothic" panose="020B0600070205080204" pitchFamily="34" charset="-128"/>
                <a:sym typeface="Dancer-Book" pitchFamily="2" charset="0"/>
                <a:hlinkClick r:id="rId3" action="ppaction://hlinkfile"/>
              </a:rPr>
              <a:t>linards.deidulis</a:t>
            </a:r>
            <a:endParaRPr lang="lv-LV" altLang="lv-LV" sz="2000" b="1" dirty="0">
              <a:solidFill>
                <a:srgbClr val="0B7D91"/>
              </a:solidFill>
              <a:latin typeface="Arial" panose="020B0604020202020204" pitchFamily="34" charset="0"/>
              <a:ea typeface="MS PGothic" panose="020B0600070205080204" pitchFamily="34" charset="-128"/>
              <a:sym typeface="Dancer-Boo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87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1727200"/>
            <a:ext cx="8159749" cy="282638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lv-LV" dirty="0" smtClean="0">
                <a:solidFill>
                  <a:srgbClr val="002060"/>
                </a:solidFill>
              </a:rPr>
              <a:t>Kultūras un radošo nozaru pārstāvjiem </a:t>
            </a:r>
            <a:r>
              <a:rPr lang="lv-LV" b="1" dirty="0" smtClean="0">
                <a:solidFill>
                  <a:srgbClr val="002060"/>
                </a:solidFill>
              </a:rPr>
              <a:t>Nordplus programma </a:t>
            </a:r>
            <a:r>
              <a:rPr lang="lv-LV" dirty="0" smtClean="0">
                <a:solidFill>
                  <a:srgbClr val="002060"/>
                </a:solidFill>
              </a:rPr>
              <a:t>var sniegt atbalstu iniciatīvām, kuras saistāmas ar </a:t>
            </a:r>
            <a:r>
              <a:rPr lang="lv-LV" b="1" dirty="0" smtClean="0">
                <a:solidFill>
                  <a:srgbClr val="002060"/>
                </a:solidFill>
              </a:rPr>
              <a:t>kultūrizglītības darbu un dažādām izglītojošām aktivitātēm</a:t>
            </a:r>
            <a:r>
              <a:rPr lang="lv-LV" dirty="0" smtClean="0">
                <a:solidFill>
                  <a:srgbClr val="002060"/>
                </a:solidFill>
              </a:rPr>
              <a:t>:</a:t>
            </a:r>
          </a:p>
          <a:p>
            <a:pPr lvl="1"/>
            <a:r>
              <a:rPr lang="lv-LV" sz="2100" dirty="0" smtClean="0">
                <a:solidFill>
                  <a:srgbClr val="002060"/>
                </a:solidFill>
              </a:rPr>
              <a:t> </a:t>
            </a:r>
            <a:r>
              <a:rPr lang="lv-LV" sz="2100" dirty="0" smtClean="0">
                <a:solidFill>
                  <a:srgbClr val="002060"/>
                </a:solidFill>
              </a:rPr>
              <a:t>visos izglītības veidos un pakāpēs - gan formālajā (mākslas, mūzikas u.c. izglītības iestādes), gan neformālajā (kursi, pulciņi) izglītībā;</a:t>
            </a:r>
            <a:endParaRPr lang="lv-LV" sz="2100" dirty="0" smtClean="0">
              <a:solidFill>
                <a:srgbClr val="002060"/>
              </a:solidFill>
            </a:endParaRPr>
          </a:p>
          <a:p>
            <a:pPr lvl="1"/>
            <a:r>
              <a:rPr lang="lv-LV" sz="2100" dirty="0" smtClean="0">
                <a:solidFill>
                  <a:srgbClr val="002060"/>
                </a:solidFill>
              </a:rPr>
              <a:t> visām vecuma grupām - gan jauniešiem (skolnieki, studenti), gan pieaugušajiem. </a:t>
            </a:r>
            <a:endParaRPr lang="lv-LV" sz="2100" dirty="0">
              <a:solidFill>
                <a:srgbClr val="002060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368296" y="252550"/>
            <a:ext cx="6420103" cy="827314"/>
          </a:xfrm>
        </p:spPr>
        <p:txBody>
          <a:bodyPr>
            <a:normAutofit fontScale="90000"/>
          </a:bodyPr>
          <a:lstStyle/>
          <a:p>
            <a:r>
              <a:rPr lang="nb-NO" altLang="lv-LV" sz="35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altLang="lv-LV" sz="35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 </a:t>
            </a:r>
            <a:r>
              <a:rPr lang="lv-LV" altLang="lv-LV" sz="35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iespējas kultūras un mākslas </a:t>
            </a:r>
            <a:r>
              <a:rPr lang="lv-LV" altLang="lv-LV" sz="35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jomai</a:t>
            </a:r>
            <a:endParaRPr lang="lv-LV" sz="3500" b="1" dirty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95046" y="4553585"/>
            <a:ext cx="7886700" cy="23044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lv-LV" dirty="0" smtClean="0">
                <a:solidFill>
                  <a:srgbClr val="002060"/>
                </a:solidFill>
              </a:rPr>
              <a:t> </a:t>
            </a:r>
            <a:r>
              <a:rPr lang="lv-LV" dirty="0" smtClean="0">
                <a:solidFill>
                  <a:srgbClr val="FF0000"/>
                </a:solidFill>
              </a:rPr>
              <a:t>!</a:t>
            </a:r>
            <a:r>
              <a:rPr lang="lv-LV" dirty="0" smtClean="0">
                <a:solidFill>
                  <a:srgbClr val="002060"/>
                </a:solidFill>
              </a:rPr>
              <a:t> </a:t>
            </a:r>
            <a:r>
              <a:rPr lang="lv-LV" b="1" dirty="0" smtClean="0">
                <a:solidFill>
                  <a:srgbClr val="00B050"/>
                </a:solidFill>
              </a:rPr>
              <a:t>Ziemeļvalstu un Baltijas valstu profesionālo mākslinieku un kultūras darbinieku starptautisko sadarbību atbalsta Ziemeļvalstu Ministru padomes programma «Kultūra» </a:t>
            </a:r>
          </a:p>
          <a:p>
            <a:pPr algn="ctr">
              <a:buNone/>
            </a:pPr>
            <a:r>
              <a:rPr lang="lv-LV" dirty="0">
                <a:solidFill>
                  <a:srgbClr val="002060"/>
                </a:solidFill>
                <a:hlinkClick r:id="rId2"/>
              </a:rPr>
              <a:t>https://www.norden.lv/lv/grantu-programmas/kultura</a:t>
            </a:r>
            <a:r>
              <a:rPr lang="lv-LV" dirty="0" smtClean="0">
                <a:solidFill>
                  <a:srgbClr val="002060"/>
                </a:solidFill>
                <a:hlinkClick r:id="rId2"/>
              </a:rPr>
              <a:t>/</a:t>
            </a:r>
            <a:r>
              <a:rPr lang="lv-LV" dirty="0" smtClean="0">
                <a:solidFill>
                  <a:srgbClr val="002060"/>
                </a:solidFill>
              </a:rPr>
              <a:t> </a:t>
            </a:r>
          </a:p>
          <a:p>
            <a:pPr algn="ctr">
              <a:buNone/>
            </a:pPr>
            <a:r>
              <a:rPr lang="lv-LV" dirty="0">
                <a:solidFill>
                  <a:srgbClr val="002060"/>
                </a:solidFill>
                <a:hlinkClick r:id="rId3"/>
              </a:rPr>
              <a:t>https://www.nordiskkulturkontakt.org/en</a:t>
            </a:r>
            <a:r>
              <a:rPr lang="lv-LV" dirty="0" smtClean="0">
                <a:solidFill>
                  <a:srgbClr val="002060"/>
                </a:solidFill>
                <a:hlinkClick r:id="rId3"/>
              </a:rPr>
              <a:t>/</a:t>
            </a:r>
            <a:endParaRPr lang="lv-LV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lv-LV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743" y="365127"/>
            <a:ext cx="5728607" cy="888907"/>
          </a:xfrm>
        </p:spPr>
        <p:txBody>
          <a:bodyPr>
            <a:normAutofit/>
          </a:bodyPr>
          <a:lstStyle/>
          <a:p>
            <a:r>
              <a:rPr lang="nb-NO" altLang="lv-LV" sz="2800" b="1" dirty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Nordplus</a:t>
            </a:r>
            <a:r>
              <a:rPr lang="lv-LV" altLang="lv-LV" sz="2800" b="1" dirty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altLang="lv-LV" sz="2800" b="1" dirty="0" smtClean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dalībvalstis</a:t>
            </a:r>
            <a:r>
              <a:rPr lang="nb-NO" altLang="lv-LV" sz="2800" b="1" dirty="0" smtClean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lv-LV" sz="2800" b="1" dirty="0">
              <a:solidFill>
                <a:srgbClr val="0B7D9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0331" y="2390121"/>
            <a:ext cx="3718457" cy="263216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15092" y="1661635"/>
            <a:ext cx="492890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altLang="lv-LV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Ziemeļvalstis: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Dānija, arī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Grenlande un 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Farēru (Fēru) salas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Somija, arī </a:t>
            </a:r>
            <a:r>
              <a:rPr lang="lv-LV" altLang="lv-LV" sz="24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Ā</a:t>
            </a:r>
            <a:r>
              <a:rPr lang="lv-LV" altLang="lv-LV" sz="2400" dirty="0" err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landu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salas </a:t>
            </a:r>
            <a:endParaRPr lang="lv-LV" altLang="lv-LV" sz="24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Islande</a:t>
            </a:r>
            <a:endParaRPr lang="lv-LV" altLang="lv-LV" sz="24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Norvēģija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Zviedrija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endParaRPr lang="lv-LV" altLang="lv-LV" sz="800" b="1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r>
              <a:rPr lang="lv-LV" altLang="lv-LV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Baltijas valstis: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Latvija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Lietuva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Igaunija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207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5521" y="365127"/>
            <a:ext cx="6259830" cy="888907"/>
          </a:xfrm>
        </p:spPr>
        <p:txBody>
          <a:bodyPr>
            <a:normAutofit/>
          </a:bodyPr>
          <a:lstStyle/>
          <a:p>
            <a:pPr algn="ctr"/>
            <a:r>
              <a:rPr lang="en-GB" altLang="lv-LV" sz="2800" b="1" dirty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  <a:sym typeface="Dancer-Light" pitchFamily="2" charset="0"/>
              </a:rPr>
              <a:t>Nordplus </a:t>
            </a:r>
            <a:r>
              <a:rPr lang="lv-LV" altLang="lv-LV" sz="2800" b="1" dirty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  <a:sym typeface="Dancer-Light" pitchFamily="2" charset="0"/>
              </a:rPr>
              <a:t>apakšprogrammas </a:t>
            </a:r>
            <a:r>
              <a:rPr lang="lv-LV" altLang="lv-LV" sz="2800" b="1" dirty="0" smtClean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  <a:sym typeface="Dancer-Light" pitchFamily="2" charset="0"/>
              </a:rPr>
              <a:t/>
            </a:r>
            <a:br>
              <a:rPr lang="lv-LV" altLang="lv-LV" sz="2800" b="1" dirty="0" smtClean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  <a:sym typeface="Dancer-Light" pitchFamily="2" charset="0"/>
              </a:rPr>
            </a:br>
            <a:r>
              <a:rPr lang="lv-LV" altLang="lv-LV" sz="2800" b="1" dirty="0" smtClean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2018. -2022. </a:t>
            </a:r>
            <a:endParaRPr lang="lv-LV" sz="2800" b="1" dirty="0">
              <a:solidFill>
                <a:srgbClr val="0B7D9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5520" y="1388481"/>
            <a:ext cx="6487886" cy="5118128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lv-LV" altLang="lv-LV" sz="23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Nordplus programmu veido 5 apakšprogrammas:</a:t>
            </a:r>
          </a:p>
          <a:p>
            <a:pPr marL="0" indent="0">
              <a:buNone/>
              <a:defRPr/>
            </a:pPr>
            <a:endParaRPr lang="lv-LV" altLang="lv-LV" sz="23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16520927"/>
              </p:ext>
            </p:extLst>
          </p:nvPr>
        </p:nvGraphicFramePr>
        <p:xfrm>
          <a:off x="1353422" y="2162121"/>
          <a:ext cx="6399929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21103045"/>
              </p:ext>
            </p:extLst>
          </p:nvPr>
        </p:nvGraphicFramePr>
        <p:xfrm>
          <a:off x="335280" y="188163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627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2936" y="365126"/>
            <a:ext cx="6242413" cy="1325563"/>
          </a:xfrm>
        </p:spPr>
        <p:txBody>
          <a:bodyPr>
            <a:normAutofit/>
          </a:bodyPr>
          <a:lstStyle/>
          <a:p>
            <a:r>
              <a:rPr lang="en-GB" altLang="lv-LV" sz="3500" b="1" dirty="0" err="1">
                <a:solidFill>
                  <a:srgbClr val="0B7D91"/>
                </a:solidFill>
                <a:latin typeface="+mn-lt"/>
                <a:ea typeface="MS PGothic" panose="020B0600070205080204" pitchFamily="34" charset="-128"/>
                <a:sym typeface="Dancer-Light" pitchFamily="2" charset="0"/>
              </a:rPr>
              <a:t>Nordplus</a:t>
            </a:r>
            <a:r>
              <a:rPr lang="en-GB" altLang="lv-LV" sz="35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  <a:sym typeface="Dancer-Light" pitchFamily="2" charset="0"/>
              </a:rPr>
              <a:t> </a:t>
            </a:r>
            <a:r>
              <a:rPr lang="lv-LV" altLang="lv-LV" sz="35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  <a:sym typeface="Dancer-Light" pitchFamily="2" charset="0"/>
              </a:rPr>
              <a:t>apakšprogrammas un </a:t>
            </a:r>
            <a:r>
              <a:rPr lang="lv-LV" altLang="lv-LV" sz="3500" b="1" dirty="0" smtClean="0">
                <a:solidFill>
                  <a:srgbClr val="0B7D91"/>
                </a:solidFill>
                <a:latin typeface="+mn-lt"/>
                <a:ea typeface="MS PGothic" panose="020B0600070205080204" pitchFamily="34" charset="-128"/>
                <a:sym typeface="Dancer-Light" pitchFamily="2" charset="0"/>
              </a:rPr>
              <a:t>aktivitātes</a:t>
            </a:r>
            <a:endParaRPr lang="lv-LV" sz="3500" b="1" dirty="0">
              <a:solidFill>
                <a:srgbClr val="0B7D91"/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3272" y="1532708"/>
            <a:ext cx="7114032" cy="5024845"/>
          </a:xfrm>
        </p:spPr>
        <p:txBody>
          <a:bodyPr>
            <a:normAutofit/>
          </a:bodyPr>
          <a:lstStyle/>
          <a:p>
            <a:pPr marL="685800" lvl="2" indent="0">
              <a:buNone/>
              <a:defRPr/>
            </a:pPr>
            <a:endParaRPr lang="lv-LV" altLang="lv-LV" sz="1050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marL="0" indent="0">
              <a:buNone/>
            </a:pPr>
            <a:endParaRPr lang="lv-LV" altLang="lv-LV" sz="2500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marL="0" indent="0">
              <a:buNone/>
            </a:pPr>
            <a:r>
              <a:rPr lang="lv-LV" altLang="lv-LV" sz="2500" b="1" dirty="0" smtClean="0">
                <a:solidFill>
                  <a:srgbClr val="002060"/>
                </a:solidFill>
                <a:ea typeface="MS PGothic" panose="020B0600070205080204" pitchFamily="34" charset="-128"/>
              </a:rPr>
              <a:t>Atbalstu piešķir šādiem projektu veidiem:</a:t>
            </a:r>
            <a:endParaRPr lang="lv-LV" altLang="lv-LV" sz="2500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lv-LV" altLang="lv-LV" sz="2600" dirty="0">
                <a:solidFill>
                  <a:srgbClr val="002060"/>
                </a:solidFill>
                <a:ea typeface="MS PGothic" panose="020B0600070205080204" pitchFamily="34" charset="-128"/>
              </a:rPr>
              <a:t>Mobilitātēm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lv-LV" altLang="lv-LV" sz="2600" dirty="0" smtClean="0">
                <a:solidFill>
                  <a:srgbClr val="002060"/>
                </a:solidFill>
                <a:ea typeface="MS PGothic" panose="020B0600070205080204" pitchFamily="34" charset="-128"/>
              </a:rPr>
              <a:t>Sadarbības projektiem</a:t>
            </a:r>
            <a:endParaRPr lang="lv-LV" altLang="lv-LV" sz="2600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lv-LV" altLang="lv-LV" sz="2600" dirty="0" smtClean="0">
                <a:solidFill>
                  <a:srgbClr val="002060"/>
                </a:solidFill>
                <a:ea typeface="MS PGothic" panose="020B0600070205080204" pitchFamily="34" charset="-128"/>
              </a:rPr>
              <a:t>Sadarbības tīkliem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lv-LV" altLang="lv-LV" sz="2600" dirty="0">
              <a:solidFill>
                <a:srgbClr val="002060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lvl="1" indent="0" algn="ctr">
              <a:buNone/>
            </a:pPr>
            <a:r>
              <a:rPr lang="lv-LV" altLang="lv-LV" sz="2800" dirty="0" smtClean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Ikgadējais </a:t>
            </a:r>
            <a:r>
              <a:rPr lang="lv-LV" altLang="lv-LV" sz="2800" dirty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Nordplus programmas pieejamais finansējums projektiem no visām dalībvalstīm ir ap </a:t>
            </a:r>
            <a:r>
              <a:rPr lang="lv-LV" altLang="lv-LV" sz="2800" b="1" dirty="0">
                <a:solidFill>
                  <a:srgbClr val="002060"/>
                </a:solidFill>
                <a:ea typeface="MS PGothic" panose="020B0600070205080204" pitchFamily="34" charset="-128"/>
              </a:rPr>
              <a:t>10 milj. EUR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lv-LV" altLang="lv-LV" sz="2600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lv-LV" altLang="lv-LV" sz="2600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endParaRPr lang="lv-LV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04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461" y="1935046"/>
            <a:ext cx="8247780" cy="827314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lv-LV" sz="3500" b="1" dirty="0" smtClean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II </a:t>
            </a:r>
            <a:r>
              <a:rPr lang="nb-NO" altLang="lv-LV" sz="3500" b="1" dirty="0" smtClean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Nordplus</a:t>
            </a:r>
            <a:r>
              <a:rPr lang="lv-LV" altLang="lv-LV" sz="3500" b="1" dirty="0" smtClean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altLang="lv-LV" sz="3500" b="1" dirty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programmas </a:t>
            </a:r>
            <a:r>
              <a:rPr lang="lv-LV" altLang="lv-LV" sz="3500" b="1" dirty="0" smtClean="0">
                <a:solidFill>
                  <a:srgbClr val="0B7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vadība un administrācija</a:t>
            </a:r>
            <a:endParaRPr lang="lv-LV" sz="35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228" y="3124201"/>
            <a:ext cx="7296246" cy="251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35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4638</TotalTime>
  <Words>3164</Words>
  <Application>Microsoft Office PowerPoint</Application>
  <PresentationFormat>On-screen Show (4:3)</PresentationFormat>
  <Paragraphs>643</Paragraphs>
  <Slides>46</Slides>
  <Notes>17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8" baseType="lpstr">
      <vt:lpstr>MS PGothic</vt:lpstr>
      <vt:lpstr>Arial</vt:lpstr>
      <vt:lpstr>Calibri</vt:lpstr>
      <vt:lpstr>Calibri Light</vt:lpstr>
      <vt:lpstr>Dancer-Book</vt:lpstr>
      <vt:lpstr>Dancer-Light</vt:lpstr>
      <vt:lpstr>Times New Roman</vt:lpstr>
      <vt:lpstr>Verdana</vt:lpstr>
      <vt:lpstr>Verdana </vt:lpstr>
      <vt:lpstr>Wingdings</vt:lpstr>
      <vt:lpstr>Office Theme</vt:lpstr>
      <vt:lpstr>Chart</vt:lpstr>
      <vt:lpstr>Nordplus programma 2018. -2022. </vt:lpstr>
      <vt:lpstr>Prezentācijas saturs</vt:lpstr>
      <vt:lpstr>Ievads.  I Vispārējā informācija par Nordplus programmu (2018. – 2022.) </vt:lpstr>
      <vt:lpstr>Nordplus 2018. – 2022. </vt:lpstr>
      <vt:lpstr>Nordplus iespējas kultūras un mākslas jomai</vt:lpstr>
      <vt:lpstr>Nordplus dalībvalstis </vt:lpstr>
      <vt:lpstr>Nordplus apakšprogrammas  2018. -2022. </vt:lpstr>
      <vt:lpstr>Nordplus apakšprogrammas un aktivitātes</vt:lpstr>
      <vt:lpstr>II Nordplus programmas vadība un administrācija</vt:lpstr>
      <vt:lpstr>Nordplus programmas vadība</vt:lpstr>
      <vt:lpstr>Nordplus programmas vadība</vt:lpstr>
      <vt:lpstr>Nordplus programmas vadība</vt:lpstr>
      <vt:lpstr>Nordplus programmas vadība</vt:lpstr>
      <vt:lpstr>III Nordplus – skaitļi un fakti</vt:lpstr>
      <vt:lpstr>Nordplus - daži fakti un skaitļi </vt:lpstr>
      <vt:lpstr>PowerPoint Presentation</vt:lpstr>
      <vt:lpstr>PowerPoint Presentation</vt:lpstr>
      <vt:lpstr>PowerPoint Presentation</vt:lpstr>
      <vt:lpstr>Nordplus 2020.gada projektu konkursa kopējie rezultāti visās dalībvalstīs  </vt:lpstr>
      <vt:lpstr>2020. gada atbalstīto projektu pieteikumu sadalījums starp programmas dalībvalstīm</vt:lpstr>
      <vt:lpstr>II Nordplus 2020. gada projektu konkursa rezultāti Latvijā  </vt:lpstr>
      <vt:lpstr>Nordplus finansējuma sadalījums starp apakšprogrammām 2020</vt:lpstr>
      <vt:lpstr>Nordplus 2020. gada projektu konkursa rezultāti Latvijā  </vt:lpstr>
      <vt:lpstr>Nordplus 2020. gada projektu konkursa rezultātu kopsavilkums programmas oficiālajā portālā  </vt:lpstr>
      <vt:lpstr>IV Nordplus projektu konkurss 2021</vt:lpstr>
      <vt:lpstr>Nordplus projektu konkurss 2021</vt:lpstr>
      <vt:lpstr>Informācijas avoti 2021 gada projektu konkursam </vt:lpstr>
      <vt:lpstr>V Izmaiņas projektu īstenošanā saistībā ar COVID 19  </vt:lpstr>
      <vt:lpstr>VI Nordplus apakšprogrammas</vt:lpstr>
      <vt:lpstr>Nordplus Jauniešu apakšprogramma</vt:lpstr>
      <vt:lpstr>Jauniešu projektu veidi</vt:lpstr>
      <vt:lpstr>Jauniešu apakšprogrammas nosacījumi</vt:lpstr>
      <vt:lpstr>Nordplus Augstākās izglītības apakšprogramma</vt:lpstr>
      <vt:lpstr>Augstākās izglītības apakšprogrammas aktivitātes</vt:lpstr>
      <vt:lpstr>Augstākās izglītības apakšprogrammas nosacījumi</vt:lpstr>
      <vt:lpstr>Nordplus Pieaugušo izglītības apakšprogramma </vt:lpstr>
      <vt:lpstr>Pieaugušo izglītības apakšprogrammas projektu veidi</vt:lpstr>
      <vt:lpstr>Pieaugušo izglītības apakšprogrammas nosacījumi</vt:lpstr>
      <vt:lpstr>Nordplus Horizontālā apakšprogramma</vt:lpstr>
      <vt:lpstr>Horizontālās apakšprogrammas atbalstāmās aktivitātes</vt:lpstr>
      <vt:lpstr>Horizontālās apakšprogrammas partneri un finansējums</vt:lpstr>
      <vt:lpstr>Nordplus Ziemeļvalstu valodu apakšprogramma</vt:lpstr>
      <vt:lpstr>Ziemeļvalstu valodu apakšprogrammas atbalstāmās aktivitātes</vt:lpstr>
      <vt:lpstr>Ziemeļvalstu valodu apakšprogrammas nosacījumi</vt:lpstr>
      <vt:lpstr>VII Papildus informācija</vt:lpstr>
      <vt:lpstr>Kontaktinformācija</vt:lpstr>
    </vt:vector>
  </TitlesOfParts>
  <Company>VIAA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Dace Kosa</dc:creator>
  <cp:lastModifiedBy>Linards Deidulis</cp:lastModifiedBy>
  <cp:revision>279</cp:revision>
  <cp:lastPrinted>2018-02-13T08:16:48Z</cp:lastPrinted>
  <dcterms:created xsi:type="dcterms:W3CDTF">2017-03-17T07:53:29Z</dcterms:created>
  <dcterms:modified xsi:type="dcterms:W3CDTF">2020-11-16T11:19:42Z</dcterms:modified>
</cp:coreProperties>
</file>