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64" r:id="rId5"/>
    <p:sldId id="289" r:id="rId6"/>
    <p:sldId id="266" r:id="rId7"/>
    <p:sldId id="259" r:id="rId8"/>
    <p:sldId id="260" r:id="rId9"/>
    <p:sldId id="265" r:id="rId10"/>
    <p:sldId id="261" r:id="rId11"/>
    <p:sldId id="267" r:id="rId12"/>
    <p:sldId id="263" r:id="rId13"/>
    <p:sldId id="262" r:id="rId14"/>
    <p:sldId id="288" r:id="rId15"/>
    <p:sldId id="276" r:id="rId16"/>
    <p:sldId id="277" r:id="rId17"/>
    <p:sldId id="278" r:id="rId18"/>
    <p:sldId id="280" r:id="rId19"/>
    <p:sldId id="279" r:id="rId20"/>
    <p:sldId id="268" r:id="rId21"/>
    <p:sldId id="281" r:id="rId22"/>
    <p:sldId id="285" r:id="rId23"/>
    <p:sldId id="286" r:id="rId24"/>
    <p:sldId id="287"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2" autoAdjust="0"/>
  </p:normalViewPr>
  <p:slideViewPr>
    <p:cSldViewPr snapToGrid="0">
      <p:cViewPr varScale="1">
        <p:scale>
          <a:sx n="67" d="100"/>
          <a:sy n="67" d="100"/>
        </p:scale>
        <p:origin x="756" y="60"/>
      </p:cViewPr>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lapa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darblapa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darblapa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darblapa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darblapa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darblapa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darblapa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darblapa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darblapa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darblapa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darblapa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lapa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darblapa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darblapa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darblapa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darblapa23.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darblapa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darblapa25.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darblapa26.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darblapa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darblapa28.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darblapa29.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darblapa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darblapa30.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darblapa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darblapa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darblapa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darblapa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darblapa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darblapa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4845065314577038E-2"/>
          <c:w val="0.4605544858899937"/>
          <c:h val="0.93555777184185018"/>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Lapa1!$A$2:$A$11</c:f>
              <c:strCache>
                <c:ptCount val="10"/>
                <c:pt idx="0">
                  <c:v>Apmeklēju pagasta, pilsētas vai novada svētkus</c:v>
                </c:pt>
                <c:pt idx="1">
                  <c:v>Skatos raidījumus par kultūru televīzijā</c:v>
                </c:pt>
                <c:pt idx="2">
                  <c:v>Pabeidzu lasīt grāmatu</c:v>
                </c:pt>
                <c:pt idx="3">
                  <c:v>Apmeklēju kultūrvēsturiskas vietas (pilis, dārzi, parki, muižas u.tml.)</c:v>
                </c:pt>
                <c:pt idx="4">
                  <c:v>Apmeklēju muzeju</c:v>
                </c:pt>
                <c:pt idx="5">
                  <c:v>Lasu rakstus par kultūru drukātajos žurnālos vai laikrakstos</c:v>
                </c:pt>
                <c:pt idx="6">
                  <c:v>Apmeklēju pasākumu savā pilsētā/pagastā, kur uzstājās amatierkolektīvi, pašdarbnieki</c:v>
                </c:pt>
                <c:pt idx="7">
                  <c:v>Apmeklēju populārās mūzikas koncertu</c:v>
                </c:pt>
                <c:pt idx="8">
                  <c:v>Klausos raidījumus par kultūru radio</c:v>
                </c:pt>
                <c:pt idx="9">
                  <c:v>Apmeklēju atrakciju, izklaides parku</c:v>
                </c:pt>
              </c:strCache>
            </c:strRef>
          </c:cat>
          <c:val>
            <c:numRef>
              <c:f>Lapa1!$B$2:$B$11</c:f>
              <c:numCache>
                <c:formatCode>0</c:formatCode>
                <c:ptCount val="10"/>
                <c:pt idx="0">
                  <c:v>69</c:v>
                </c:pt>
                <c:pt idx="1">
                  <c:v>60</c:v>
                </c:pt>
                <c:pt idx="2">
                  <c:v>57</c:v>
                </c:pt>
                <c:pt idx="3">
                  <c:v>56</c:v>
                </c:pt>
                <c:pt idx="4">
                  <c:v>52</c:v>
                </c:pt>
                <c:pt idx="5">
                  <c:v>44</c:v>
                </c:pt>
                <c:pt idx="6">
                  <c:v>43</c:v>
                </c:pt>
                <c:pt idx="7">
                  <c:v>42</c:v>
                </c:pt>
                <c:pt idx="8">
                  <c:v>42</c:v>
                </c:pt>
                <c:pt idx="9">
                  <c:v>39</c:v>
                </c:pt>
              </c:numCache>
            </c:numRef>
          </c:val>
          <c:extLst xmlns:c16r2="http://schemas.microsoft.com/office/drawing/2015/06/chart">
            <c:ext xmlns:c16="http://schemas.microsoft.com/office/drawing/2014/chart" uri="{C3380CC4-5D6E-409C-BE32-E72D297353CC}">
              <c16:uniqueId val="{00000000-75C6-4A5B-8F4D-3579329F612F}"/>
            </c:ext>
          </c:extLst>
        </c:ser>
        <c:dLbls>
          <c:dLblPos val="inEnd"/>
          <c:showLegendKey val="0"/>
          <c:showVal val="1"/>
          <c:showCatName val="0"/>
          <c:showSerName val="0"/>
          <c:showPercent val="0"/>
          <c:showBubbleSize val="0"/>
        </c:dLbls>
        <c:gapWidth val="41"/>
        <c:axId val="399404312"/>
        <c:axId val="399409800"/>
      </c:barChart>
      <c:catAx>
        <c:axId val="3994043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09800"/>
        <c:crosses val="autoZero"/>
        <c:auto val="1"/>
        <c:lblAlgn val="ctr"/>
        <c:lblOffset val="100"/>
        <c:noMultiLvlLbl val="0"/>
      </c:catAx>
      <c:valAx>
        <c:axId val="399409800"/>
        <c:scaling>
          <c:orientation val="minMax"/>
          <c:max val="70"/>
          <c:min val="0"/>
        </c:scaling>
        <c:delete val="1"/>
        <c:axPos val="t"/>
        <c:numFmt formatCode="#,##0" sourceLinked="0"/>
        <c:majorTickMark val="out"/>
        <c:minorTickMark val="none"/>
        <c:tickLblPos val="nextTo"/>
        <c:crossAx val="3994043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Lapa1!$A$2:$A$5</c:f>
              <c:strCache>
                <c:ptCount val="4"/>
                <c:pt idx="0">
                  <c:v>Tikai savā dzīves vietā</c:v>
                </c:pt>
                <c:pt idx="1">
                  <c:v>Savā dzīves vietā un citur</c:v>
                </c:pt>
                <c:pt idx="2">
                  <c:v>Tikai citur</c:v>
                </c:pt>
                <c:pt idx="3">
                  <c:v>Grūti pateikt</c:v>
                </c:pt>
              </c:strCache>
            </c:strRef>
          </c:cat>
          <c:val>
            <c:numRef>
              <c:f>Lapa1!$B$2:$B$5</c:f>
              <c:numCache>
                <c:formatCode>0</c:formatCode>
                <c:ptCount val="4"/>
                <c:pt idx="0">
                  <c:v>15.239965665840083</c:v>
                </c:pt>
                <c:pt idx="1">
                  <c:v>63.513309224105384</c:v>
                </c:pt>
                <c:pt idx="2">
                  <c:v>6.868525323151867</c:v>
                </c:pt>
                <c:pt idx="3">
                  <c:v>14.378199786902767</c:v>
                </c:pt>
              </c:numCache>
            </c:numRef>
          </c:val>
          <c:extLst xmlns:c16r2="http://schemas.microsoft.com/office/drawing/2015/06/chart">
            <c:ext xmlns:c16="http://schemas.microsoft.com/office/drawing/2014/chart" uri="{C3380CC4-5D6E-409C-BE32-E72D297353CC}">
              <c16:uniqueId val="{00000001-EFAA-4F84-9CF3-E2B055E144E1}"/>
            </c:ext>
          </c:extLst>
        </c:ser>
        <c:dLbls>
          <c:dLblPos val="inEnd"/>
          <c:showLegendKey val="0"/>
          <c:showVal val="1"/>
          <c:showCatName val="0"/>
          <c:showSerName val="0"/>
          <c:showPercent val="0"/>
          <c:showBubbleSize val="0"/>
        </c:dLbls>
        <c:gapWidth val="41"/>
        <c:axId val="399416072"/>
        <c:axId val="399418424"/>
      </c:barChart>
      <c:catAx>
        <c:axId val="399416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8424"/>
        <c:crosses val="autoZero"/>
        <c:auto val="1"/>
        <c:lblAlgn val="ctr"/>
        <c:lblOffset val="100"/>
        <c:noMultiLvlLbl val="0"/>
      </c:catAx>
      <c:valAx>
        <c:axId val="399418424"/>
        <c:scaling>
          <c:orientation val="minMax"/>
          <c:max val="100"/>
          <c:min val="0"/>
        </c:scaling>
        <c:delete val="1"/>
        <c:axPos val="l"/>
        <c:numFmt formatCode="#,##0" sourceLinked="0"/>
        <c:majorTickMark val="out"/>
        <c:minorTickMark val="none"/>
        <c:tickLblPos val="nextTo"/>
        <c:crossAx val="3994160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4718909710391E-3"/>
          <c:y val="1.2088244182532487E-2"/>
          <c:w val="0.99148211243611584"/>
          <c:h val="0.82004173775648848"/>
        </c:manualLayout>
      </c:layout>
      <c:barChart>
        <c:barDir val="col"/>
        <c:grouping val="clustered"/>
        <c:varyColors val="0"/>
        <c:ser>
          <c:idx val="0"/>
          <c:order val="0"/>
          <c:tx>
            <c:strRef>
              <c:f>Lapa1!$B$1</c:f>
              <c:strCache>
                <c:ptCount val="1"/>
                <c:pt idx="0">
                  <c:v>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Pilsētā/ pagastā</c:v>
                </c:pt>
                <c:pt idx="1">
                  <c:v>Savā reģionā</c:v>
                </c:pt>
                <c:pt idx="2">
                  <c:v>Rīgā</c:v>
                </c:pt>
                <c:pt idx="3">
                  <c:v>Lietuvā, Igaunijā</c:v>
                </c:pt>
                <c:pt idx="4">
                  <c:v>Ārpus Baltijas valstīm</c:v>
                </c:pt>
              </c:strCache>
            </c:strRef>
          </c:cat>
          <c:val>
            <c:numRef>
              <c:f>Lapa1!$B$2:$B$6</c:f>
              <c:numCache>
                <c:formatCode>General</c:formatCode>
                <c:ptCount val="5"/>
                <c:pt idx="0">
                  <c:v>81</c:v>
                </c:pt>
                <c:pt idx="1">
                  <c:v>43</c:v>
                </c:pt>
                <c:pt idx="2">
                  <c:v>58</c:v>
                </c:pt>
                <c:pt idx="3">
                  <c:v>11</c:v>
                </c:pt>
                <c:pt idx="4">
                  <c:v>10</c:v>
                </c:pt>
              </c:numCache>
            </c:numRef>
          </c:val>
          <c:extLst xmlns:c16r2="http://schemas.microsoft.com/office/drawing/2015/06/chart">
            <c:ext xmlns:c16="http://schemas.microsoft.com/office/drawing/2014/chart" uri="{C3380CC4-5D6E-409C-BE32-E72D297353CC}">
              <c16:uniqueId val="{00000000-01F1-4432-B90D-DDC1C7ED70F9}"/>
            </c:ext>
          </c:extLst>
        </c:ser>
        <c:ser>
          <c:idx val="1"/>
          <c:order val="1"/>
          <c:tx>
            <c:strRef>
              <c:f>Lapa1!$C$1</c:f>
              <c:strCache>
                <c:ptCount val="1"/>
                <c:pt idx="0">
                  <c:v>2016</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2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Pilsētā/ pagastā</c:v>
                </c:pt>
                <c:pt idx="1">
                  <c:v>Savā reģionā</c:v>
                </c:pt>
                <c:pt idx="2">
                  <c:v>Rīgā</c:v>
                </c:pt>
                <c:pt idx="3">
                  <c:v>Lietuvā, Igaunijā</c:v>
                </c:pt>
                <c:pt idx="4">
                  <c:v>Ārpus Baltijas valstīm</c:v>
                </c:pt>
              </c:strCache>
            </c:strRef>
          </c:cat>
          <c:val>
            <c:numRef>
              <c:f>Lapa1!$C$2:$C$6</c:f>
              <c:numCache>
                <c:formatCode>General</c:formatCode>
                <c:ptCount val="5"/>
                <c:pt idx="0">
                  <c:v>79</c:v>
                </c:pt>
                <c:pt idx="1">
                  <c:v>57</c:v>
                </c:pt>
                <c:pt idx="2">
                  <c:v>59</c:v>
                </c:pt>
                <c:pt idx="3">
                  <c:v>14</c:v>
                </c:pt>
                <c:pt idx="4">
                  <c:v>14</c:v>
                </c:pt>
              </c:numCache>
            </c:numRef>
          </c:val>
          <c:extLst xmlns:c16r2="http://schemas.microsoft.com/office/drawing/2015/06/chart">
            <c:ext xmlns:c16="http://schemas.microsoft.com/office/drawing/2014/chart" uri="{C3380CC4-5D6E-409C-BE32-E72D297353CC}">
              <c16:uniqueId val="{00000001-01F1-4432-B90D-DDC1C7ED70F9}"/>
            </c:ext>
          </c:extLst>
        </c:ser>
        <c:dLbls>
          <c:showLegendKey val="0"/>
          <c:showVal val="0"/>
          <c:showCatName val="0"/>
          <c:showSerName val="0"/>
          <c:showPercent val="0"/>
          <c:showBubbleSize val="0"/>
        </c:dLbls>
        <c:gapWidth val="219"/>
        <c:overlap val="-27"/>
        <c:axId val="399421168"/>
        <c:axId val="399416464"/>
      </c:barChart>
      <c:catAx>
        <c:axId val="39942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99416464"/>
        <c:crosses val="autoZero"/>
        <c:auto val="1"/>
        <c:lblAlgn val="ctr"/>
        <c:lblOffset val="100"/>
        <c:noMultiLvlLbl val="0"/>
      </c:catAx>
      <c:valAx>
        <c:axId val="399416464"/>
        <c:scaling>
          <c:orientation val="minMax"/>
          <c:max val="100"/>
        </c:scaling>
        <c:delete val="1"/>
        <c:axPos val="l"/>
        <c:numFmt formatCode="General" sourceLinked="1"/>
        <c:majorTickMark val="out"/>
        <c:minorTickMark val="none"/>
        <c:tickLblPos val="nextTo"/>
        <c:crossAx val="399421168"/>
        <c:crosses val="autoZero"/>
        <c:crossBetween val="between"/>
      </c:valAx>
      <c:spPr>
        <a:noFill/>
        <a:ln>
          <a:noFill/>
        </a:ln>
        <a:effectLst/>
      </c:spPr>
    </c:plotArea>
    <c:legend>
      <c:legendPos val="b"/>
      <c:layout>
        <c:manualLayout>
          <c:xMode val="edge"/>
          <c:yMode val="edge"/>
          <c:x val="0.71993883213139009"/>
          <c:y val="6.2148176679003173E-2"/>
          <c:w val="0.18104937691987821"/>
          <c:h val="0.15692665807019601"/>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a:softEdge rad="254000"/>
    </a:effectLst>
  </c:spPr>
  <c:txPr>
    <a:bodyPr/>
    <a:lstStyle/>
    <a:p>
      <a:pPr>
        <a:defRPr sz="2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60411081322611E-2"/>
          <c:y val="4.3277276301090885E-2"/>
          <c:w val="0.96067917783735479"/>
          <c:h val="0.49927819574959525"/>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Lapa1!$A$2:$A$11</c:f>
              <c:strCache>
                <c:ptCount val="10"/>
                <c:pt idx="0">
                  <c:v>Rīgā</c:v>
                </c:pt>
                <c:pt idx="1">
                  <c:v>Jūrmalā</c:v>
                </c:pt>
                <c:pt idx="2">
                  <c:v>Liepājā</c:v>
                </c:pt>
                <c:pt idx="3">
                  <c:v>Jelgavā</c:v>
                </c:pt>
                <c:pt idx="4">
                  <c:v>Ventspilī</c:v>
                </c:pt>
                <c:pt idx="5">
                  <c:v>Rēzeknē</c:v>
                </c:pt>
                <c:pt idx="6">
                  <c:v>Cēsīs</c:v>
                </c:pt>
                <c:pt idx="7">
                  <c:v>Valmierā</c:v>
                </c:pt>
                <c:pt idx="8">
                  <c:v>Daugavpilī</c:v>
                </c:pt>
                <c:pt idx="9">
                  <c:v>Jēkabpilī</c:v>
                </c:pt>
              </c:strCache>
            </c:strRef>
          </c:cat>
          <c:val>
            <c:numRef>
              <c:f>Lapa1!$B$2:$B$11</c:f>
              <c:numCache>
                <c:formatCode>General</c:formatCode>
                <c:ptCount val="10"/>
                <c:pt idx="0">
                  <c:v>59</c:v>
                </c:pt>
                <c:pt idx="1">
                  <c:v>24</c:v>
                </c:pt>
                <c:pt idx="2">
                  <c:v>16</c:v>
                </c:pt>
                <c:pt idx="3">
                  <c:v>13</c:v>
                </c:pt>
                <c:pt idx="4">
                  <c:v>13</c:v>
                </c:pt>
                <c:pt idx="5">
                  <c:v>12</c:v>
                </c:pt>
                <c:pt idx="6">
                  <c:v>12</c:v>
                </c:pt>
                <c:pt idx="7">
                  <c:v>9</c:v>
                </c:pt>
                <c:pt idx="8">
                  <c:v>9</c:v>
                </c:pt>
                <c:pt idx="9">
                  <c:v>5</c:v>
                </c:pt>
              </c:numCache>
            </c:numRef>
          </c:val>
          <c:extLst xmlns:c16r2="http://schemas.microsoft.com/office/drawing/2015/06/chart">
            <c:ext xmlns:c16="http://schemas.microsoft.com/office/drawing/2014/chart" uri="{C3380CC4-5D6E-409C-BE32-E72D297353CC}">
              <c16:uniqueId val="{00000001-B8D5-4B7F-846D-7487BAEA5316}"/>
            </c:ext>
          </c:extLst>
        </c:ser>
        <c:dLbls>
          <c:dLblPos val="inEnd"/>
          <c:showLegendKey val="0"/>
          <c:showVal val="1"/>
          <c:showCatName val="0"/>
          <c:showSerName val="0"/>
          <c:showPercent val="0"/>
          <c:showBubbleSize val="0"/>
        </c:dLbls>
        <c:gapWidth val="41"/>
        <c:axId val="399417640"/>
        <c:axId val="399418816"/>
      </c:barChart>
      <c:catAx>
        <c:axId val="399417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8816"/>
        <c:crosses val="autoZero"/>
        <c:auto val="1"/>
        <c:lblAlgn val="ctr"/>
        <c:lblOffset val="100"/>
        <c:noMultiLvlLbl val="0"/>
      </c:catAx>
      <c:valAx>
        <c:axId val="399418816"/>
        <c:scaling>
          <c:orientation val="minMax"/>
          <c:max val="100"/>
          <c:min val="0"/>
        </c:scaling>
        <c:delete val="1"/>
        <c:axPos val="l"/>
        <c:numFmt formatCode="#,##0" sourceLinked="0"/>
        <c:majorTickMark val="out"/>
        <c:minorTickMark val="none"/>
        <c:tickLblPos val="nextTo"/>
        <c:crossAx val="3994176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4718909710391E-3"/>
          <c:y val="1.2088244182532487E-2"/>
          <c:w val="0.99148211243611584"/>
          <c:h val="0.66893868547483237"/>
        </c:manualLayout>
      </c:layout>
      <c:barChart>
        <c:barDir val="col"/>
        <c:grouping val="clustered"/>
        <c:varyColors val="0"/>
        <c:ser>
          <c:idx val="0"/>
          <c:order val="0"/>
          <c:tx>
            <c:strRef>
              <c:f>Lapa1!$B$1</c:f>
              <c:strCache>
                <c:ptCount val="1"/>
                <c:pt idx="0">
                  <c:v>Plānoja apmeklēt (2014)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Latvijas Nacionālās bibliotēkas jaunā ēka Rīgā</c:v>
                </c:pt>
                <c:pt idx="1">
                  <c:v>Dzintaru koncertzāle Jūrmalā</c:v>
                </c:pt>
                <c:pt idx="2">
                  <c:v>Latgales vēstniecība GORS (Austrumlatvijas koncertzāle) Rēzeknē</c:v>
                </c:pt>
                <c:pt idx="3">
                  <c:v>Vidzemes koncertzāle „Cēsis” Cēsīs</c:v>
                </c:pt>
                <c:pt idx="4">
                  <c:v>Liepājas koncertzāle „Lielais dzintars”</c:v>
                </c:pt>
              </c:strCache>
            </c:strRef>
          </c:cat>
          <c:val>
            <c:numRef>
              <c:f>Lapa1!$B$2:$B$6</c:f>
              <c:numCache>
                <c:formatCode>0</c:formatCode>
                <c:ptCount val="5"/>
                <c:pt idx="0">
                  <c:v>35</c:v>
                </c:pt>
                <c:pt idx="1">
                  <c:v>19</c:v>
                </c:pt>
                <c:pt idx="2">
                  <c:v>9</c:v>
                </c:pt>
                <c:pt idx="3">
                  <c:v>7</c:v>
                </c:pt>
                <c:pt idx="4">
                  <c:v>7</c:v>
                </c:pt>
              </c:numCache>
            </c:numRef>
          </c:val>
          <c:extLst xmlns:c16r2="http://schemas.microsoft.com/office/drawing/2015/06/chart">
            <c:ext xmlns:c16="http://schemas.microsoft.com/office/drawing/2014/chart" uri="{C3380CC4-5D6E-409C-BE32-E72D297353CC}">
              <c16:uniqueId val="{00000000-5717-4A26-ABA2-EEE929C1D02E}"/>
            </c:ext>
          </c:extLst>
        </c:ser>
        <c:ser>
          <c:idx val="1"/>
          <c:order val="1"/>
          <c:tx>
            <c:strRef>
              <c:f>Lapa1!$C$1</c:f>
              <c:strCache>
                <c:ptCount val="1"/>
                <c:pt idx="0">
                  <c:v>Apmeklēja 2016</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Latvijas Nacionālās bibliotēkas jaunā ēka Rīgā</c:v>
                </c:pt>
                <c:pt idx="1">
                  <c:v>Dzintaru koncertzāle Jūrmalā</c:v>
                </c:pt>
                <c:pt idx="2">
                  <c:v>Latgales vēstniecība GORS (Austrumlatvijas koncertzāle) Rēzeknē</c:v>
                </c:pt>
                <c:pt idx="3">
                  <c:v>Vidzemes koncertzāle „Cēsis” Cēsīs</c:v>
                </c:pt>
                <c:pt idx="4">
                  <c:v>Liepājas koncertzāle „Lielais dzintars”</c:v>
                </c:pt>
              </c:strCache>
            </c:strRef>
          </c:cat>
          <c:val>
            <c:numRef>
              <c:f>Lapa1!$C$2:$C$6</c:f>
              <c:numCache>
                <c:formatCode>0</c:formatCode>
                <c:ptCount val="5"/>
                <c:pt idx="0">
                  <c:v>20</c:v>
                </c:pt>
                <c:pt idx="1">
                  <c:v>19</c:v>
                </c:pt>
                <c:pt idx="2">
                  <c:v>12</c:v>
                </c:pt>
                <c:pt idx="3">
                  <c:v>10</c:v>
                </c:pt>
                <c:pt idx="4">
                  <c:v>9</c:v>
                </c:pt>
              </c:numCache>
            </c:numRef>
          </c:val>
          <c:extLst xmlns:c16r2="http://schemas.microsoft.com/office/drawing/2015/06/chart">
            <c:ext xmlns:c16="http://schemas.microsoft.com/office/drawing/2014/chart" uri="{C3380CC4-5D6E-409C-BE32-E72D297353CC}">
              <c16:uniqueId val="{00000001-5717-4A26-ABA2-EEE929C1D02E}"/>
            </c:ext>
          </c:extLst>
        </c:ser>
        <c:dLbls>
          <c:showLegendKey val="0"/>
          <c:showVal val="0"/>
          <c:showCatName val="0"/>
          <c:showSerName val="0"/>
          <c:showPercent val="0"/>
          <c:showBubbleSize val="0"/>
        </c:dLbls>
        <c:gapWidth val="219"/>
        <c:overlap val="-27"/>
        <c:axId val="399419208"/>
        <c:axId val="399420384"/>
      </c:barChart>
      <c:catAx>
        <c:axId val="399419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99420384"/>
        <c:crosses val="autoZero"/>
        <c:auto val="1"/>
        <c:lblAlgn val="ctr"/>
        <c:lblOffset val="100"/>
        <c:noMultiLvlLbl val="0"/>
      </c:catAx>
      <c:valAx>
        <c:axId val="399420384"/>
        <c:scaling>
          <c:orientation val="minMax"/>
          <c:max val="60"/>
        </c:scaling>
        <c:delete val="1"/>
        <c:axPos val="l"/>
        <c:numFmt formatCode="0" sourceLinked="1"/>
        <c:majorTickMark val="out"/>
        <c:minorTickMark val="none"/>
        <c:tickLblPos val="nextTo"/>
        <c:crossAx val="399419208"/>
        <c:crosses val="autoZero"/>
        <c:crossBetween val="between"/>
      </c:valAx>
      <c:spPr>
        <a:noFill/>
        <a:ln>
          <a:noFill/>
        </a:ln>
        <a:effectLst/>
      </c:spPr>
    </c:plotArea>
    <c:legend>
      <c:legendPos val="b"/>
      <c:layout>
        <c:manualLayout>
          <c:xMode val="edge"/>
          <c:yMode val="edge"/>
          <c:x val="0.12974201531878363"/>
          <c:y val="5.9127695166843935E-2"/>
          <c:w val="0.77458751961796934"/>
          <c:h val="9.46952120558819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a:softEdge rad="254000"/>
    </a:effectLst>
  </c:spPr>
  <c:txPr>
    <a:bodyPr/>
    <a:lstStyle/>
    <a:p>
      <a:pPr>
        <a:defRPr sz="1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94718909710391E-3"/>
          <c:y val="1.2088244182532487E-2"/>
          <c:w val="0.99148211243611584"/>
          <c:h val="0.78982112730015741"/>
        </c:manualLayout>
      </c:layout>
      <c:barChart>
        <c:barDir val="col"/>
        <c:grouping val="clustered"/>
        <c:varyColors val="0"/>
        <c:ser>
          <c:idx val="0"/>
          <c:order val="0"/>
          <c:tx>
            <c:strRef>
              <c:f>Lapa1!$B$1</c:f>
              <c:strCache>
                <c:ptCount val="1"/>
                <c:pt idx="0">
                  <c:v>Ir apmeklējuši, kopā</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Vidzemes koncertzāle „Cēsis” Cēsīs</c:v>
                </c:pt>
                <c:pt idx="1">
                  <c:v>Latgales vēstniecība GORS Rēzeknē</c:v>
                </c:pt>
                <c:pt idx="2">
                  <c:v>Liepājas koncertzāle „Lielais dzintars”</c:v>
                </c:pt>
                <c:pt idx="3">
                  <c:v>Dzintaru koncertzāle Jūrmalā</c:v>
                </c:pt>
                <c:pt idx="4">
                  <c:v>Latvijas Nacionālās bibliotēkas jaunā ēka Rīgā</c:v>
                </c:pt>
              </c:strCache>
            </c:strRef>
          </c:cat>
          <c:val>
            <c:numRef>
              <c:f>Lapa1!$B$2:$B$6</c:f>
              <c:numCache>
                <c:formatCode>0</c:formatCode>
                <c:ptCount val="5"/>
                <c:pt idx="0">
                  <c:v>9.7038013126957789</c:v>
                </c:pt>
                <c:pt idx="1">
                  <c:v>11.878627010735967</c:v>
                </c:pt>
                <c:pt idx="2">
                  <c:v>9.3372009926357702</c:v>
                </c:pt>
                <c:pt idx="3">
                  <c:v>18.612227564467098</c:v>
                </c:pt>
                <c:pt idx="4">
                  <c:v>20.086965744454059</c:v>
                </c:pt>
              </c:numCache>
            </c:numRef>
          </c:val>
          <c:extLst xmlns:c16r2="http://schemas.microsoft.com/office/drawing/2015/06/chart">
            <c:ext xmlns:c16="http://schemas.microsoft.com/office/drawing/2014/chart" uri="{C3380CC4-5D6E-409C-BE32-E72D297353CC}">
              <c16:uniqueId val="{00000000-29F9-4CA6-839A-8587EB1ACE80}"/>
            </c:ext>
          </c:extLst>
        </c:ser>
        <c:ser>
          <c:idx val="1"/>
          <c:order val="1"/>
          <c:tx>
            <c:strRef>
              <c:f>Lapa1!$C$1</c:f>
              <c:strCache>
                <c:ptCount val="1"/>
                <c:pt idx="0">
                  <c:v>Kā tūrists/-e (tikai apskatīt vai uz kafejnīcu, restorānu)</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Vidzemes koncertzāle „Cēsis” Cēsīs</c:v>
                </c:pt>
                <c:pt idx="1">
                  <c:v>Latgales vēstniecība GORS Rēzeknē</c:v>
                </c:pt>
                <c:pt idx="2">
                  <c:v>Liepājas koncertzāle „Lielais dzintars”</c:v>
                </c:pt>
                <c:pt idx="3">
                  <c:v>Dzintaru koncertzāle Jūrmalā</c:v>
                </c:pt>
                <c:pt idx="4">
                  <c:v>Latvijas Nacionālās bibliotēkas jaunā ēka Rīgā</c:v>
                </c:pt>
              </c:strCache>
            </c:strRef>
          </c:cat>
          <c:val>
            <c:numRef>
              <c:f>Lapa1!$C$2:$C$6</c:f>
              <c:numCache>
                <c:formatCode>0</c:formatCode>
                <c:ptCount val="5"/>
                <c:pt idx="0">
                  <c:v>3.9429914318211248</c:v>
                </c:pt>
                <c:pt idx="1">
                  <c:v>5.2162018630819853</c:v>
                </c:pt>
                <c:pt idx="2">
                  <c:v>3.8701148725185885</c:v>
                </c:pt>
                <c:pt idx="3">
                  <c:v>4.9320725025021455</c:v>
                </c:pt>
                <c:pt idx="4">
                  <c:v>13.15215658075757</c:v>
                </c:pt>
              </c:numCache>
            </c:numRef>
          </c:val>
          <c:extLst xmlns:c16r2="http://schemas.microsoft.com/office/drawing/2015/06/chart">
            <c:ext xmlns:c16="http://schemas.microsoft.com/office/drawing/2014/chart" uri="{C3380CC4-5D6E-409C-BE32-E72D297353CC}">
              <c16:uniqueId val="{00000001-29F9-4CA6-839A-8587EB1ACE80}"/>
            </c:ext>
          </c:extLst>
        </c:ser>
        <c:ser>
          <c:idx val="2"/>
          <c:order val="2"/>
          <c:tx>
            <c:strRef>
              <c:f>Lapa1!$D$1</c:f>
              <c:strCache>
                <c:ptCount val="1"/>
                <c:pt idx="0">
                  <c:v>Pasākumus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Lapa1!$A$2:$A$6</c:f>
              <c:strCache>
                <c:ptCount val="5"/>
                <c:pt idx="0">
                  <c:v>Vidzemes koncertzāle „Cēsis” Cēsīs</c:v>
                </c:pt>
                <c:pt idx="1">
                  <c:v>Latgales vēstniecība GORS Rēzeknē</c:v>
                </c:pt>
                <c:pt idx="2">
                  <c:v>Liepājas koncertzāle „Lielais dzintars”</c:v>
                </c:pt>
                <c:pt idx="3">
                  <c:v>Dzintaru koncertzāle Jūrmalā</c:v>
                </c:pt>
                <c:pt idx="4">
                  <c:v>Latvijas Nacionālās bibliotēkas jaunā ēka Rīgā</c:v>
                </c:pt>
              </c:strCache>
            </c:strRef>
          </c:cat>
          <c:val>
            <c:numRef>
              <c:f>Lapa1!$D$2:$D$6</c:f>
              <c:numCache>
                <c:formatCode>0</c:formatCode>
                <c:ptCount val="5"/>
                <c:pt idx="0">
                  <c:v>6.1553727937680929</c:v>
                </c:pt>
                <c:pt idx="1">
                  <c:v>7.5651893218233397</c:v>
                </c:pt>
                <c:pt idx="2">
                  <c:v>5.5615255863376563</c:v>
                </c:pt>
                <c:pt idx="3">
                  <c:v>14.049156497405187</c:v>
                </c:pt>
                <c:pt idx="4">
                  <c:v>8.4002499955971501</c:v>
                </c:pt>
              </c:numCache>
            </c:numRef>
          </c:val>
          <c:extLst xmlns:c16r2="http://schemas.microsoft.com/office/drawing/2015/06/chart">
            <c:ext xmlns:c16="http://schemas.microsoft.com/office/drawing/2014/chart" uri="{C3380CC4-5D6E-409C-BE32-E72D297353CC}">
              <c16:uniqueId val="{00000002-29F9-4CA6-839A-8587EB1ACE80}"/>
            </c:ext>
          </c:extLst>
        </c:ser>
        <c:dLbls>
          <c:showLegendKey val="0"/>
          <c:showVal val="0"/>
          <c:showCatName val="0"/>
          <c:showSerName val="0"/>
          <c:showPercent val="0"/>
          <c:showBubbleSize val="0"/>
        </c:dLbls>
        <c:gapWidth val="219"/>
        <c:overlap val="-27"/>
        <c:axId val="399414896"/>
        <c:axId val="399415288"/>
      </c:barChart>
      <c:catAx>
        <c:axId val="39941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crossAx val="399415288"/>
        <c:crosses val="autoZero"/>
        <c:auto val="1"/>
        <c:lblAlgn val="ctr"/>
        <c:lblOffset val="100"/>
        <c:noMultiLvlLbl val="0"/>
      </c:catAx>
      <c:valAx>
        <c:axId val="399415288"/>
        <c:scaling>
          <c:orientation val="minMax"/>
          <c:max val="40"/>
        </c:scaling>
        <c:delete val="1"/>
        <c:axPos val="l"/>
        <c:numFmt formatCode="0" sourceLinked="1"/>
        <c:majorTickMark val="none"/>
        <c:minorTickMark val="none"/>
        <c:tickLblPos val="nextTo"/>
        <c:crossAx val="399414896"/>
        <c:crosses val="autoZero"/>
        <c:crossBetween val="between"/>
      </c:valAx>
      <c:spPr>
        <a:noFill/>
        <a:ln>
          <a:noFill/>
        </a:ln>
        <a:effectLst/>
      </c:spPr>
    </c:plotArea>
    <c:legend>
      <c:legendPos val="b"/>
      <c:layout>
        <c:manualLayout>
          <c:xMode val="edge"/>
          <c:yMode val="edge"/>
          <c:x val="0.12122035173737569"/>
          <c:y val="0.13285417164688382"/>
          <c:w val="0.77458751961796934"/>
          <c:h val="9.46952120558819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solidFill>
      <a:schemeClr val="bg1">
        <a:lumMod val="95000"/>
      </a:schemeClr>
    </a:solidFill>
    <a:ln w="9525" cap="flat" cmpd="sng" algn="ctr">
      <a:noFill/>
      <a:round/>
    </a:ln>
    <a:effectLst>
      <a:softEdge rad="254000"/>
    </a:effectLst>
  </c:spPr>
  <c:txPr>
    <a:bodyPr/>
    <a:lstStyle/>
    <a:p>
      <a:pPr>
        <a:defRPr sz="1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2907167498057723E-2"/>
          <c:w val="0.4605544858899937"/>
          <c:h val="0.94714298963257126"/>
        </c:manualLayout>
      </c:layout>
      <c:barChart>
        <c:barDir val="bar"/>
        <c:grouping val="clustered"/>
        <c:varyColors val="0"/>
        <c:ser>
          <c:idx val="0"/>
          <c:order val="0"/>
          <c:tx>
            <c:strRef>
              <c:f>Lapa1!$B$1</c:f>
              <c:strCache>
                <c:ptCount val="1"/>
                <c:pt idx="0">
                  <c:v>Pavisam</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Lapa1!$A$2:$A$6</c:f>
              <c:strCache>
                <c:ptCount val="5"/>
                <c:pt idx="0">
                  <c:v>Kinoteātri, teātri, koncerti</c:v>
                </c:pt>
                <c:pt idx="1">
                  <c:v>Laikraksti</c:v>
                </c:pt>
                <c:pt idx="2">
                  <c:v>Žurnāli un periodiskie izdevumi</c:v>
                </c:pt>
                <c:pt idx="3">
                  <c:v>Daiļliteratūras grāmatas</c:v>
                </c:pt>
                <c:pt idx="4">
                  <c:v>Muzeji, bibliotēkas, zooloģiskie dārzi</c:v>
                </c:pt>
              </c:strCache>
            </c:strRef>
          </c:cat>
          <c:val>
            <c:numRef>
              <c:f>Lapa1!$B$2:$B$6</c:f>
              <c:numCache>
                <c:formatCode>0.00</c:formatCode>
                <c:ptCount val="5"/>
                <c:pt idx="0">
                  <c:v>17.57</c:v>
                </c:pt>
                <c:pt idx="1">
                  <c:v>13.68</c:v>
                </c:pt>
                <c:pt idx="2">
                  <c:v>7.61</c:v>
                </c:pt>
                <c:pt idx="3">
                  <c:v>7.28</c:v>
                </c:pt>
                <c:pt idx="4">
                  <c:v>2.4</c:v>
                </c:pt>
              </c:numCache>
            </c:numRef>
          </c:val>
          <c:extLst xmlns:c16r2="http://schemas.microsoft.com/office/drawing/2015/06/chart">
            <c:ext xmlns:c16="http://schemas.microsoft.com/office/drawing/2014/chart" uri="{C3380CC4-5D6E-409C-BE32-E72D297353CC}">
              <c16:uniqueId val="{00000000-E1A6-44B8-B2DD-BD3A0C672BEA}"/>
            </c:ext>
          </c:extLst>
        </c:ser>
        <c:dLbls>
          <c:dLblPos val="inEnd"/>
          <c:showLegendKey val="0"/>
          <c:showVal val="1"/>
          <c:showCatName val="0"/>
          <c:showSerName val="0"/>
          <c:showPercent val="0"/>
          <c:showBubbleSize val="0"/>
        </c:dLbls>
        <c:gapWidth val="41"/>
        <c:axId val="399392552"/>
        <c:axId val="399391768"/>
      </c:barChart>
      <c:catAx>
        <c:axId val="39939255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1768"/>
        <c:crosses val="autoZero"/>
        <c:auto val="1"/>
        <c:lblAlgn val="ctr"/>
        <c:lblOffset val="100"/>
        <c:noMultiLvlLbl val="0"/>
      </c:catAx>
      <c:valAx>
        <c:axId val="399391768"/>
        <c:scaling>
          <c:orientation val="minMax"/>
          <c:max val="70"/>
          <c:min val="0"/>
        </c:scaling>
        <c:delete val="1"/>
        <c:axPos val="t"/>
        <c:numFmt formatCode="#,##0" sourceLinked="0"/>
        <c:majorTickMark val="out"/>
        <c:minorTickMark val="none"/>
        <c:tickLblPos val="nextTo"/>
        <c:crossAx val="3993925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8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.Kino, teātru, koncertu apmeklēšana</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Lapa1!$A$2:$A$10</c:f>
              <c:strCache>
                <c:ptCount val="9"/>
                <c:pt idx="0">
                  <c:v>2007</c:v>
                </c:pt>
                <c:pt idx="1">
                  <c:v>2008</c:v>
                </c:pt>
                <c:pt idx="2">
                  <c:v>2009</c:v>
                </c:pt>
                <c:pt idx="3">
                  <c:v>2010</c:v>
                </c:pt>
                <c:pt idx="4">
                  <c:v>2011</c:v>
                </c:pt>
                <c:pt idx="5">
                  <c:v>2012</c:v>
                </c:pt>
                <c:pt idx="6">
                  <c:v>2013</c:v>
                </c:pt>
                <c:pt idx="7">
                  <c:v>2014</c:v>
                </c:pt>
                <c:pt idx="8">
                  <c:v>2015</c:v>
                </c:pt>
              </c:strCache>
            </c:strRef>
          </c:cat>
          <c:val>
            <c:numRef>
              <c:f>Lapa1!$B$2:$B$10</c:f>
              <c:numCache>
                <c:formatCode>General</c:formatCode>
                <c:ptCount val="9"/>
                <c:pt idx="0">
                  <c:v>16.02</c:v>
                </c:pt>
                <c:pt idx="1">
                  <c:v>15.92</c:v>
                </c:pt>
                <c:pt idx="2">
                  <c:v>16.52</c:v>
                </c:pt>
                <c:pt idx="3">
                  <c:v>9.19</c:v>
                </c:pt>
                <c:pt idx="4">
                  <c:v>10.76</c:v>
                </c:pt>
                <c:pt idx="5">
                  <c:v>17.18</c:v>
                </c:pt>
                <c:pt idx="6">
                  <c:v>15.18</c:v>
                </c:pt>
                <c:pt idx="7">
                  <c:v>20.149999999999999</c:v>
                </c:pt>
                <c:pt idx="8">
                  <c:v>17.57</c:v>
                </c:pt>
              </c:numCache>
            </c:numRef>
          </c:val>
          <c:extLst xmlns:c16r2="http://schemas.microsoft.com/office/drawing/2015/06/chart">
            <c:ext xmlns:c16="http://schemas.microsoft.com/office/drawing/2014/chart" uri="{C3380CC4-5D6E-409C-BE32-E72D297353CC}">
              <c16:uniqueId val="{00000000-8DB8-45BB-8326-2F9AC942EDC2}"/>
            </c:ext>
          </c:extLst>
        </c:ser>
        <c:dLbls>
          <c:dLblPos val="inEnd"/>
          <c:showLegendKey val="0"/>
          <c:showVal val="1"/>
          <c:showCatName val="0"/>
          <c:showSerName val="0"/>
          <c:showPercent val="0"/>
          <c:showBubbleSize val="0"/>
        </c:dLbls>
        <c:gapWidth val="41"/>
        <c:axId val="399392160"/>
        <c:axId val="399392944"/>
      </c:barChart>
      <c:catAx>
        <c:axId val="399392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2944"/>
        <c:crosses val="autoZero"/>
        <c:auto val="1"/>
        <c:lblAlgn val="ctr"/>
        <c:lblOffset val="100"/>
        <c:noMultiLvlLbl val="0"/>
      </c:catAx>
      <c:valAx>
        <c:axId val="399392944"/>
        <c:scaling>
          <c:orientation val="minMax"/>
          <c:max val="60"/>
          <c:min val="0"/>
        </c:scaling>
        <c:delete val="1"/>
        <c:axPos val="l"/>
        <c:numFmt formatCode="#,##0" sourceLinked="0"/>
        <c:majorTickMark val="out"/>
        <c:minorTickMark val="none"/>
        <c:tickLblPos val="nextTo"/>
        <c:crossAx val="3993921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0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5500426904468267E-2"/>
          <c:w val="0.4605544858899937"/>
          <c:h val="0.93795022610125545"/>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Lapa1!$A$2:$A$15</c:f>
              <c:strCache>
                <c:ptCount val="14"/>
                <c:pt idx="0">
                  <c:v>Nodarbojos ar amatniecību, rokdarbiem kā vaļasprieku</c:v>
                </c:pt>
                <c:pt idx="1">
                  <c:v>Nodarbojos ar fotografēšanu vai filmēšanu kā vaļasprieku</c:v>
                </c:pt>
                <c:pt idx="2">
                  <c:v>Spēlēju kādu mūzikas instrumentu</c:v>
                </c:pt>
                <c:pt idx="3">
                  <c:v>Nodarbojos ar vizuālo mākslu (gleznoju, zīmēju u.tml.)</c:v>
                </c:pt>
                <c:pt idx="4">
                  <c:v>Dziedu korī</c:v>
                </c:pt>
                <c:pt idx="5">
                  <c:v>Radošs darbs ar datoru (mājas lapu izveide, dizaina veidošana u.tml.)</c:v>
                </c:pt>
                <c:pt idx="6">
                  <c:v>Rakstu rakstus presē, internetā</c:v>
                </c:pt>
                <c:pt idx="7">
                  <c:v>Dejoju tautas dejas</c:v>
                </c:pt>
                <c:pt idx="8">
                  <c:v>Amatniecība, rokdarbi kā mazā uzņēmējdarbība, mājražošana</c:v>
                </c:pt>
                <c:pt idx="9">
                  <c:v>Rakstu dzeju, stāstus u.tml.</c:v>
                </c:pt>
                <c:pt idx="10">
                  <c:v>Dejoju modernās, mūsdienu dejas</c:v>
                </c:pt>
                <c:pt idx="11">
                  <c:v>Piedalos mūzikas grupā, orķestrī</c:v>
                </c:pt>
                <c:pt idx="12">
                  <c:v>Piedalos amatierteātrī</c:v>
                </c:pt>
                <c:pt idx="13">
                  <c:v>Komponēju, rakstu dziesmas</c:v>
                </c:pt>
              </c:strCache>
            </c:strRef>
          </c:cat>
          <c:val>
            <c:numRef>
              <c:f>Lapa1!$B$2:$B$15</c:f>
              <c:numCache>
                <c:formatCode>0</c:formatCode>
                <c:ptCount val="14"/>
                <c:pt idx="0">
                  <c:v>14.558658145769034</c:v>
                </c:pt>
                <c:pt idx="1">
                  <c:v>13.206088911500327</c:v>
                </c:pt>
                <c:pt idx="2">
                  <c:v>6.0462363659789604</c:v>
                </c:pt>
                <c:pt idx="3">
                  <c:v>4.4439869955930575</c:v>
                </c:pt>
                <c:pt idx="4">
                  <c:v>4.2894273506230967</c:v>
                </c:pt>
                <c:pt idx="5">
                  <c:v>4.143946321115636</c:v>
                </c:pt>
                <c:pt idx="6">
                  <c:v>3.9157082691900134</c:v>
                </c:pt>
                <c:pt idx="7">
                  <c:v>2.9049064769079713</c:v>
                </c:pt>
                <c:pt idx="8">
                  <c:v>2.4543677178603081</c:v>
                </c:pt>
                <c:pt idx="9">
                  <c:v>2.1839170289057677</c:v>
                </c:pt>
                <c:pt idx="10">
                  <c:v>2.0008259236922301</c:v>
                </c:pt>
                <c:pt idx="11">
                  <c:v>1.109865670806641</c:v>
                </c:pt>
                <c:pt idx="12">
                  <c:v>0.958570111136956</c:v>
                </c:pt>
                <c:pt idx="13">
                  <c:v>0.90972868812258767</c:v>
                </c:pt>
              </c:numCache>
            </c:numRef>
          </c:val>
          <c:extLst xmlns:c16r2="http://schemas.microsoft.com/office/drawing/2015/06/chart">
            <c:ext xmlns:c16="http://schemas.microsoft.com/office/drawing/2014/chart" uri="{C3380CC4-5D6E-409C-BE32-E72D297353CC}">
              <c16:uniqueId val="{00000000-18A2-45DD-BC07-7496684FA721}"/>
            </c:ext>
          </c:extLst>
        </c:ser>
        <c:dLbls>
          <c:dLblPos val="inEnd"/>
          <c:showLegendKey val="0"/>
          <c:showVal val="1"/>
          <c:showCatName val="0"/>
          <c:showSerName val="0"/>
          <c:showPercent val="0"/>
          <c:showBubbleSize val="0"/>
        </c:dLbls>
        <c:gapWidth val="41"/>
        <c:axId val="399397256"/>
        <c:axId val="399395688"/>
      </c:barChart>
      <c:catAx>
        <c:axId val="39939725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5688"/>
        <c:crosses val="autoZero"/>
        <c:auto val="1"/>
        <c:lblAlgn val="ctr"/>
        <c:lblOffset val="100"/>
        <c:noMultiLvlLbl val="0"/>
      </c:catAx>
      <c:valAx>
        <c:axId val="399395688"/>
        <c:scaling>
          <c:orientation val="minMax"/>
          <c:max val="70"/>
          <c:min val="0"/>
        </c:scaling>
        <c:delete val="1"/>
        <c:axPos val="t"/>
        <c:numFmt formatCode="#,##0" sourceLinked="0"/>
        <c:majorTickMark val="out"/>
        <c:minorTickMark val="none"/>
        <c:tickLblPos val="nextTo"/>
        <c:crossAx val="3993972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Lapa1!$A$2:$A$5</c:f>
              <c:strCache>
                <c:ptCount val="4"/>
                <c:pt idx="0">
                  <c:v>VISI</c:v>
                </c:pt>
                <c:pt idx="2">
                  <c:v>Tie, kas paši nepiedalās kultūras aktivitātēs</c:v>
                </c:pt>
                <c:pt idx="3">
                  <c:v>Tie, kas paši piedalās kultūras aktivitātēs</c:v>
                </c:pt>
              </c:strCache>
            </c:strRef>
          </c:cat>
          <c:val>
            <c:numRef>
              <c:f>Lapa1!$B$2:$B$5</c:f>
              <c:numCache>
                <c:formatCode>General</c:formatCode>
                <c:ptCount val="4"/>
                <c:pt idx="0">
                  <c:v>8.4</c:v>
                </c:pt>
                <c:pt idx="2" formatCode="0.0">
                  <c:v>6.3965921630371421</c:v>
                </c:pt>
                <c:pt idx="3" formatCode="0.0">
                  <c:v>10.385594664334338</c:v>
                </c:pt>
              </c:numCache>
            </c:numRef>
          </c:val>
          <c:extLst xmlns:c16r2="http://schemas.microsoft.com/office/drawing/2015/06/chart">
            <c:ext xmlns:c16="http://schemas.microsoft.com/office/drawing/2014/chart" uri="{C3380CC4-5D6E-409C-BE32-E72D297353CC}">
              <c16:uniqueId val="{00000000-A9F6-46F4-8AC9-5D85F34B05AA}"/>
            </c:ext>
          </c:extLst>
        </c:ser>
        <c:dLbls>
          <c:dLblPos val="inEnd"/>
          <c:showLegendKey val="0"/>
          <c:showVal val="1"/>
          <c:showCatName val="0"/>
          <c:showSerName val="0"/>
          <c:showPercent val="0"/>
          <c:showBubbleSize val="0"/>
        </c:dLbls>
        <c:gapWidth val="41"/>
        <c:axId val="399394904"/>
        <c:axId val="399396472"/>
      </c:barChart>
      <c:catAx>
        <c:axId val="399394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6472"/>
        <c:crosses val="autoZero"/>
        <c:auto val="1"/>
        <c:lblAlgn val="ctr"/>
        <c:lblOffset val="100"/>
        <c:noMultiLvlLbl val="0"/>
      </c:catAx>
      <c:valAx>
        <c:axId val="399396472"/>
        <c:scaling>
          <c:orientation val="minMax"/>
          <c:max val="20"/>
          <c:min val="0"/>
        </c:scaling>
        <c:delete val="1"/>
        <c:axPos val="l"/>
        <c:numFmt formatCode="#,##0" sourceLinked="0"/>
        <c:majorTickMark val="out"/>
        <c:minorTickMark val="none"/>
        <c:tickLblPos val="nextTo"/>
        <c:crossAx val="3993949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2016</c:v>
                </c:pt>
              </c:numCache>
            </c:numRef>
          </c:cat>
          <c:val>
            <c:numRef>
              <c:f>Lapa1!$B$2:$B$7</c:f>
              <c:numCache>
                <c:formatCode>0</c:formatCode>
                <c:ptCount val="6"/>
                <c:pt idx="0">
                  <c:v>47</c:v>
                </c:pt>
                <c:pt idx="1">
                  <c:v>43</c:v>
                </c:pt>
                <c:pt idx="2">
                  <c:v>41</c:v>
                </c:pt>
                <c:pt idx="3">
                  <c:v>38</c:v>
                </c:pt>
                <c:pt idx="4">
                  <c:v>54</c:v>
                </c:pt>
                <c:pt idx="5">
                  <c:v>52.272403224846556</c:v>
                </c:pt>
              </c:numCache>
            </c:numRef>
          </c:val>
          <c:extLst xmlns:c16r2="http://schemas.microsoft.com/office/drawing/2015/06/chart">
            <c:ext xmlns:c16="http://schemas.microsoft.com/office/drawing/2014/chart" uri="{C3380CC4-5D6E-409C-BE32-E72D297353CC}">
              <c16:uniqueId val="{00000000-6911-47BA-BB5B-C8EB9D29D356}"/>
            </c:ext>
          </c:extLst>
        </c:ser>
        <c:dLbls>
          <c:dLblPos val="inEnd"/>
          <c:showLegendKey val="0"/>
          <c:showVal val="1"/>
          <c:showCatName val="0"/>
          <c:showSerName val="0"/>
          <c:showPercent val="0"/>
          <c:showBubbleSize val="0"/>
        </c:dLbls>
        <c:gapWidth val="41"/>
        <c:axId val="399394120"/>
        <c:axId val="399393728"/>
      </c:barChart>
      <c:catAx>
        <c:axId val="399394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3728"/>
        <c:crosses val="autoZero"/>
        <c:auto val="1"/>
        <c:lblAlgn val="ctr"/>
        <c:lblOffset val="100"/>
        <c:noMultiLvlLbl val="0"/>
      </c:catAx>
      <c:valAx>
        <c:axId val="399393728"/>
        <c:scaling>
          <c:orientation val="minMax"/>
          <c:max val="100"/>
          <c:min val="0"/>
        </c:scaling>
        <c:delete val="1"/>
        <c:axPos val="l"/>
        <c:numFmt formatCode="#,##0" sourceLinked="0"/>
        <c:majorTickMark val="out"/>
        <c:minorTickMark val="none"/>
        <c:tickLblPos val="nextTo"/>
        <c:crossAx val="3993941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4845065314577038E-2"/>
          <c:w val="0.4605544858899937"/>
          <c:h val="0.93555777184185018"/>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Lapa1!$A$2:$A$13</c:f>
              <c:strCache>
                <c:ptCount val="12"/>
                <c:pt idx="0">
                  <c:v>Apmeklēju pasākumu bērniem vai ģimenēm ar bērniem</c:v>
                </c:pt>
                <c:pt idx="1">
                  <c:v>Apmeklēju bibliotēku</c:v>
                </c:pt>
                <c:pt idx="2">
                  <c:v>Skatījos filmu kinoteātrī vai brīvdabas kinoseansā</c:v>
                </c:pt>
                <c:pt idx="3">
                  <c:v>Apmeklēju izstādi muzejos, mākslas galerijās vai izstāžu zālēs</c:v>
                </c:pt>
                <c:pt idx="4">
                  <c:v>Apmeklēju profesionālā teātra izrādi</c:v>
                </c:pt>
                <c:pt idx="5">
                  <c:v>Apmeklēju zooloģisko dārzu Rīgā vai citur Latvijā</c:v>
                </c:pt>
                <c:pt idx="6">
                  <c:v>Apmeklēju vietējo balli, zaļumballi</c:v>
                </c:pt>
                <c:pt idx="7">
                  <c:v>Apmeklēju amatierteātra, pašdarbnieku teātra izrādi</c:v>
                </c:pt>
                <c:pt idx="8">
                  <c:v>Apmeklēju mūzikas festivālu</c:v>
                </c:pt>
                <c:pt idx="9">
                  <c:v>Apmeklēju izstādi citur (ne muzejos, mākslas galerijās vai izstāžu zālēs)</c:v>
                </c:pt>
                <c:pt idx="10">
                  <c:v>Apmeklēju operas vai baleta izrādi</c:v>
                </c:pt>
                <c:pt idx="11">
                  <c:v>Apmeklēju cirka izrādi</c:v>
                </c:pt>
              </c:strCache>
            </c:strRef>
          </c:cat>
          <c:val>
            <c:numRef>
              <c:f>Lapa1!$B$2:$B$13</c:f>
              <c:numCache>
                <c:formatCode>0</c:formatCode>
                <c:ptCount val="12"/>
                <c:pt idx="0">
                  <c:v>38</c:v>
                </c:pt>
                <c:pt idx="1">
                  <c:v>36</c:v>
                </c:pt>
                <c:pt idx="2">
                  <c:v>34</c:v>
                </c:pt>
                <c:pt idx="3">
                  <c:v>33</c:v>
                </c:pt>
                <c:pt idx="4">
                  <c:v>33</c:v>
                </c:pt>
                <c:pt idx="5">
                  <c:v>31</c:v>
                </c:pt>
                <c:pt idx="6">
                  <c:v>29</c:v>
                </c:pt>
                <c:pt idx="7">
                  <c:v>25</c:v>
                </c:pt>
                <c:pt idx="8">
                  <c:v>24</c:v>
                </c:pt>
                <c:pt idx="9">
                  <c:v>21</c:v>
                </c:pt>
                <c:pt idx="10">
                  <c:v>15</c:v>
                </c:pt>
                <c:pt idx="11">
                  <c:v>14</c:v>
                </c:pt>
              </c:numCache>
            </c:numRef>
          </c:val>
          <c:extLst xmlns:c16r2="http://schemas.microsoft.com/office/drawing/2015/06/chart">
            <c:ext xmlns:c16="http://schemas.microsoft.com/office/drawing/2014/chart" uri="{C3380CC4-5D6E-409C-BE32-E72D297353CC}">
              <c16:uniqueId val="{00000000-7DCA-4A43-A2A6-B5F9697CF875}"/>
            </c:ext>
          </c:extLst>
        </c:ser>
        <c:dLbls>
          <c:dLblPos val="inEnd"/>
          <c:showLegendKey val="0"/>
          <c:showVal val="1"/>
          <c:showCatName val="0"/>
          <c:showSerName val="0"/>
          <c:showPercent val="0"/>
          <c:showBubbleSize val="0"/>
        </c:dLbls>
        <c:gapWidth val="41"/>
        <c:axId val="399405096"/>
        <c:axId val="399413328"/>
      </c:barChart>
      <c:catAx>
        <c:axId val="39940509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3328"/>
        <c:crosses val="autoZero"/>
        <c:auto val="1"/>
        <c:lblAlgn val="ctr"/>
        <c:lblOffset val="100"/>
        <c:noMultiLvlLbl val="0"/>
      </c:catAx>
      <c:valAx>
        <c:axId val="399413328"/>
        <c:scaling>
          <c:orientation val="minMax"/>
          <c:max val="70"/>
          <c:min val="0"/>
        </c:scaling>
        <c:delete val="1"/>
        <c:axPos val="t"/>
        <c:numFmt formatCode="#,##0" sourceLinked="0"/>
        <c:majorTickMark val="out"/>
        <c:minorTickMark val="none"/>
        <c:tickLblPos val="nextTo"/>
        <c:crossAx val="3994050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2015</c:v>
                </c:pt>
              </c:numCache>
            </c:numRef>
          </c:cat>
          <c:val>
            <c:numRef>
              <c:f>Lapa1!$B$2:$B$7</c:f>
              <c:numCache>
                <c:formatCode>#,##0</c:formatCode>
                <c:ptCount val="6"/>
                <c:pt idx="0">
                  <c:v>1093</c:v>
                </c:pt>
                <c:pt idx="1">
                  <c:v>1174</c:v>
                </c:pt>
                <c:pt idx="2">
                  <c:v>1016</c:v>
                </c:pt>
                <c:pt idx="3">
                  <c:v>1153</c:v>
                </c:pt>
                <c:pt idx="4">
                  <c:v>1490</c:v>
                </c:pt>
                <c:pt idx="5">
                  <c:v>1648</c:v>
                </c:pt>
              </c:numCache>
            </c:numRef>
          </c:val>
          <c:extLst xmlns:c16r2="http://schemas.microsoft.com/office/drawing/2015/06/chart">
            <c:ext xmlns:c16="http://schemas.microsoft.com/office/drawing/2014/chart" uri="{C3380CC4-5D6E-409C-BE32-E72D297353CC}">
              <c16:uniqueId val="{00000000-0992-4E16-87F3-BAAD5BBEA68B}"/>
            </c:ext>
          </c:extLst>
        </c:ser>
        <c:dLbls>
          <c:dLblPos val="inEnd"/>
          <c:showLegendKey val="0"/>
          <c:showVal val="1"/>
          <c:showCatName val="0"/>
          <c:showSerName val="0"/>
          <c:showPercent val="0"/>
          <c:showBubbleSize val="0"/>
        </c:dLbls>
        <c:gapWidth val="41"/>
        <c:axId val="399398824"/>
        <c:axId val="399391376"/>
      </c:barChart>
      <c:catAx>
        <c:axId val="399398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1376"/>
        <c:crosses val="autoZero"/>
        <c:auto val="1"/>
        <c:lblAlgn val="ctr"/>
        <c:lblOffset val="100"/>
        <c:noMultiLvlLbl val="0"/>
      </c:catAx>
      <c:valAx>
        <c:axId val="399391376"/>
        <c:scaling>
          <c:orientation val="minMax"/>
          <c:max val="2000"/>
          <c:min val="0"/>
        </c:scaling>
        <c:delete val="1"/>
        <c:axPos val="l"/>
        <c:numFmt formatCode="#,##0" sourceLinked="0"/>
        <c:majorTickMark val="out"/>
        <c:minorTickMark val="none"/>
        <c:tickLblPos val="nextTo"/>
        <c:crossAx val="3993988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3.8133250045205729E-2"/>
          <c:w val="0.4605544858899937"/>
          <c:h val="0.89450627126723981"/>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E37-41B9-AC0E-BE7EC2957B0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VISI</c:v>
                </c:pt>
                <c:pt idx="2">
                  <c:v>Sievietes</c:v>
                </c:pt>
                <c:pt idx="3">
                  <c:v>15 - 24</c:v>
                </c:pt>
                <c:pt idx="4">
                  <c:v>Augstākā izglītība</c:v>
                </c:pt>
                <c:pt idx="5">
                  <c:v>400 Eur - 599 Eur</c:v>
                </c:pt>
                <c:pt idx="6">
                  <c:v>600 Eur un vairāk</c:v>
                </c:pt>
                <c:pt idx="7">
                  <c:v>4+ cilvēki ģimenē</c:v>
                </c:pt>
                <c:pt idx="8">
                  <c:v>Ir nepilngadīgi bērni</c:v>
                </c:pt>
                <c:pt idx="9">
                  <c:v>Rīga</c:v>
                </c:pt>
              </c:strCache>
            </c:strRef>
          </c:cat>
          <c:val>
            <c:numRef>
              <c:f>Lapa1!$B$2:$B$11</c:f>
              <c:numCache>
                <c:formatCode>General</c:formatCode>
                <c:ptCount val="10"/>
                <c:pt idx="0" formatCode="0">
                  <c:v>52.272403224846556</c:v>
                </c:pt>
                <c:pt idx="2" formatCode="0">
                  <c:v>60.668182457292332</c:v>
                </c:pt>
                <c:pt idx="3" formatCode="0">
                  <c:v>63.564402356684795</c:v>
                </c:pt>
                <c:pt idx="4" formatCode="0">
                  <c:v>69.804193705706084</c:v>
                </c:pt>
                <c:pt idx="5" formatCode="0">
                  <c:v>58.159215710056216</c:v>
                </c:pt>
                <c:pt idx="6" formatCode="0">
                  <c:v>71.915740100598683</c:v>
                </c:pt>
                <c:pt idx="7" formatCode="0">
                  <c:v>57.608464469698937</c:v>
                </c:pt>
                <c:pt idx="8" formatCode="0">
                  <c:v>60.20839716502924</c:v>
                </c:pt>
                <c:pt idx="9" formatCode="0">
                  <c:v>58.444696507748667</c:v>
                </c:pt>
              </c:numCache>
            </c:numRef>
          </c:val>
          <c:extLst xmlns:c16r2="http://schemas.microsoft.com/office/drawing/2015/06/chart">
            <c:ext xmlns:c16="http://schemas.microsoft.com/office/drawing/2014/chart" uri="{C3380CC4-5D6E-409C-BE32-E72D297353CC}">
              <c16:uniqueId val="{00000001-CE37-41B9-AC0E-BE7EC2957B0F}"/>
            </c:ext>
          </c:extLst>
        </c:ser>
        <c:dLbls>
          <c:dLblPos val="inEnd"/>
          <c:showLegendKey val="0"/>
          <c:showVal val="1"/>
          <c:showCatName val="0"/>
          <c:showSerName val="0"/>
          <c:showPercent val="0"/>
          <c:showBubbleSize val="0"/>
        </c:dLbls>
        <c:gapWidth val="41"/>
        <c:axId val="399390200"/>
        <c:axId val="399395296"/>
      </c:barChart>
      <c:catAx>
        <c:axId val="39939020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5296"/>
        <c:crosses val="autoZero"/>
        <c:auto val="1"/>
        <c:lblAlgn val="ctr"/>
        <c:lblOffset val="100"/>
        <c:noMultiLvlLbl val="0"/>
      </c:catAx>
      <c:valAx>
        <c:axId val="399395296"/>
        <c:scaling>
          <c:orientation val="minMax"/>
          <c:max val="100"/>
          <c:min val="0"/>
        </c:scaling>
        <c:delete val="1"/>
        <c:axPos val="t"/>
        <c:numFmt formatCode="#,##0" sourceLinked="0"/>
        <c:majorTickMark val="out"/>
        <c:minorTickMark val="none"/>
        <c:tickLblPos val="nextTo"/>
        <c:crossAx val="3993902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0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3.8133250045205729E-2"/>
          <c:w val="0.4605544858899937"/>
          <c:h val="0.89450627126723981"/>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516-483B-98D5-F82FB6091CE9}"/>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Lapa1!$A$2:$A$14</c:f>
              <c:strCache>
                <c:ptCount val="13"/>
                <c:pt idx="0">
                  <c:v>VISI</c:v>
                </c:pt>
                <c:pt idx="2">
                  <c:v>Vīrieši</c:v>
                </c:pt>
                <c:pt idx="3">
                  <c:v>55 - 74</c:v>
                </c:pt>
                <c:pt idx="4">
                  <c:v>Nepilsoņi</c:v>
                </c:pt>
                <c:pt idx="5">
                  <c:v>Pamatizglītība</c:v>
                </c:pt>
                <c:pt idx="6">
                  <c:v>Vidējā izglītība</c:v>
                </c:pt>
                <c:pt idx="7">
                  <c:v>Līdz 199 Eur</c:v>
                </c:pt>
                <c:pt idx="8">
                  <c:v>200 Eur - 299 Eur</c:v>
                </c:pt>
                <c:pt idx="9">
                  <c:v>1 cilvēks ģimenē</c:v>
                </c:pt>
                <c:pt idx="10">
                  <c:v>Lauki</c:v>
                </c:pt>
                <c:pt idx="11">
                  <c:v>Kurzeme</c:v>
                </c:pt>
                <c:pt idx="12">
                  <c:v>Zemgale</c:v>
                </c:pt>
              </c:strCache>
            </c:strRef>
          </c:cat>
          <c:val>
            <c:numRef>
              <c:f>Lapa1!$B$2:$B$14</c:f>
              <c:numCache>
                <c:formatCode>General</c:formatCode>
                <c:ptCount val="13"/>
                <c:pt idx="0" formatCode="0">
                  <c:v>52.272403224846556</c:v>
                </c:pt>
                <c:pt idx="2" formatCode="0">
                  <c:v>43.152157483048633</c:v>
                </c:pt>
                <c:pt idx="3" formatCode="0">
                  <c:v>42.489393565818688</c:v>
                </c:pt>
                <c:pt idx="4" formatCode="0">
                  <c:v>35.799976422531458</c:v>
                </c:pt>
                <c:pt idx="5" formatCode="0">
                  <c:v>40.048171326137812</c:v>
                </c:pt>
                <c:pt idx="6" formatCode="0">
                  <c:v>41.091005566607933</c:v>
                </c:pt>
                <c:pt idx="7" formatCode="0">
                  <c:v>43.063535012734704</c:v>
                </c:pt>
                <c:pt idx="8" formatCode="0">
                  <c:v>46.003581317580412</c:v>
                </c:pt>
                <c:pt idx="9" formatCode="0">
                  <c:v>43.26376540705099</c:v>
                </c:pt>
                <c:pt idx="10" formatCode="0">
                  <c:v>43.793706259452932</c:v>
                </c:pt>
                <c:pt idx="11" formatCode="0">
                  <c:v>46.372239504316369</c:v>
                </c:pt>
                <c:pt idx="12" formatCode="0">
                  <c:v>45.858295435368298</c:v>
                </c:pt>
              </c:numCache>
            </c:numRef>
          </c:val>
          <c:extLst xmlns:c16r2="http://schemas.microsoft.com/office/drawing/2015/06/chart">
            <c:ext xmlns:c16="http://schemas.microsoft.com/office/drawing/2014/chart" uri="{C3380CC4-5D6E-409C-BE32-E72D297353CC}">
              <c16:uniqueId val="{00000001-B516-483B-98D5-F82FB6091CE9}"/>
            </c:ext>
          </c:extLst>
        </c:ser>
        <c:dLbls>
          <c:dLblPos val="inEnd"/>
          <c:showLegendKey val="0"/>
          <c:showVal val="1"/>
          <c:showCatName val="0"/>
          <c:showSerName val="0"/>
          <c:showPercent val="0"/>
          <c:showBubbleSize val="0"/>
        </c:dLbls>
        <c:gapWidth val="41"/>
        <c:axId val="399396080"/>
        <c:axId val="399400000"/>
      </c:barChart>
      <c:catAx>
        <c:axId val="39939608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00000"/>
        <c:crosses val="autoZero"/>
        <c:auto val="1"/>
        <c:lblAlgn val="ctr"/>
        <c:lblOffset val="100"/>
        <c:noMultiLvlLbl val="0"/>
      </c:catAx>
      <c:valAx>
        <c:axId val="399400000"/>
        <c:scaling>
          <c:orientation val="minMax"/>
          <c:max val="100"/>
          <c:min val="0"/>
        </c:scaling>
        <c:delete val="1"/>
        <c:axPos val="t"/>
        <c:numFmt formatCode="#,##0" sourceLinked="0"/>
        <c:majorTickMark val="out"/>
        <c:minorTickMark val="none"/>
        <c:tickLblPos val="nextTo"/>
        <c:crossAx val="3993960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0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1"/>
              <c:layout>
                <c:manualLayout>
                  <c:x val="-2.1847158312594704E-3"/>
                  <c:y val="8.504243219993032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36-444D-A856-339017669011}"/>
                </c:ext>
                <c:ext xmlns:c15="http://schemas.microsoft.com/office/drawing/2012/chart" uri="{CE6537A1-D6FC-4f65-9D91-7224C49458BB}"/>
              </c:extLst>
            </c:dLbl>
            <c:dLbl>
              <c:idx val="2"/>
              <c:layout>
                <c:manualLayout>
                  <c:x val="0"/>
                  <c:y val="7.804960208850898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436-444D-A856-339017669011}"/>
                </c:ext>
                <c:ext xmlns:c15="http://schemas.microsoft.com/office/drawing/2012/chart" uri="{CE6537A1-D6FC-4f65-9D91-7224C49458BB}"/>
              </c:extLst>
            </c:dLbl>
            <c:dLbl>
              <c:idx val="3"/>
              <c:layout>
                <c:manualLayout>
                  <c:x val="0"/>
                  <c:y val="7.375678975956882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436-444D-A856-33901766901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Lapa1!$A$2:$A$6</c:f>
              <c:strCache>
                <c:ptCount val="5"/>
                <c:pt idx="0">
                  <c:v>Individuālie apmeklētāji</c:v>
                </c:pt>
                <c:pt idx="1">
                  <c:v>Skolēni grupās</c:v>
                </c:pt>
                <c:pt idx="2">
                  <c:v>Ārzemnieki grupās</c:v>
                </c:pt>
                <c:pt idx="3">
                  <c:v>Pārējie grupās</c:v>
                </c:pt>
                <c:pt idx="4">
                  <c:v>Pārējie</c:v>
                </c:pt>
              </c:strCache>
            </c:strRef>
          </c:cat>
          <c:val>
            <c:numRef>
              <c:f>Lapa1!$B$2:$B$6</c:f>
              <c:numCache>
                <c:formatCode>0</c:formatCode>
                <c:ptCount val="5"/>
                <c:pt idx="0">
                  <c:v>61.653858554388435</c:v>
                </c:pt>
                <c:pt idx="1">
                  <c:v>8.7740502972130354</c:v>
                </c:pt>
                <c:pt idx="2">
                  <c:v>7.4131314875867504</c:v>
                </c:pt>
                <c:pt idx="3">
                  <c:v>6.8514990108237264</c:v>
                </c:pt>
                <c:pt idx="4">
                  <c:v>15.307460649988052</c:v>
                </c:pt>
              </c:numCache>
            </c:numRef>
          </c:val>
          <c:extLst xmlns:c16r2="http://schemas.microsoft.com/office/drawing/2015/06/chart">
            <c:ext xmlns:c16="http://schemas.microsoft.com/office/drawing/2014/chart" uri="{C3380CC4-5D6E-409C-BE32-E72D297353CC}">
              <c16:uniqueId val="{00000002-A436-444D-A856-339017669011}"/>
            </c:ext>
          </c:extLst>
        </c:ser>
        <c:dLbls>
          <c:dLblPos val="inEnd"/>
          <c:showLegendKey val="0"/>
          <c:showVal val="1"/>
          <c:showCatName val="0"/>
          <c:showSerName val="0"/>
          <c:showPercent val="0"/>
          <c:showBubbleSize val="0"/>
        </c:dLbls>
        <c:gapWidth val="41"/>
        <c:axId val="399398040"/>
        <c:axId val="399396864"/>
      </c:barChart>
      <c:catAx>
        <c:axId val="399398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6864"/>
        <c:crosses val="autoZero"/>
        <c:auto val="1"/>
        <c:lblAlgn val="ctr"/>
        <c:lblOffset val="100"/>
        <c:noMultiLvlLbl val="0"/>
      </c:catAx>
      <c:valAx>
        <c:axId val="399396864"/>
        <c:scaling>
          <c:orientation val="minMax"/>
          <c:max val="100"/>
          <c:min val="0"/>
        </c:scaling>
        <c:delete val="1"/>
        <c:axPos val="l"/>
        <c:numFmt formatCode="#,##0" sourceLinked="0"/>
        <c:majorTickMark val="out"/>
        <c:minorTickMark val="none"/>
        <c:tickLblPos val="nextTo"/>
        <c:crossAx val="39939804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800">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Lapa1!$A$2:$A$4</c:f>
              <c:numCache>
                <c:formatCode>General</c:formatCode>
                <c:ptCount val="3"/>
                <c:pt idx="0">
                  <c:v>2013</c:v>
                </c:pt>
                <c:pt idx="1">
                  <c:v>2014</c:v>
                </c:pt>
                <c:pt idx="2">
                  <c:v>2015</c:v>
                </c:pt>
              </c:numCache>
            </c:numRef>
          </c:cat>
          <c:val>
            <c:numRef>
              <c:f>Lapa1!$B$2:$B$4</c:f>
              <c:numCache>
                <c:formatCode>0</c:formatCode>
                <c:ptCount val="3"/>
                <c:pt idx="0">
                  <c:v>37.668314371450577</c:v>
                </c:pt>
                <c:pt idx="1">
                  <c:v>36.791545166930703</c:v>
                </c:pt>
                <c:pt idx="2">
                  <c:v>40.111933831178334</c:v>
                </c:pt>
              </c:numCache>
            </c:numRef>
          </c:val>
          <c:extLst xmlns:c16r2="http://schemas.microsoft.com/office/drawing/2015/06/chart">
            <c:ext xmlns:c16="http://schemas.microsoft.com/office/drawing/2014/chart" uri="{C3380CC4-5D6E-409C-BE32-E72D297353CC}">
              <c16:uniqueId val="{00000000-A47D-4FF1-A212-0369AC67C2A0}"/>
            </c:ext>
          </c:extLst>
        </c:ser>
        <c:dLbls>
          <c:dLblPos val="inEnd"/>
          <c:showLegendKey val="0"/>
          <c:showVal val="1"/>
          <c:showCatName val="0"/>
          <c:showSerName val="0"/>
          <c:showPercent val="0"/>
          <c:showBubbleSize val="0"/>
        </c:dLbls>
        <c:gapWidth val="41"/>
        <c:axId val="399398432"/>
        <c:axId val="399399216"/>
      </c:barChart>
      <c:catAx>
        <c:axId val="3993984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99216"/>
        <c:crosses val="autoZero"/>
        <c:auto val="1"/>
        <c:lblAlgn val="ctr"/>
        <c:lblOffset val="100"/>
        <c:noMultiLvlLbl val="0"/>
      </c:catAx>
      <c:valAx>
        <c:axId val="399399216"/>
        <c:scaling>
          <c:orientation val="minMax"/>
          <c:max val="100"/>
          <c:min val="0"/>
        </c:scaling>
        <c:delete val="1"/>
        <c:axPos val="l"/>
        <c:numFmt formatCode="#,##0" sourceLinked="0"/>
        <c:majorTickMark val="out"/>
        <c:minorTickMark val="none"/>
        <c:tickLblPos val="nextTo"/>
        <c:crossAx val="3993984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8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0988936925681784E-2"/>
          <c:w val="0.4605544858899937"/>
          <c:h val="0.86918858459425608"/>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ECF-4DD3-84D3-3FA5B25D7E7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Turaidas muzejrezervāts</c:v>
                </c:pt>
                <c:pt idx="1">
                  <c:v>Rundāles pils muzejs</c:v>
                </c:pt>
                <c:pt idx="2">
                  <c:v>Rīgas vēstures un kuģniecības muzejs</c:v>
                </c:pt>
                <c:pt idx="3">
                  <c:v>Bauskas pils muzejs</c:v>
                </c:pt>
                <c:pt idx="4">
                  <c:v>Latvijas Kara muzejs</c:v>
                </c:pt>
                <c:pt idx="5">
                  <c:v>Mākslas muzejs "Rīgas Birža"</c:v>
                </c:pt>
                <c:pt idx="6">
                  <c:v>Latvijas Etnogrāfiskais brīvdabas muzejs</c:v>
                </c:pt>
                <c:pt idx="7">
                  <c:v>Latvijas Nacionālais mākslas muzejs*</c:v>
                </c:pt>
                <c:pt idx="8">
                  <c:v>Latvijas Okupācijas muzejs</c:v>
                </c:pt>
                <c:pt idx="9">
                  <c:v>Dekoratīvās mākslas un dizaina muzejs</c:v>
                </c:pt>
              </c:strCache>
            </c:strRef>
          </c:cat>
          <c:val>
            <c:numRef>
              <c:f>Lapa1!$B$2:$B$11</c:f>
              <c:numCache>
                <c:formatCode>#,##0</c:formatCode>
                <c:ptCount val="10"/>
                <c:pt idx="0">
                  <c:v>258932</c:v>
                </c:pt>
                <c:pt idx="1">
                  <c:v>235695</c:v>
                </c:pt>
                <c:pt idx="2">
                  <c:v>179315</c:v>
                </c:pt>
                <c:pt idx="3">
                  <c:v>168117</c:v>
                </c:pt>
                <c:pt idx="4">
                  <c:v>160452</c:v>
                </c:pt>
                <c:pt idx="5">
                  <c:v>155819</c:v>
                </c:pt>
                <c:pt idx="6">
                  <c:v>134765</c:v>
                </c:pt>
                <c:pt idx="7">
                  <c:v>125000</c:v>
                </c:pt>
                <c:pt idx="8">
                  <c:v>122366</c:v>
                </c:pt>
                <c:pt idx="9">
                  <c:v>120898</c:v>
                </c:pt>
              </c:numCache>
            </c:numRef>
          </c:val>
          <c:extLst xmlns:c16r2="http://schemas.microsoft.com/office/drawing/2015/06/chart">
            <c:ext xmlns:c16="http://schemas.microsoft.com/office/drawing/2014/chart" uri="{C3380CC4-5D6E-409C-BE32-E72D297353CC}">
              <c16:uniqueId val="{00000001-1ECF-4DD3-84D3-3FA5B25D7E7F}"/>
            </c:ext>
          </c:extLst>
        </c:ser>
        <c:dLbls>
          <c:dLblPos val="inEnd"/>
          <c:showLegendKey val="0"/>
          <c:showVal val="1"/>
          <c:showCatName val="0"/>
          <c:showSerName val="0"/>
          <c:showPercent val="0"/>
          <c:showBubbleSize val="0"/>
        </c:dLbls>
        <c:gapWidth val="41"/>
        <c:axId val="399389416"/>
        <c:axId val="399389808"/>
      </c:barChart>
      <c:catAx>
        <c:axId val="39938941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389808"/>
        <c:crosses val="autoZero"/>
        <c:auto val="1"/>
        <c:lblAlgn val="ctr"/>
        <c:lblOffset val="100"/>
        <c:noMultiLvlLbl val="0"/>
      </c:catAx>
      <c:valAx>
        <c:axId val="399389808"/>
        <c:scaling>
          <c:orientation val="minMax"/>
          <c:max val="270000"/>
          <c:min val="0"/>
        </c:scaling>
        <c:delete val="1"/>
        <c:axPos val="t"/>
        <c:numFmt formatCode="#,##0" sourceLinked="0"/>
        <c:majorTickMark val="out"/>
        <c:minorTickMark val="none"/>
        <c:tickLblPos val="nextTo"/>
        <c:crossAx val="39938941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800">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0988936925681784E-2"/>
          <c:w val="0.4605544858899937"/>
          <c:h val="0.84144447659895494"/>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3BA-4FC3-8032-932B75825BC9}"/>
                </c:ext>
                <c:ext xmlns:c15="http://schemas.microsoft.com/office/drawing/2012/chart" uri="{CE6537A1-D6FC-4f65-9D91-7224C49458BB}"/>
              </c:extLst>
            </c:dLbl>
            <c:dLbl>
              <c:idx val="9"/>
              <c:layout>
                <c:manualLayout>
                  <c:x val="-3.6660529073848785E-3"/>
                  <c:y val="0"/>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3BA-4FC3-8032-932B75825BC9}"/>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Turaidas muzejrezervāts</c:v>
                </c:pt>
                <c:pt idx="1">
                  <c:v>Rundāles pils muzejs</c:v>
                </c:pt>
                <c:pt idx="2">
                  <c:v>Rīgas vēstures un kuģniecības muzejs</c:v>
                </c:pt>
                <c:pt idx="3">
                  <c:v>Latvijas Kara muzejs</c:v>
                </c:pt>
                <c:pt idx="4">
                  <c:v>Mākslas muzejs "Rīgas Birža"</c:v>
                </c:pt>
                <c:pt idx="5">
                  <c:v>Latvijas Etnogrāfiskais brīvdabas muzejs</c:v>
                </c:pt>
                <c:pt idx="6">
                  <c:v>Latvijas Nacionālais mākslas muzejs*</c:v>
                </c:pt>
                <c:pt idx="7">
                  <c:v>Dekoratīvās mākslas un dizaina muzejs</c:v>
                </c:pt>
                <c:pt idx="8">
                  <c:v>Latvijas Dabas muzejs</c:v>
                </c:pt>
                <c:pt idx="9">
                  <c:v>Izstāžu zāle "Arsenāls"</c:v>
                </c:pt>
              </c:strCache>
            </c:strRef>
          </c:cat>
          <c:val>
            <c:numRef>
              <c:f>Lapa1!$B$2:$B$11</c:f>
              <c:numCache>
                <c:formatCode>#,##0</c:formatCode>
                <c:ptCount val="10"/>
                <c:pt idx="0">
                  <c:v>258932</c:v>
                </c:pt>
                <c:pt idx="1">
                  <c:v>235695</c:v>
                </c:pt>
                <c:pt idx="2">
                  <c:v>179315</c:v>
                </c:pt>
                <c:pt idx="3">
                  <c:v>160452</c:v>
                </c:pt>
                <c:pt idx="4">
                  <c:v>155819</c:v>
                </c:pt>
                <c:pt idx="5">
                  <c:v>134765</c:v>
                </c:pt>
                <c:pt idx="6">
                  <c:v>125000</c:v>
                </c:pt>
                <c:pt idx="7">
                  <c:v>120898</c:v>
                </c:pt>
                <c:pt idx="8">
                  <c:v>104684</c:v>
                </c:pt>
                <c:pt idx="9">
                  <c:v>42003</c:v>
                </c:pt>
              </c:numCache>
            </c:numRef>
          </c:val>
          <c:extLst xmlns:c16r2="http://schemas.microsoft.com/office/drawing/2015/06/chart">
            <c:ext xmlns:c16="http://schemas.microsoft.com/office/drawing/2014/chart" uri="{C3380CC4-5D6E-409C-BE32-E72D297353CC}">
              <c16:uniqueId val="{00000002-F3BA-4FC3-8032-932B75825BC9}"/>
            </c:ext>
          </c:extLst>
        </c:ser>
        <c:dLbls>
          <c:dLblPos val="inEnd"/>
          <c:showLegendKey val="0"/>
          <c:showVal val="1"/>
          <c:showCatName val="0"/>
          <c:showSerName val="0"/>
          <c:showPercent val="0"/>
          <c:showBubbleSize val="0"/>
        </c:dLbls>
        <c:gapWidth val="41"/>
        <c:axId val="341374872"/>
        <c:axId val="341372520"/>
      </c:barChart>
      <c:catAx>
        <c:axId val="34137487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41372520"/>
        <c:crosses val="autoZero"/>
        <c:auto val="1"/>
        <c:lblAlgn val="ctr"/>
        <c:lblOffset val="100"/>
        <c:noMultiLvlLbl val="0"/>
      </c:catAx>
      <c:valAx>
        <c:axId val="341372520"/>
        <c:scaling>
          <c:orientation val="minMax"/>
          <c:max val="270000"/>
          <c:min val="0"/>
        </c:scaling>
        <c:delete val="1"/>
        <c:axPos val="t"/>
        <c:numFmt formatCode="#,##0" sourceLinked="0"/>
        <c:majorTickMark val="out"/>
        <c:minorTickMark val="none"/>
        <c:tickLblPos val="nextTo"/>
        <c:crossAx val="34137487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0988936925681784E-2"/>
          <c:w val="0.4605544858899937"/>
          <c:h val="0.93652584430785946"/>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Bauskas pils muzejs</c:v>
                </c:pt>
                <c:pt idx="1">
                  <c:v>Ventspils muzejs, Piejūras brīvdabas muzejs</c:v>
                </c:pt>
                <c:pt idx="2">
                  <c:v>Cēsu vēstures un mākslas muzejs</c:v>
                </c:pt>
                <c:pt idx="3">
                  <c:v>Valmieras muzejs</c:v>
                </c:pt>
                <c:pt idx="4">
                  <c:v>Liepājas muzejs</c:v>
                </c:pt>
                <c:pt idx="5">
                  <c:v>Ventspils muzejs, Livonijas ordeņa pils</c:v>
                </c:pt>
                <c:pt idx="6">
                  <c:v>Alūksnes muzejs</c:v>
                </c:pt>
                <c:pt idx="7">
                  <c:v>Muzejs "Rīgas Jūgendstila centrs"</c:v>
                </c:pt>
                <c:pt idx="8">
                  <c:v>Kuldīgas novada muzejs</c:v>
                </c:pt>
                <c:pt idx="9">
                  <c:v>Bauskas muzejs</c:v>
                </c:pt>
              </c:strCache>
            </c:strRef>
          </c:cat>
          <c:val>
            <c:numRef>
              <c:f>Lapa1!$B$2:$B$11</c:f>
              <c:numCache>
                <c:formatCode>#,##0</c:formatCode>
                <c:ptCount val="10"/>
                <c:pt idx="0">
                  <c:v>168117</c:v>
                </c:pt>
                <c:pt idx="1">
                  <c:v>101481</c:v>
                </c:pt>
                <c:pt idx="2">
                  <c:v>97892</c:v>
                </c:pt>
                <c:pt idx="3">
                  <c:v>96504</c:v>
                </c:pt>
                <c:pt idx="4">
                  <c:v>41969</c:v>
                </c:pt>
                <c:pt idx="5">
                  <c:v>38269</c:v>
                </c:pt>
                <c:pt idx="6">
                  <c:v>33391</c:v>
                </c:pt>
                <c:pt idx="7">
                  <c:v>31633</c:v>
                </c:pt>
                <c:pt idx="8">
                  <c:v>28061</c:v>
                </c:pt>
                <c:pt idx="9">
                  <c:v>27268</c:v>
                </c:pt>
              </c:numCache>
            </c:numRef>
          </c:val>
          <c:extLst xmlns:c16r2="http://schemas.microsoft.com/office/drawing/2015/06/chart">
            <c:ext xmlns:c16="http://schemas.microsoft.com/office/drawing/2014/chart" uri="{C3380CC4-5D6E-409C-BE32-E72D297353CC}">
              <c16:uniqueId val="{00000004-B59B-4624-BAEC-069F24CBAF59}"/>
            </c:ext>
          </c:extLst>
        </c:ser>
        <c:dLbls>
          <c:dLblPos val="inEnd"/>
          <c:showLegendKey val="0"/>
          <c:showVal val="1"/>
          <c:showCatName val="0"/>
          <c:showSerName val="0"/>
          <c:showPercent val="0"/>
          <c:showBubbleSize val="0"/>
        </c:dLbls>
        <c:gapWidth val="41"/>
        <c:axId val="341371344"/>
        <c:axId val="341373696"/>
      </c:barChart>
      <c:catAx>
        <c:axId val="341371344"/>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41373696"/>
        <c:crosses val="autoZero"/>
        <c:auto val="1"/>
        <c:lblAlgn val="ctr"/>
        <c:lblOffset val="100"/>
        <c:noMultiLvlLbl val="0"/>
      </c:catAx>
      <c:valAx>
        <c:axId val="341373696"/>
        <c:scaling>
          <c:orientation val="minMax"/>
          <c:max val="270000"/>
          <c:min val="0"/>
        </c:scaling>
        <c:delete val="1"/>
        <c:axPos val="t"/>
        <c:numFmt formatCode="#,##0" sourceLinked="0"/>
        <c:majorTickMark val="out"/>
        <c:minorTickMark val="none"/>
        <c:tickLblPos val="nextTo"/>
        <c:crossAx val="341371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0988936925681784E-2"/>
          <c:w val="0.4605544858899937"/>
          <c:h val="0.89629911181563082"/>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Latvijas Okupācijas muzejs</c:v>
                </c:pt>
                <c:pt idx="1">
                  <c:v>Latvijas dzelzceļa vēstures muzejs</c:v>
                </c:pt>
                <c:pt idx="2">
                  <c:v>Pētera Upīša piemiņas muzejs</c:v>
                </c:pt>
                <c:pt idx="3">
                  <c:v>Jaunmoku pils muzejs</c:v>
                </c:pt>
                <c:pt idx="4">
                  <c:v>Latvijas Ceļu muzejs</c:v>
                </c:pt>
                <c:pt idx="5">
                  <c:v>Rīgas Motormuzejs*</c:v>
                </c:pt>
                <c:pt idx="6">
                  <c:v>Rīgas Stradiņa Universitātes muzejs**</c:v>
                </c:pt>
                <c:pt idx="7">
                  <c:v>Latvijas Arhitektūras muzejs</c:v>
                </c:pt>
                <c:pt idx="8">
                  <c:v>1991.gada barikāžu muzejs</c:v>
                </c:pt>
                <c:pt idx="9">
                  <c:v>Žaņa Lipkes memoriāls</c:v>
                </c:pt>
              </c:strCache>
            </c:strRef>
          </c:cat>
          <c:val>
            <c:numRef>
              <c:f>Lapa1!$B$2:$B$11</c:f>
              <c:numCache>
                <c:formatCode>#,##0</c:formatCode>
                <c:ptCount val="10"/>
                <c:pt idx="0">
                  <c:v>122366</c:v>
                </c:pt>
                <c:pt idx="1">
                  <c:v>42226</c:v>
                </c:pt>
                <c:pt idx="2">
                  <c:v>32000</c:v>
                </c:pt>
                <c:pt idx="3">
                  <c:v>23855</c:v>
                </c:pt>
                <c:pt idx="4">
                  <c:v>21502</c:v>
                </c:pt>
                <c:pt idx="5">
                  <c:v>17940</c:v>
                </c:pt>
                <c:pt idx="6">
                  <c:v>12192</c:v>
                </c:pt>
                <c:pt idx="7">
                  <c:v>10207</c:v>
                </c:pt>
                <c:pt idx="8">
                  <c:v>9755</c:v>
                </c:pt>
                <c:pt idx="9">
                  <c:v>8164</c:v>
                </c:pt>
              </c:numCache>
            </c:numRef>
          </c:val>
          <c:extLst xmlns:c16r2="http://schemas.microsoft.com/office/drawing/2015/06/chart">
            <c:ext xmlns:c16="http://schemas.microsoft.com/office/drawing/2014/chart" uri="{C3380CC4-5D6E-409C-BE32-E72D297353CC}">
              <c16:uniqueId val="{00000000-A8AE-483D-981B-057634836D6B}"/>
            </c:ext>
          </c:extLst>
        </c:ser>
        <c:dLbls>
          <c:dLblPos val="inEnd"/>
          <c:showLegendKey val="0"/>
          <c:showVal val="1"/>
          <c:showCatName val="0"/>
          <c:showSerName val="0"/>
          <c:showPercent val="0"/>
          <c:showBubbleSize val="0"/>
        </c:dLbls>
        <c:gapWidth val="41"/>
        <c:axId val="341363896"/>
        <c:axId val="341374088"/>
      </c:barChart>
      <c:catAx>
        <c:axId val="34136389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41374088"/>
        <c:crosses val="autoZero"/>
        <c:auto val="1"/>
        <c:lblAlgn val="ctr"/>
        <c:lblOffset val="100"/>
        <c:noMultiLvlLbl val="0"/>
      </c:catAx>
      <c:valAx>
        <c:axId val="341374088"/>
        <c:scaling>
          <c:orientation val="minMax"/>
          <c:max val="270000"/>
          <c:min val="0"/>
        </c:scaling>
        <c:delete val="1"/>
        <c:axPos val="t"/>
        <c:numFmt formatCode="#,##0" sourceLinked="0"/>
        <c:majorTickMark val="out"/>
        <c:minorTickMark val="none"/>
        <c:tickLblPos val="nextTo"/>
        <c:crossAx val="3413638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400">
          <a:latin typeface="Calibri Light" panose="020F0302020204030204" pitchFamily="34" charset="0"/>
          <a:cs typeface="Calibri Light" panose="020F0302020204030204" pitchFamily="34" charset="0"/>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3.8133250045205729E-2"/>
          <c:w val="0.4605544858899937"/>
          <c:h val="0.93506966840412553"/>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756-4017-881A-4421BBFE8EAF}"/>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9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Apmeklēju pagasta, pilsētas vai novada svētkus</c:v>
                </c:pt>
                <c:pt idx="1">
                  <c:v>Apmeklēju kultūrvēsturiskas vietas (pilis, dārzi, parki, muižas u.tml.)</c:v>
                </c:pt>
                <c:pt idx="2">
                  <c:v>Skatos raidījumus par kultūru televīzijā</c:v>
                </c:pt>
                <c:pt idx="3">
                  <c:v>Pabeidzu lasīt grāmatu</c:v>
                </c:pt>
                <c:pt idx="4">
                  <c:v>Apmeklēju populārās mūzikas koncertu</c:v>
                </c:pt>
                <c:pt idx="5">
                  <c:v>Apmeklēju izstādi muzejos, mākslas galerijās vai izstāžu zālēs</c:v>
                </c:pt>
                <c:pt idx="6">
                  <c:v>Apmeklēju pasākumu, kur uzstājās vietējie amatierkolektīvi</c:v>
                </c:pt>
                <c:pt idx="7">
                  <c:v>Lasu rakstus par kultūru drukātajos žurnālos vai laikrakstos</c:v>
                </c:pt>
                <c:pt idx="8">
                  <c:v>Apmeklēju atrakciju, izklaides parku</c:v>
                </c:pt>
                <c:pt idx="9">
                  <c:v>Klausos raidījumus par kultūru radio</c:v>
                </c:pt>
              </c:strCache>
            </c:strRef>
          </c:cat>
          <c:val>
            <c:numRef>
              <c:f>Lapa1!$B$2:$B$11</c:f>
              <c:numCache>
                <c:formatCode>0</c:formatCode>
                <c:ptCount val="10"/>
                <c:pt idx="0">
                  <c:v>82.816463862280955</c:v>
                </c:pt>
                <c:pt idx="1">
                  <c:v>75.730502009813861</c:v>
                </c:pt>
                <c:pt idx="2">
                  <c:v>71.013614984146272</c:v>
                </c:pt>
                <c:pt idx="3">
                  <c:v>70.595507428462895</c:v>
                </c:pt>
                <c:pt idx="4">
                  <c:v>58.426714193574092</c:v>
                </c:pt>
                <c:pt idx="5">
                  <c:v>56.436455669524221</c:v>
                </c:pt>
                <c:pt idx="6">
                  <c:v>54.725034571866424</c:v>
                </c:pt>
                <c:pt idx="7">
                  <c:v>53.894438037715652</c:v>
                </c:pt>
                <c:pt idx="8">
                  <c:v>51.570513387818934</c:v>
                </c:pt>
                <c:pt idx="9">
                  <c:v>51.442310881766602</c:v>
                </c:pt>
              </c:numCache>
            </c:numRef>
          </c:val>
          <c:extLst xmlns:c16r2="http://schemas.microsoft.com/office/drawing/2015/06/chart">
            <c:ext xmlns:c16="http://schemas.microsoft.com/office/drawing/2014/chart" uri="{C3380CC4-5D6E-409C-BE32-E72D297353CC}">
              <c16:uniqueId val="{00000001-1756-4017-881A-4421BBFE8EAF}"/>
            </c:ext>
          </c:extLst>
        </c:ser>
        <c:dLbls>
          <c:dLblPos val="inEnd"/>
          <c:showLegendKey val="0"/>
          <c:showVal val="1"/>
          <c:showCatName val="0"/>
          <c:showSerName val="0"/>
          <c:showPercent val="0"/>
          <c:showBubbleSize val="0"/>
        </c:dLbls>
        <c:gapWidth val="41"/>
        <c:axId val="341364680"/>
        <c:axId val="341373304"/>
      </c:barChart>
      <c:catAx>
        <c:axId val="34136468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41373304"/>
        <c:crosses val="autoZero"/>
        <c:auto val="1"/>
        <c:lblAlgn val="ctr"/>
        <c:lblOffset val="100"/>
        <c:noMultiLvlLbl val="0"/>
      </c:catAx>
      <c:valAx>
        <c:axId val="341373304"/>
        <c:scaling>
          <c:orientation val="minMax"/>
          <c:max val="100"/>
          <c:min val="0"/>
        </c:scaling>
        <c:delete val="1"/>
        <c:axPos val="t"/>
        <c:numFmt formatCode="#,##0" sourceLinked="0"/>
        <c:majorTickMark val="out"/>
        <c:minorTickMark val="none"/>
        <c:tickLblPos val="nextTo"/>
        <c:crossAx val="3413646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9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4.5620437956204593E-3"/>
                  <c:y val="6.989647573906293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BB7-459F-B721-81A7C5DF2AF7}"/>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Lapa1!$A$2:$A$7</c:f>
              <c:strCache>
                <c:ptCount val="6"/>
                <c:pt idx="0">
                  <c:v>Daudz biežāk</c:v>
                </c:pt>
                <c:pt idx="1">
                  <c:v>Nedaudz biežāk</c:v>
                </c:pt>
                <c:pt idx="2">
                  <c:v>Tik pat, cik iepriekš</c:v>
                </c:pt>
                <c:pt idx="3">
                  <c:v>Nedaudz retāk</c:v>
                </c:pt>
                <c:pt idx="4">
                  <c:v>Daudz retāk</c:v>
                </c:pt>
                <c:pt idx="5">
                  <c:v>Grūti pateikt</c:v>
                </c:pt>
              </c:strCache>
            </c:strRef>
          </c:cat>
          <c:val>
            <c:numRef>
              <c:f>Lapa1!$B$2:$B$7</c:f>
              <c:numCache>
                <c:formatCode>0</c:formatCode>
                <c:ptCount val="6"/>
                <c:pt idx="0">
                  <c:v>3.2449478680828276</c:v>
                </c:pt>
                <c:pt idx="1">
                  <c:v>9.286203660900723</c:v>
                </c:pt>
                <c:pt idx="2">
                  <c:v>39.760324686623441</c:v>
                </c:pt>
                <c:pt idx="3">
                  <c:v>21.908123650266116</c:v>
                </c:pt>
                <c:pt idx="4">
                  <c:v>19.731809414143324</c:v>
                </c:pt>
                <c:pt idx="5">
                  <c:v>6.0685907199836366</c:v>
                </c:pt>
              </c:numCache>
            </c:numRef>
          </c:val>
          <c:extLst xmlns:c16r2="http://schemas.microsoft.com/office/drawing/2015/06/chart">
            <c:ext xmlns:c16="http://schemas.microsoft.com/office/drawing/2014/chart" uri="{C3380CC4-5D6E-409C-BE32-E72D297353CC}">
              <c16:uniqueId val="{00000001-EBB7-459F-B721-81A7C5DF2AF7}"/>
            </c:ext>
          </c:extLst>
        </c:ser>
        <c:dLbls>
          <c:dLblPos val="inEnd"/>
          <c:showLegendKey val="0"/>
          <c:showVal val="1"/>
          <c:showCatName val="0"/>
          <c:showSerName val="0"/>
          <c:showPercent val="0"/>
          <c:showBubbleSize val="0"/>
        </c:dLbls>
        <c:gapWidth val="41"/>
        <c:axId val="399407056"/>
        <c:axId val="399411368"/>
      </c:barChart>
      <c:catAx>
        <c:axId val="399407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1368"/>
        <c:crosses val="autoZero"/>
        <c:auto val="1"/>
        <c:lblAlgn val="ctr"/>
        <c:lblOffset val="100"/>
        <c:noMultiLvlLbl val="0"/>
      </c:catAx>
      <c:valAx>
        <c:axId val="399411368"/>
        <c:scaling>
          <c:orientation val="minMax"/>
          <c:max val="40"/>
          <c:min val="1"/>
        </c:scaling>
        <c:delete val="1"/>
        <c:axPos val="l"/>
        <c:numFmt formatCode="#,##0" sourceLinked="0"/>
        <c:majorTickMark val="out"/>
        <c:minorTickMark val="none"/>
        <c:tickLblPos val="nextTo"/>
        <c:crossAx val="39940705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8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2.1431788667335163E-2"/>
          <c:w val="0.4605544858899937"/>
          <c:h val="0.94978108018187846"/>
        </c:manualLayout>
      </c:layout>
      <c:barChart>
        <c:barDir val="bar"/>
        <c:grouping val="clustered"/>
        <c:varyColors val="0"/>
        <c:ser>
          <c:idx val="0"/>
          <c:order val="0"/>
          <c:tx>
            <c:strRef>
              <c:f>Lapa1!$B$1</c:f>
              <c:strCache>
                <c:ptCount val="1"/>
                <c:pt idx="0">
                  <c:v>ccc</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dLbl>
              <c:idx val="0"/>
              <c:layout>
                <c:manualLayout>
                  <c:x val="-7.27915397436634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054-4D28-B582-6185DEB8BE5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Lapa1!$A$2:$A$11</c:f>
              <c:strCache>
                <c:ptCount val="10"/>
                <c:pt idx="0">
                  <c:v>Televīzijas skatīšanās</c:v>
                </c:pt>
                <c:pt idx="1">
                  <c:v>Laika pavadīšana ar draugiem</c:v>
                </c:pt>
                <c:pt idx="2">
                  <c:v>Dators, internets</c:v>
                </c:pt>
                <c:pt idx="3">
                  <c:v>Laika pavadīšana ar radiniekiem</c:v>
                </c:pt>
                <c:pt idx="4">
                  <c:v>Staigāšana, pastaigas</c:v>
                </c:pt>
                <c:pt idx="5">
                  <c:v>Grāmatu lasīšana</c:v>
                </c:pt>
                <c:pt idx="6">
                  <c:v>Laika pavadīšana ar bērniem</c:v>
                </c:pt>
                <c:pt idx="7">
                  <c:v>Laikrakstu, žurnālu lasīšana</c:v>
                </c:pt>
                <c:pt idx="8">
                  <c:v>Koncerti</c:v>
                </c:pt>
                <c:pt idx="9">
                  <c:v>Mūzikas klausīšanās</c:v>
                </c:pt>
              </c:strCache>
            </c:strRef>
          </c:cat>
          <c:val>
            <c:numRef>
              <c:f>Lapa1!$B$2:$B$11</c:f>
              <c:numCache>
                <c:formatCode>0</c:formatCode>
                <c:ptCount val="10"/>
                <c:pt idx="0">
                  <c:v>62.19524292168807</c:v>
                </c:pt>
                <c:pt idx="1">
                  <c:v>58.170179895784649</c:v>
                </c:pt>
                <c:pt idx="2">
                  <c:v>53.603260313817991</c:v>
                </c:pt>
                <c:pt idx="3">
                  <c:v>52.633928642701576</c:v>
                </c:pt>
                <c:pt idx="4">
                  <c:v>51.848782237589248</c:v>
                </c:pt>
                <c:pt idx="5">
                  <c:v>48.682451190110918</c:v>
                </c:pt>
                <c:pt idx="6">
                  <c:v>45.29114737775663</c:v>
                </c:pt>
                <c:pt idx="7">
                  <c:v>39.825086515309565</c:v>
                </c:pt>
                <c:pt idx="8">
                  <c:v>39.7720446349974</c:v>
                </c:pt>
                <c:pt idx="9">
                  <c:v>39.627643249195827</c:v>
                </c:pt>
              </c:numCache>
            </c:numRef>
          </c:val>
          <c:extLst xmlns:c16r2="http://schemas.microsoft.com/office/drawing/2015/06/chart">
            <c:ext xmlns:c16="http://schemas.microsoft.com/office/drawing/2014/chart" uri="{C3380CC4-5D6E-409C-BE32-E72D297353CC}">
              <c16:uniqueId val="{00000001-5054-4D28-B582-6185DEB8BE5C}"/>
            </c:ext>
          </c:extLst>
        </c:ser>
        <c:dLbls>
          <c:dLblPos val="inEnd"/>
          <c:showLegendKey val="0"/>
          <c:showVal val="1"/>
          <c:showCatName val="0"/>
          <c:showSerName val="0"/>
          <c:showPercent val="0"/>
          <c:showBubbleSize val="0"/>
        </c:dLbls>
        <c:gapWidth val="41"/>
        <c:axId val="341374480"/>
        <c:axId val="341375264"/>
      </c:barChart>
      <c:catAx>
        <c:axId val="34137448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41375264"/>
        <c:crosses val="autoZero"/>
        <c:auto val="1"/>
        <c:lblAlgn val="ctr"/>
        <c:lblOffset val="100"/>
        <c:noMultiLvlLbl val="0"/>
      </c:catAx>
      <c:valAx>
        <c:axId val="341375264"/>
        <c:scaling>
          <c:orientation val="minMax"/>
          <c:max val="100"/>
          <c:min val="0"/>
        </c:scaling>
        <c:delete val="1"/>
        <c:axPos val="t"/>
        <c:numFmt formatCode="#,##0" sourceLinked="0"/>
        <c:majorTickMark val="out"/>
        <c:minorTickMark val="none"/>
        <c:tickLblPos val="nextTo"/>
        <c:crossAx val="3413744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8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6.7360685854255975E-2"/>
          <c:w val="0.4605544858899937"/>
          <c:h val="0.86527862829148805"/>
        </c:manualLayout>
      </c:layout>
      <c:barChart>
        <c:barDir val="bar"/>
        <c:grouping val="clustered"/>
        <c:varyColors val="0"/>
        <c:ser>
          <c:idx val="0"/>
          <c:order val="0"/>
          <c:tx>
            <c:strRef>
              <c:f>Lapa1!$B$1</c:f>
              <c:strCache>
                <c:ptCount val="1"/>
                <c:pt idx="0">
                  <c:v>Aktivitāšu skaits: vismāz reizi gadā</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Lapa1!$A$2:$A$10</c:f>
              <c:strCache>
                <c:ptCount val="9"/>
                <c:pt idx="0">
                  <c:v>VISI</c:v>
                </c:pt>
                <c:pt idx="2">
                  <c:v>Sieviete</c:v>
                </c:pt>
                <c:pt idx="3">
                  <c:v>15 - 24</c:v>
                </c:pt>
                <c:pt idx="4">
                  <c:v>Augstākā izglītība</c:v>
                </c:pt>
                <c:pt idx="5">
                  <c:v>Strādā publiskajā sektorā</c:v>
                </c:pt>
                <c:pt idx="6">
                  <c:v>Ienākumi 600+ EUR</c:v>
                </c:pt>
                <c:pt idx="7">
                  <c:v>3+ cilvēki ģimenē</c:v>
                </c:pt>
                <c:pt idx="8">
                  <c:v>Ir bērni līdz 18 g.v.</c:v>
                </c:pt>
              </c:strCache>
            </c:strRef>
          </c:cat>
          <c:val>
            <c:numRef>
              <c:f>Lapa1!$B$2:$B$10</c:f>
              <c:numCache>
                <c:formatCode>General</c:formatCode>
                <c:ptCount val="9"/>
                <c:pt idx="0" formatCode="0.0">
                  <c:v>8.3708709282112572</c:v>
                </c:pt>
                <c:pt idx="2" formatCode="0.0">
                  <c:v>9.6502138795167376</c:v>
                </c:pt>
                <c:pt idx="3" formatCode="0.0">
                  <c:v>10.325098308745481</c:v>
                </c:pt>
                <c:pt idx="4" formatCode="0.0">
                  <c:v>10.639851788513241</c:v>
                </c:pt>
                <c:pt idx="5" formatCode="0.0">
                  <c:v>11.355820855424476</c:v>
                </c:pt>
                <c:pt idx="6" formatCode="0.0">
                  <c:v>10.24630078540917</c:v>
                </c:pt>
                <c:pt idx="7" formatCode="0.0">
                  <c:v>9.1152523354864545</c:v>
                </c:pt>
                <c:pt idx="8" formatCode="0.0">
                  <c:v>9.6448364008477139</c:v>
                </c:pt>
              </c:numCache>
            </c:numRef>
          </c:val>
          <c:extLst xmlns:c16r2="http://schemas.microsoft.com/office/drawing/2015/06/chart">
            <c:ext xmlns:c16="http://schemas.microsoft.com/office/drawing/2014/chart" uri="{C3380CC4-5D6E-409C-BE32-E72D297353CC}">
              <c16:uniqueId val="{00000000-998F-4A47-A171-FF26371E4F80}"/>
            </c:ext>
          </c:extLst>
        </c:ser>
        <c:dLbls>
          <c:dLblPos val="inEnd"/>
          <c:showLegendKey val="0"/>
          <c:showVal val="1"/>
          <c:showCatName val="0"/>
          <c:showSerName val="0"/>
          <c:showPercent val="0"/>
          <c:showBubbleSize val="0"/>
        </c:dLbls>
        <c:gapWidth val="41"/>
        <c:axId val="399410192"/>
        <c:axId val="399410584"/>
      </c:barChart>
      <c:catAx>
        <c:axId val="39941019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0584"/>
        <c:crosses val="autoZero"/>
        <c:auto val="1"/>
        <c:lblAlgn val="ctr"/>
        <c:lblOffset val="100"/>
        <c:noMultiLvlLbl val="0"/>
      </c:catAx>
      <c:valAx>
        <c:axId val="399410584"/>
        <c:scaling>
          <c:orientation val="minMax"/>
          <c:max val="20"/>
          <c:min val="0"/>
        </c:scaling>
        <c:delete val="1"/>
        <c:axPos val="t"/>
        <c:numFmt formatCode="#,##0" sourceLinked="0"/>
        <c:majorTickMark val="out"/>
        <c:minorTickMark val="none"/>
        <c:tickLblPos val="nextTo"/>
        <c:crossAx val="39941019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26303235818153"/>
          <c:y val="6.7360685854255975E-2"/>
          <c:w val="0.4605544858899937"/>
          <c:h val="0.86527862829148805"/>
        </c:manualLayout>
      </c:layout>
      <c:barChart>
        <c:barDir val="bar"/>
        <c:grouping val="clustered"/>
        <c:varyColors val="0"/>
        <c:ser>
          <c:idx val="0"/>
          <c:order val="0"/>
          <c:tx>
            <c:strRef>
              <c:f>Lapa1!$B$1</c:f>
              <c:strCache>
                <c:ptCount val="1"/>
                <c:pt idx="0">
                  <c:v>Aktivitāšu skaits: vismāz reizi gadā</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Lapa1!$A$2:$A$11</c:f>
              <c:strCache>
                <c:ptCount val="10"/>
                <c:pt idx="0">
                  <c:v>VISI</c:v>
                </c:pt>
                <c:pt idx="2">
                  <c:v>Vīrietis</c:v>
                </c:pt>
                <c:pt idx="3">
                  <c:v>55 - 74</c:v>
                </c:pt>
                <c:pt idx="4">
                  <c:v>Nepilsoņi</c:v>
                </c:pt>
                <c:pt idx="5">
                  <c:v>Pamatizglītība</c:v>
                </c:pt>
                <c:pt idx="6">
                  <c:v>Bezdarbnieki</c:v>
                </c:pt>
                <c:pt idx="7">
                  <c:v>Ienākumi līdz 199 EUR</c:v>
                </c:pt>
                <c:pt idx="8">
                  <c:v>Dzīvo vieni</c:v>
                </c:pt>
                <c:pt idx="9">
                  <c:v>Nav bērnu līdz 18 g.v.</c:v>
                </c:pt>
              </c:strCache>
            </c:strRef>
          </c:cat>
          <c:val>
            <c:numRef>
              <c:f>Lapa1!$B$2:$B$11</c:f>
              <c:numCache>
                <c:formatCode>General</c:formatCode>
                <c:ptCount val="10"/>
                <c:pt idx="0" formatCode="0.0">
                  <c:v>8.3708709282112572</c:v>
                </c:pt>
                <c:pt idx="2" formatCode="0.0">
                  <c:v>6.981134278294137</c:v>
                </c:pt>
                <c:pt idx="3" formatCode="0.0">
                  <c:v>6.9187816344549748</c:v>
                </c:pt>
                <c:pt idx="4" formatCode="0.0">
                  <c:v>6.1849715469950537</c:v>
                </c:pt>
                <c:pt idx="5" formatCode="0.0">
                  <c:v>6.3654278609793487</c:v>
                </c:pt>
                <c:pt idx="6" formatCode="0.0">
                  <c:v>6.5657657035893306</c:v>
                </c:pt>
                <c:pt idx="7" formatCode="0.0">
                  <c:v>7.4093473455174976</c:v>
                </c:pt>
                <c:pt idx="8" formatCode="0.0">
                  <c:v>7.0441933227047153</c:v>
                </c:pt>
                <c:pt idx="9" formatCode="0.0">
                  <c:v>7.5841207045838965</c:v>
                </c:pt>
              </c:numCache>
            </c:numRef>
          </c:val>
          <c:extLst xmlns:c16r2="http://schemas.microsoft.com/office/drawing/2015/06/chart">
            <c:ext xmlns:c16="http://schemas.microsoft.com/office/drawing/2014/chart" uri="{C3380CC4-5D6E-409C-BE32-E72D297353CC}">
              <c16:uniqueId val="{00000000-817B-41BD-9ABC-A1B568F6E41A}"/>
            </c:ext>
          </c:extLst>
        </c:ser>
        <c:dLbls>
          <c:dLblPos val="inEnd"/>
          <c:showLegendKey val="0"/>
          <c:showVal val="1"/>
          <c:showCatName val="0"/>
          <c:showSerName val="0"/>
          <c:showPercent val="0"/>
          <c:showBubbleSize val="0"/>
        </c:dLbls>
        <c:gapWidth val="41"/>
        <c:axId val="399412152"/>
        <c:axId val="399409408"/>
      </c:barChart>
      <c:catAx>
        <c:axId val="39941215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09408"/>
        <c:crosses val="autoZero"/>
        <c:auto val="1"/>
        <c:lblAlgn val="ctr"/>
        <c:lblOffset val="100"/>
        <c:noMultiLvlLbl val="0"/>
      </c:catAx>
      <c:valAx>
        <c:axId val="399409408"/>
        <c:scaling>
          <c:orientation val="minMax"/>
          <c:max val="20"/>
          <c:min val="0"/>
        </c:scaling>
        <c:delete val="1"/>
        <c:axPos val="t"/>
        <c:numFmt formatCode="#,##0" sourceLinked="0"/>
        <c:majorTickMark val="out"/>
        <c:minorTickMark val="none"/>
        <c:tickLblPos val="nextTo"/>
        <c:crossAx val="3994121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24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2016</c:v>
                </c:pt>
              </c:numCache>
            </c:numRef>
          </c:cat>
          <c:val>
            <c:numRef>
              <c:f>Lapa1!$B$2:$B$7</c:f>
              <c:numCache>
                <c:formatCode>General</c:formatCode>
                <c:ptCount val="6"/>
                <c:pt idx="0">
                  <c:v>47</c:v>
                </c:pt>
                <c:pt idx="1">
                  <c:v>37</c:v>
                </c:pt>
                <c:pt idx="2">
                  <c:v>40</c:v>
                </c:pt>
                <c:pt idx="3">
                  <c:v>36</c:v>
                </c:pt>
                <c:pt idx="4">
                  <c:v>40</c:v>
                </c:pt>
                <c:pt idx="5" formatCode="0">
                  <c:v>33.067820221639643</c:v>
                </c:pt>
              </c:numCache>
            </c:numRef>
          </c:val>
          <c:extLst xmlns:c16r2="http://schemas.microsoft.com/office/drawing/2015/06/chart">
            <c:ext xmlns:c16="http://schemas.microsoft.com/office/drawing/2014/chart" uri="{C3380CC4-5D6E-409C-BE32-E72D297353CC}">
              <c16:uniqueId val="{00000000-FE69-4744-BF56-EA2119C8985D}"/>
            </c:ext>
          </c:extLst>
        </c:ser>
        <c:dLbls>
          <c:dLblPos val="inEnd"/>
          <c:showLegendKey val="0"/>
          <c:showVal val="1"/>
          <c:showCatName val="0"/>
          <c:showSerName val="0"/>
          <c:showPercent val="0"/>
          <c:showBubbleSize val="0"/>
        </c:dLbls>
        <c:gapWidth val="41"/>
        <c:axId val="399406664"/>
        <c:axId val="399413720"/>
      </c:barChart>
      <c:catAx>
        <c:axId val="399406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3720"/>
        <c:crosses val="autoZero"/>
        <c:auto val="1"/>
        <c:lblAlgn val="ctr"/>
        <c:lblOffset val="100"/>
        <c:noMultiLvlLbl val="0"/>
      </c:catAx>
      <c:valAx>
        <c:axId val="399413720"/>
        <c:scaling>
          <c:orientation val="minMax"/>
          <c:max val="100"/>
          <c:min val="0"/>
        </c:scaling>
        <c:delete val="1"/>
        <c:axPos val="l"/>
        <c:numFmt formatCode="#,##0" sourceLinked="0"/>
        <c:majorTickMark val="out"/>
        <c:minorTickMark val="none"/>
        <c:tickLblPos val="nextTo"/>
        <c:crossAx val="39940666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2015</c:v>
                </c:pt>
              </c:numCache>
            </c:numRef>
          </c:cat>
          <c:val>
            <c:numRef>
              <c:f>Lapa1!$B$2:$B$7</c:f>
              <c:numCache>
                <c:formatCode>General</c:formatCode>
                <c:ptCount val="6"/>
                <c:pt idx="0">
                  <c:v>391</c:v>
                </c:pt>
                <c:pt idx="1">
                  <c:v>371</c:v>
                </c:pt>
                <c:pt idx="2">
                  <c:v>367</c:v>
                </c:pt>
                <c:pt idx="3">
                  <c:v>402</c:v>
                </c:pt>
                <c:pt idx="4">
                  <c:v>484</c:v>
                </c:pt>
                <c:pt idx="5">
                  <c:v>493</c:v>
                </c:pt>
              </c:numCache>
            </c:numRef>
          </c:val>
          <c:extLst xmlns:c16r2="http://schemas.microsoft.com/office/drawing/2015/06/chart">
            <c:ext xmlns:c16="http://schemas.microsoft.com/office/drawing/2014/chart" uri="{C3380CC4-5D6E-409C-BE32-E72D297353CC}">
              <c16:uniqueId val="{00000000-92E4-45CA-89F8-212FF83DDF00}"/>
            </c:ext>
          </c:extLst>
        </c:ser>
        <c:dLbls>
          <c:dLblPos val="inEnd"/>
          <c:showLegendKey val="0"/>
          <c:showVal val="1"/>
          <c:showCatName val="0"/>
          <c:showSerName val="0"/>
          <c:showPercent val="0"/>
          <c:showBubbleSize val="0"/>
        </c:dLbls>
        <c:gapWidth val="41"/>
        <c:axId val="399403528"/>
        <c:axId val="399408624"/>
      </c:barChart>
      <c:catAx>
        <c:axId val="399403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08624"/>
        <c:crosses val="autoZero"/>
        <c:auto val="1"/>
        <c:lblAlgn val="ctr"/>
        <c:lblOffset val="100"/>
        <c:noMultiLvlLbl val="0"/>
      </c:catAx>
      <c:valAx>
        <c:axId val="399408624"/>
        <c:scaling>
          <c:orientation val="minMax"/>
          <c:max val="2000"/>
          <c:min val="0"/>
        </c:scaling>
        <c:delete val="1"/>
        <c:axPos val="l"/>
        <c:numFmt formatCode="#,##0" sourceLinked="0"/>
        <c:majorTickMark val="out"/>
        <c:minorTickMark val="none"/>
        <c:tickLblPos val="nextTo"/>
        <c:crossAx val="39940352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2016</c:v>
                </c:pt>
              </c:numCache>
            </c:numRef>
          </c:cat>
          <c:val>
            <c:numRef>
              <c:f>Lapa1!$B$2:$B$7</c:f>
              <c:numCache>
                <c:formatCode>0</c:formatCode>
                <c:ptCount val="6"/>
                <c:pt idx="0">
                  <c:v>47</c:v>
                </c:pt>
                <c:pt idx="1">
                  <c:v>43</c:v>
                </c:pt>
                <c:pt idx="2">
                  <c:v>41</c:v>
                </c:pt>
                <c:pt idx="3">
                  <c:v>38</c:v>
                </c:pt>
                <c:pt idx="4">
                  <c:v>54</c:v>
                </c:pt>
                <c:pt idx="5">
                  <c:v>52.272403224846556</c:v>
                </c:pt>
              </c:numCache>
            </c:numRef>
          </c:val>
          <c:extLst xmlns:c16r2="http://schemas.microsoft.com/office/drawing/2015/06/chart">
            <c:ext xmlns:c16="http://schemas.microsoft.com/office/drawing/2014/chart" uri="{C3380CC4-5D6E-409C-BE32-E72D297353CC}">
              <c16:uniqueId val="{00000000-4017-4E97-B40D-88037DF549A8}"/>
            </c:ext>
          </c:extLst>
        </c:ser>
        <c:dLbls>
          <c:dLblPos val="inEnd"/>
          <c:showLegendKey val="0"/>
          <c:showVal val="1"/>
          <c:showCatName val="0"/>
          <c:showSerName val="0"/>
          <c:showPercent val="0"/>
          <c:showBubbleSize val="0"/>
        </c:dLbls>
        <c:gapWidth val="41"/>
        <c:axId val="399404704"/>
        <c:axId val="399412544"/>
      </c:barChart>
      <c:catAx>
        <c:axId val="399404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12544"/>
        <c:crosses val="autoZero"/>
        <c:auto val="1"/>
        <c:lblAlgn val="ctr"/>
        <c:lblOffset val="100"/>
        <c:noMultiLvlLbl val="0"/>
      </c:catAx>
      <c:valAx>
        <c:axId val="399412544"/>
        <c:scaling>
          <c:orientation val="minMax"/>
          <c:max val="100"/>
          <c:min val="0"/>
        </c:scaling>
        <c:delete val="1"/>
        <c:axPos val="l"/>
        <c:numFmt formatCode="#,##0" sourceLinked="0"/>
        <c:majorTickMark val="out"/>
        <c:minorTickMark val="none"/>
        <c:tickLblPos val="nextTo"/>
        <c:crossAx val="3994047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75939456574266E-2"/>
          <c:y val="6.7360685854255975E-2"/>
          <c:w val="0.95641588697459989"/>
          <c:h val="0.76430896229826739"/>
        </c:manualLayout>
      </c:layout>
      <c:barChart>
        <c:barDir val="col"/>
        <c:grouping val="clustered"/>
        <c:varyColors val="0"/>
        <c:ser>
          <c:idx val="0"/>
          <c:order val="0"/>
          <c:tx>
            <c:strRef>
              <c:f>Lapa1!$B$1</c:f>
              <c:strCache>
                <c:ptCount val="1"/>
                <c:pt idx="0">
                  <c:v>xxx</c:v>
                </c:pt>
              </c:strCache>
            </c:strRef>
          </c:tx>
          <c:spPr>
            <a:solidFill>
              <a:schemeClr val="accent6">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Calibri Light" panose="020F0302020204030204" pitchFamily="34" charset="0"/>
                    <a:ea typeface="+mn-ea"/>
                    <a:cs typeface="Calibri Light" panose="020F030202020403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Lapa1!$A$2:$A$7</c:f>
              <c:numCache>
                <c:formatCode>General</c:formatCode>
                <c:ptCount val="6"/>
                <c:pt idx="0">
                  <c:v>2007</c:v>
                </c:pt>
                <c:pt idx="1">
                  <c:v>2008</c:v>
                </c:pt>
                <c:pt idx="2">
                  <c:v>2009</c:v>
                </c:pt>
                <c:pt idx="3">
                  <c:v>2010</c:v>
                </c:pt>
                <c:pt idx="4">
                  <c:v>2014</c:v>
                </c:pt>
                <c:pt idx="5">
                  <c:v>2015</c:v>
                </c:pt>
              </c:numCache>
            </c:numRef>
          </c:cat>
          <c:val>
            <c:numRef>
              <c:f>Lapa1!$B$2:$B$7</c:f>
              <c:numCache>
                <c:formatCode>#,##0</c:formatCode>
                <c:ptCount val="6"/>
                <c:pt idx="0">
                  <c:v>1093</c:v>
                </c:pt>
                <c:pt idx="1">
                  <c:v>1174</c:v>
                </c:pt>
                <c:pt idx="2">
                  <c:v>1016</c:v>
                </c:pt>
                <c:pt idx="3">
                  <c:v>1153</c:v>
                </c:pt>
                <c:pt idx="4">
                  <c:v>1490</c:v>
                </c:pt>
                <c:pt idx="5">
                  <c:v>1648</c:v>
                </c:pt>
              </c:numCache>
            </c:numRef>
          </c:val>
          <c:extLst xmlns:c16r2="http://schemas.microsoft.com/office/drawing/2015/06/chart">
            <c:ext xmlns:c16="http://schemas.microsoft.com/office/drawing/2014/chart" uri="{C3380CC4-5D6E-409C-BE32-E72D297353CC}">
              <c16:uniqueId val="{00000000-12BF-462D-87FD-5182D6F0309A}"/>
            </c:ext>
          </c:extLst>
        </c:ser>
        <c:dLbls>
          <c:dLblPos val="inEnd"/>
          <c:showLegendKey val="0"/>
          <c:showVal val="1"/>
          <c:showCatName val="0"/>
          <c:showSerName val="0"/>
          <c:showPercent val="0"/>
          <c:showBubbleSize val="0"/>
        </c:dLbls>
        <c:gapWidth val="41"/>
        <c:axId val="399405880"/>
        <c:axId val="399406272"/>
      </c:barChart>
      <c:catAx>
        <c:axId val="399405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effectLst/>
                <a:latin typeface="Calibri Light" panose="020F0302020204030204" pitchFamily="34" charset="0"/>
                <a:ea typeface="+mn-ea"/>
                <a:cs typeface="Calibri Light" panose="020F0302020204030204" pitchFamily="34" charset="0"/>
              </a:defRPr>
            </a:pPr>
            <a:endParaRPr lang="en-US"/>
          </a:p>
        </c:txPr>
        <c:crossAx val="399406272"/>
        <c:crosses val="autoZero"/>
        <c:auto val="1"/>
        <c:lblAlgn val="ctr"/>
        <c:lblOffset val="100"/>
        <c:noMultiLvlLbl val="0"/>
      </c:catAx>
      <c:valAx>
        <c:axId val="399406272"/>
        <c:scaling>
          <c:orientation val="minMax"/>
          <c:max val="2000"/>
          <c:min val="0"/>
        </c:scaling>
        <c:delete val="1"/>
        <c:axPos val="l"/>
        <c:numFmt formatCode="#,##0" sourceLinked="0"/>
        <c:majorTickMark val="out"/>
        <c:minorTickMark val="none"/>
        <c:tickLblPos val="nextTo"/>
        <c:crossAx val="3994058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a:softEdge rad="63500"/>
    </a:effectLst>
  </c:spPr>
  <c:txPr>
    <a:bodyPr/>
    <a:lstStyle/>
    <a:p>
      <a:pPr>
        <a:defRPr sz="16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0.05621</cdr:x>
      <cdr:y>0.15405</cdr:y>
    </cdr:from>
    <cdr:to>
      <cdr:x>0.19233</cdr:x>
      <cdr:y>0.25749</cdr:y>
    </cdr:to>
    <cdr:sp macro="" textlink="">
      <cdr:nvSpPr>
        <cdr:cNvPr id="2" name="Tekstlodziņš 1"/>
        <cdr:cNvSpPr txBox="1"/>
      </cdr:nvSpPr>
      <cdr:spPr>
        <a:xfrm xmlns:a="http://schemas.openxmlformats.org/drawingml/2006/main">
          <a:off x="326768" y="443040"/>
          <a:ext cx="791281" cy="2974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b="1" dirty="0">
              <a:solidFill>
                <a:schemeClr val="tx1">
                  <a:lumMod val="50000"/>
                  <a:lumOff val="50000"/>
                </a:schemeClr>
              </a:solidFill>
              <a:latin typeface="Calibri Light" panose="020F0302020204030204" pitchFamily="34" charset="0"/>
              <a:cs typeface="Calibri Light" panose="020F0302020204030204" pitchFamily="34" charset="0"/>
            </a:rPr>
            <a:t>+5%</a:t>
          </a:r>
        </a:p>
      </cdr:txBody>
    </cdr:sp>
  </cdr:relSizeAnchor>
  <cdr:relSizeAnchor xmlns:cdr="http://schemas.openxmlformats.org/drawingml/2006/chartDrawing">
    <cdr:from>
      <cdr:x>0.26914</cdr:x>
      <cdr:y>0.5</cdr:y>
    </cdr:from>
    <cdr:to>
      <cdr:x>0.41126</cdr:x>
      <cdr:y>0.60344</cdr:y>
    </cdr:to>
    <cdr:sp macro="" textlink="">
      <cdr:nvSpPr>
        <cdr:cNvPr id="3" name="Tekstlodziņš 1"/>
        <cdr:cNvSpPr txBox="1"/>
      </cdr:nvSpPr>
      <cdr:spPr>
        <a:xfrm xmlns:a="http://schemas.openxmlformats.org/drawingml/2006/main">
          <a:off x="1564536" y="1437941"/>
          <a:ext cx="826160" cy="297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a:solidFill>
                <a:schemeClr val="tx1">
                  <a:lumMod val="50000"/>
                  <a:lumOff val="50000"/>
                </a:schemeClr>
              </a:solidFill>
              <a:latin typeface="Calibri Light" panose="020F0302020204030204" pitchFamily="34" charset="0"/>
              <a:ea typeface="+mn-ea"/>
              <a:cs typeface="Calibri Light" panose="020F0302020204030204" pitchFamily="34" charset="0"/>
            </a:rPr>
            <a:t>–</a:t>
          </a:r>
          <a:r>
            <a:rPr lang="lv-LV" sz="1400" b="1" dirty="0">
              <a:solidFill>
                <a:schemeClr val="tx1">
                  <a:lumMod val="50000"/>
                  <a:lumOff val="50000"/>
                </a:schemeClr>
              </a:solidFill>
              <a:latin typeface="Calibri Light" panose="020F0302020204030204" pitchFamily="34" charset="0"/>
              <a:cs typeface="Calibri Light" panose="020F0302020204030204" pitchFamily="34" charset="0"/>
            </a:rPr>
            <a:t>1%</a:t>
          </a:r>
        </a:p>
      </cdr:txBody>
    </cdr:sp>
  </cdr:relSizeAnchor>
  <cdr:relSizeAnchor xmlns:cdr="http://schemas.openxmlformats.org/drawingml/2006/chartDrawing">
    <cdr:from>
      <cdr:x>0.4653</cdr:x>
      <cdr:y>0.5</cdr:y>
    </cdr:from>
    <cdr:to>
      <cdr:x>0.60742</cdr:x>
      <cdr:y>0.60344</cdr:y>
    </cdr:to>
    <cdr:sp macro="" textlink="">
      <cdr:nvSpPr>
        <cdr:cNvPr id="4" name="Tekstlodziņš 1"/>
        <cdr:cNvSpPr txBox="1"/>
      </cdr:nvSpPr>
      <cdr:spPr>
        <a:xfrm xmlns:a="http://schemas.openxmlformats.org/drawingml/2006/main">
          <a:off x="2704856" y="1437941"/>
          <a:ext cx="826159" cy="297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a:solidFill>
                <a:schemeClr val="tx1">
                  <a:lumMod val="50000"/>
                  <a:lumOff val="50000"/>
                </a:schemeClr>
              </a:solidFill>
              <a:latin typeface="Calibri Light" panose="020F0302020204030204" pitchFamily="34" charset="0"/>
              <a:ea typeface="+mn-ea"/>
              <a:cs typeface="Calibri Light" panose="020F0302020204030204" pitchFamily="34" charset="0"/>
            </a:rPr>
            <a:t>–</a:t>
          </a:r>
          <a:r>
            <a:rPr lang="lv-LV" sz="1400" b="1" dirty="0">
              <a:solidFill>
                <a:schemeClr val="tx1">
                  <a:lumMod val="50000"/>
                  <a:lumOff val="50000"/>
                </a:schemeClr>
              </a:solidFill>
              <a:latin typeface="Calibri Light" panose="020F0302020204030204" pitchFamily="34" charset="0"/>
              <a:cs typeface="Calibri Light" panose="020F0302020204030204" pitchFamily="34" charset="0"/>
            </a:rPr>
            <a:t>1%</a:t>
          </a:r>
        </a:p>
      </cdr:txBody>
    </cdr:sp>
  </cdr:relSizeAnchor>
  <cdr:relSizeAnchor xmlns:cdr="http://schemas.openxmlformats.org/drawingml/2006/chartDrawing">
    <cdr:from>
      <cdr:x>0.66021</cdr:x>
      <cdr:y>0.54024</cdr:y>
    </cdr:from>
    <cdr:to>
      <cdr:x>0.80232</cdr:x>
      <cdr:y>0.64368</cdr:y>
    </cdr:to>
    <cdr:sp macro="" textlink="">
      <cdr:nvSpPr>
        <cdr:cNvPr id="5" name="Tekstlodziņš 1"/>
        <cdr:cNvSpPr txBox="1"/>
      </cdr:nvSpPr>
      <cdr:spPr>
        <a:xfrm xmlns:a="http://schemas.openxmlformats.org/drawingml/2006/main">
          <a:off x="3837877" y="1553663"/>
          <a:ext cx="826102" cy="297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a:solidFill>
                <a:schemeClr val="tx1">
                  <a:lumMod val="50000"/>
                  <a:lumOff val="50000"/>
                </a:schemeClr>
              </a:solidFill>
              <a:latin typeface="Calibri Light" panose="020F0302020204030204" pitchFamily="34" charset="0"/>
              <a:ea typeface="+mn-ea"/>
              <a:cs typeface="Calibri Light" panose="020F0302020204030204" pitchFamily="34" charset="0"/>
            </a:rPr>
            <a:t>–</a:t>
          </a:r>
          <a:r>
            <a:rPr lang="lv-LV" sz="1400" b="1" dirty="0">
              <a:solidFill>
                <a:schemeClr val="tx1">
                  <a:lumMod val="50000"/>
                  <a:lumOff val="50000"/>
                </a:schemeClr>
              </a:solidFill>
              <a:latin typeface="Calibri Light" panose="020F0302020204030204" pitchFamily="34" charset="0"/>
              <a:cs typeface="Calibri Light" panose="020F0302020204030204" pitchFamily="34" charset="0"/>
            </a:rPr>
            <a:t>2%</a:t>
          </a:r>
        </a:p>
      </cdr:txBody>
    </cdr:sp>
  </cdr:relSizeAnchor>
  <cdr:relSizeAnchor xmlns:cdr="http://schemas.openxmlformats.org/drawingml/2006/chartDrawing">
    <cdr:from>
      <cdr:x>0.85789</cdr:x>
      <cdr:y>0.5</cdr:y>
    </cdr:from>
    <cdr:to>
      <cdr:x>1</cdr:x>
      <cdr:y>0.60344</cdr:y>
    </cdr:to>
    <cdr:sp macro="" textlink="">
      <cdr:nvSpPr>
        <cdr:cNvPr id="6" name="Tekstlodziņš 1"/>
        <cdr:cNvSpPr txBox="1"/>
      </cdr:nvSpPr>
      <cdr:spPr>
        <a:xfrm xmlns:a="http://schemas.openxmlformats.org/drawingml/2006/main">
          <a:off x="4987011" y="1437941"/>
          <a:ext cx="826102" cy="2974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400" b="1" dirty="0">
              <a:solidFill>
                <a:schemeClr val="tx1">
                  <a:lumMod val="50000"/>
                  <a:lumOff val="50000"/>
                </a:schemeClr>
              </a:solidFill>
              <a:latin typeface="Calibri Light" panose="020F0302020204030204" pitchFamily="34" charset="0"/>
              <a:ea typeface="+mn-ea"/>
              <a:cs typeface="Calibri Light" panose="020F0302020204030204" pitchFamily="34" charset="0"/>
            </a:rPr>
            <a:t>–</a:t>
          </a:r>
          <a:r>
            <a:rPr lang="lv-LV" sz="1400" b="1" dirty="0">
              <a:solidFill>
                <a:schemeClr val="tx1">
                  <a:lumMod val="50000"/>
                  <a:lumOff val="50000"/>
                </a:schemeClr>
              </a:solidFill>
              <a:latin typeface="Calibri Light" panose="020F0302020204030204" pitchFamily="34" charset="0"/>
              <a:cs typeface="Calibri Light" panose="020F0302020204030204" pitchFamily="34" charset="0"/>
            </a:rPr>
            <a:t>1%</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0.89076</cdr:y>
    </cdr:from>
    <cdr:to>
      <cdr:x>1</cdr:x>
      <cdr:y>1</cdr:y>
    </cdr:to>
    <cdr:sp macro="" textlink="">
      <cdr:nvSpPr>
        <cdr:cNvPr id="2" name="Tekstlodziņš 1"/>
        <cdr:cNvSpPr txBox="1"/>
      </cdr:nvSpPr>
      <cdr:spPr>
        <a:xfrm xmlns:a="http://schemas.openxmlformats.org/drawingml/2006/main">
          <a:off x="0" y="4892992"/>
          <a:ext cx="5810896" cy="6000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200" i="1" dirty="0">
              <a:solidFill>
                <a:schemeClr val="bg1">
                  <a:lumMod val="50000"/>
                </a:schemeClr>
              </a:solidFill>
              <a:latin typeface="Calibri Light" panose="020F0302020204030204" pitchFamily="34" charset="0"/>
              <a:cs typeface="Calibri Light" panose="020F0302020204030204" pitchFamily="34" charset="0"/>
            </a:rPr>
            <a:t>*2015.g. notiek muzeja ēkas Valdemāra ielā rekonstrukcija, apmeklējumu skaits ir fiksēts Atvērto durvju dienās 2015.gada decembrī, kad apmeklētāji varēja iepazīties ar muzeja telpām pirms ekspozīcijas izveides un izstāžu darbības uzsākšanas.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0.87741</cdr:y>
    </cdr:from>
    <cdr:to>
      <cdr:x>1</cdr:x>
      <cdr:y>1</cdr:y>
    </cdr:to>
    <cdr:sp macro="" textlink="">
      <cdr:nvSpPr>
        <cdr:cNvPr id="2" name="Tekstlodziņš 1"/>
        <cdr:cNvSpPr txBox="1"/>
      </cdr:nvSpPr>
      <cdr:spPr>
        <a:xfrm xmlns:a="http://schemas.openxmlformats.org/drawingml/2006/main">
          <a:off x="0" y="4806032"/>
          <a:ext cx="3696346" cy="671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050" i="1" dirty="0">
              <a:solidFill>
                <a:schemeClr val="bg1">
                  <a:lumMod val="50000"/>
                </a:schemeClr>
              </a:solidFill>
              <a:latin typeface="Calibri Light" panose="020F0302020204030204" pitchFamily="34" charset="0"/>
              <a:cs typeface="Calibri Light" panose="020F0302020204030204" pitchFamily="34" charset="0"/>
            </a:rPr>
            <a:t>*2015.g. notiek muzeja ēkas Valdemāra ielā rekonstrukcija, apmeklējumu skaits ir fiksēts Atvērto durvju dienās 2015.gada decembrī, kad apmeklētāji varēja iepazīties ar muzeja telpām pirms ekspozīcijas izveides un izstāžu darbības uzsākšanas.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0.92156</cdr:y>
    </cdr:from>
    <cdr:to>
      <cdr:x>1</cdr:x>
      <cdr:y>1</cdr:y>
    </cdr:to>
    <cdr:sp macro="" textlink="">
      <cdr:nvSpPr>
        <cdr:cNvPr id="2" name="Tekstlodziņš 1"/>
        <cdr:cNvSpPr txBox="1"/>
      </cdr:nvSpPr>
      <cdr:spPr>
        <a:xfrm xmlns:a="http://schemas.openxmlformats.org/drawingml/2006/main">
          <a:off x="0" y="3200401"/>
          <a:ext cx="2893060" cy="2724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lv-LV" sz="1100" i="1" dirty="0">
              <a:solidFill>
                <a:schemeClr val="bg1">
                  <a:lumMod val="50000"/>
                </a:schemeClr>
              </a:solidFill>
              <a:latin typeface="Calibri Light" panose="020F0302020204030204" pitchFamily="34" charset="0"/>
              <a:cs typeface="Calibri Light" panose="020F0302020204030204" pitchFamily="34" charset="0"/>
            </a:rPr>
            <a:t>*2015.g. notiek muzeja ēkas rekonstrukcija.</a:t>
          </a:r>
        </a:p>
        <a:p xmlns:a="http://schemas.openxmlformats.org/drawingml/2006/main">
          <a:pPr algn="l"/>
          <a:r>
            <a:rPr lang="lv-LV" sz="1100" i="1" dirty="0">
              <a:solidFill>
                <a:schemeClr val="bg1">
                  <a:lumMod val="50000"/>
                </a:schemeClr>
              </a:solidFill>
              <a:latin typeface="Calibri Light" panose="020F0302020204030204" pitchFamily="34" charset="0"/>
              <a:cs typeface="Calibri Light" panose="020F0302020204030204" pitchFamily="34" charset="0"/>
            </a:rPr>
            <a:t>**Akreditēts 09.11.2015.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7493B-9BD1-4D20-BEB5-9161FC4C08D5}" type="datetimeFigureOut">
              <a:rPr lang="lv-LV" smtClean="0"/>
              <a:t>03.02.2017.</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ACCA9-8385-43BB-8685-88A3619B4677}" type="slidenum">
              <a:rPr lang="lv-LV" smtClean="0"/>
              <a:t>‹#›</a:t>
            </a:fld>
            <a:endParaRPr lang="lv-LV"/>
          </a:p>
        </p:txBody>
      </p:sp>
    </p:spTree>
    <p:extLst>
      <p:ext uri="{BB962C8B-B14F-4D97-AF65-F5344CB8AC3E}">
        <p14:creationId xmlns:p14="http://schemas.microsoft.com/office/powerpoint/2010/main" val="130837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kulturaskarte.l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filmas.l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Kultūras patēriņa  pētījumiem (t.i., pētījumiem par iedzīvotāju aktivitāti dažādu kultūras pasākumu apmeklēšanā un personīgā līdzdalībā kultūrā) Latvijā ir samērā nesena vēsture. Pirmais kultūras patēriņa pētījums veikts 2006. gadā. Līdz tam kultūras patēriņš Latvijā netika sistemātiski pētīts, lai gan atsevišķi jautājumi par kultūru un ar to saistītām nodarbēm ir tikuši iekļauti gan mājsaimniecību budžeta pētījumos, gan brīvā laika aktivitāšu pētījumos u.tml. Gadu vēlāk tika veikts jau apjomīgāks un metodoloģiski pilnvērtīgāks kultūras patēriņa pētījums, kuru var uzskatīt par pirmo no regulāri atkārtotajiem pētījumiem turpmākajos gados – tajos izmantota līdzīga metodoloģija, lai būtu iespējams veikt datu izmaiņu novērtējumus.</a:t>
            </a:r>
          </a:p>
          <a:p>
            <a:r>
              <a:rPr lang="lv-LV" sz="1200" kern="1200" dirty="0">
                <a:solidFill>
                  <a:schemeClr val="tx1"/>
                </a:solidFill>
                <a:effectLst/>
                <a:latin typeface="+mn-lt"/>
                <a:ea typeface="+mn-ea"/>
                <a:cs typeface="+mn-cs"/>
              </a:rPr>
              <a:t> </a:t>
            </a:r>
          </a:p>
          <a:p>
            <a:r>
              <a:rPr lang="lv-LV" sz="1200" kern="1200" dirty="0">
                <a:solidFill>
                  <a:schemeClr val="tx1"/>
                </a:solidFill>
                <a:effectLst/>
                <a:latin typeface="+mn-lt"/>
                <a:ea typeface="+mn-ea"/>
                <a:cs typeface="+mn-cs"/>
              </a:rPr>
              <a:t>Līdz 2010. gadam šādi pētījumi tika veikti reizi gadā, kopā īstenojot pavisam piecus kultūras patēriņa pētījumus. Mainoties ekonomiskajai situācijai un pētnieku interesēm, notika pārrāvums kultūras patēriņa pētniecībā, un 2014. gadā īstenotais pētnieciskais projekts bija pirmais kultūras patēriņa pētījums pēc četru gadu pārtraukuma. Savukārt 2016. gadā tika īstenots atkārtots pētījums, kurā tika pilnveidota pētījuma aptaujas anketa.</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a:t>
            </a:fld>
            <a:endParaRPr lang="lv-LV"/>
          </a:p>
        </p:txBody>
      </p:sp>
    </p:spTree>
    <p:extLst>
      <p:ext uri="{BB962C8B-B14F-4D97-AF65-F5344CB8AC3E}">
        <p14:creationId xmlns:p14="http://schemas.microsoft.com/office/powerpoint/2010/main" val="2282209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2014. gada aptaujā iedzīvotāji tika lūgti novērtēt, vai būtu ieinteresēti apmeklēt konkrētus reģionālos kultūras infrastruktūras objektus. Šī gada aptaujas dati savukārt ļauj novērtēt, vai konkrētie objekti ir spējuši pārvērst iedzīvotāju interesi reālā apmeklējumā. Visiem objektiem tas ir izdevies, izņemot Latvijas Nacionālās bibliotēkas jauno ēku – to apmeklēt vēlējās 35% iedzīvotāju, bet reāli apmeklējuši tikai 20%. Dzintaru koncertzāli 2016. gadā apmeklējuši 19% Latvijas iedzīvotāju, Latgales vēstniecību GORS – 12%, Vidzemes koncertzāli Cēsīs – 10% un Lielo dzintaru Liepājā – 9%. </a:t>
            </a:r>
          </a:p>
          <a:p>
            <a:r>
              <a:rPr lang="lv-LV" sz="1200" kern="1200" dirty="0">
                <a:solidFill>
                  <a:schemeClr val="tx1"/>
                </a:solidFill>
                <a:effectLst/>
                <a:latin typeface="+mn-lt"/>
                <a:ea typeface="+mn-ea"/>
                <a:cs typeface="+mn-cs"/>
              </a:rPr>
              <a:t>Dati par to, kā savstarpēji pārklājas dažādu objektu auditorijas, liecina, ka pārklāšanās nav izteikti liela. </a:t>
            </a:r>
            <a:r>
              <a:rPr lang="lv-LV" sz="1200" kern="1200" dirty="0" err="1">
                <a:solidFill>
                  <a:schemeClr val="tx1"/>
                </a:solidFill>
                <a:effectLst/>
                <a:latin typeface="+mn-lt"/>
                <a:ea typeface="+mn-ea"/>
                <a:cs typeface="+mn-cs"/>
              </a:rPr>
              <a:t>Visizteiktāk</a:t>
            </a:r>
            <a:r>
              <a:rPr lang="lv-LV" sz="1200" kern="1200" dirty="0">
                <a:solidFill>
                  <a:schemeClr val="tx1"/>
                </a:solidFill>
                <a:effectLst/>
                <a:latin typeface="+mn-lt"/>
                <a:ea typeface="+mn-ea"/>
                <a:cs typeface="+mn-cs"/>
              </a:rPr>
              <a:t> pārklājas Vidzemes koncertzāles auditorija – 36% no tās apmeklētājiem ir apmeklējuši arī Latgales vēstniecību GORS Rēzeknē, 31% – Liepājas koncertzāli, bet 47% Dzintaru koncertzāli Jūrmalā. Visizteiktākā pārklāšanās dažādu objektu auditorijās ir ar Dzintaru koncertzāles apmeklētājiem. </a:t>
            </a:r>
          </a:p>
          <a:p>
            <a:r>
              <a:rPr lang="lv-LV" sz="1200" kern="1200" dirty="0">
                <a:solidFill>
                  <a:schemeClr val="tx1"/>
                </a:solidFill>
                <a:effectLst/>
                <a:latin typeface="+mn-lt"/>
                <a:ea typeface="+mn-ea"/>
                <a:cs typeface="+mn-cs"/>
              </a:rPr>
              <a:t>Šie dati lielā mērā apliecina, ka reģionālie infrastruktūras objekti tiešām darbojas kā konkrētas mērķauditorijas piesaistītāji un ne tik izteikti konkurē ar citiem lielajiem reģionālajiem objektiem, proti – tie ir savstarpēji papildinoši.</a:t>
            </a:r>
          </a:p>
          <a:p>
            <a:r>
              <a:rPr lang="lv-LV" sz="1200" kern="1200" dirty="0">
                <a:solidFill>
                  <a:schemeClr val="tx1"/>
                </a:solidFill>
                <a:effectLst/>
                <a:latin typeface="+mn-lt"/>
                <a:ea typeface="+mn-ea"/>
                <a:cs typeface="+mn-cs"/>
              </a:rPr>
              <a:t>Tai pat laikā dati arī liecina, ka ievērojamu daļu no kopējā apmeklējuma veido tūristu apskates, nevis pasākumu apmeklēšana. Piemēram, Latgales vēstniecībā GORS nedaudz vairāk nekā 1/3 apmeklētības rādītāju veido tūristu apmeklējumi, Vidzemes koncertzālē un Liepājas Lielajā dzintarā – 40%.</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11</a:t>
            </a:fld>
            <a:endParaRPr lang="lv-LV"/>
          </a:p>
        </p:txBody>
      </p:sp>
    </p:spTree>
    <p:extLst>
      <p:ext uri="{BB962C8B-B14F-4D97-AF65-F5344CB8AC3E}">
        <p14:creationId xmlns:p14="http://schemas.microsoft.com/office/powerpoint/2010/main" val="2376322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Centrālās statistikas pārvaldes dati liecina, ka atpūtai un kultūrai iedzīvotāji tērē aptuveni 8% no sava ģimenes budžeta, un šādu izdevumu īpatsvars pēdējo desmit gadu laikā nav mainījies. Šeit gan jāņem vērā, ka Centrālā statistikas pārvalde atpūtas un kultūras izdevumos uzskaita ļoti dažādas aktivitātes (tai skaitā, piemēram, iegādātās elektropreces, galda spēles, rotaļlietas, sporta piederumus u.c.) un tikai daļa no tām ir saistīta ar kultūras pakalpojumu izmantošanu. Izdalot tikai tās tēriņu kategorijas, kuras varētu attiecināt kā tiešā veidā kultūrai veltītas, gadā tērētā summa ir tikai 48,54 EUR uz vienu mājsaimniecības locekli. Un šie izdevumi kopējā mājsaimniecību budžetā attiecīgi sastāda vairs tikai 1,3% (un tas ir aptuveni divas reizes mazāk kā alkoholiskajiem dzērieniem un tabakai). No šiem 48,54 EUR gadā viens iedzīvotājs 17,57 EUR tērē kinoteātriem, teātriem un koncertiem, 13,68 EUR – laikrakstiem, 7,61 EUR – žurnāliem un periodiskajiem izdevumiem, 7,28 EUR – grāmatām, un 2,40 EUR – muzejiem, bibliotēkām, zooloģiskajiem dārziem.</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12</a:t>
            </a:fld>
            <a:endParaRPr lang="lv-LV"/>
          </a:p>
        </p:txBody>
      </p:sp>
    </p:spTree>
    <p:extLst>
      <p:ext uri="{BB962C8B-B14F-4D97-AF65-F5344CB8AC3E}">
        <p14:creationId xmlns:p14="http://schemas.microsoft.com/office/powerpoint/2010/main" val="44430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49% Latvijas iedzīvotāju arī paši ir aktīvi kultūras aktivitāšu dalībnieki – 32% piedalās vienā aktivitātē, 11% divās, 8% 3 un vairāk aktivitātēs. Amatniecība un rokdarbi ir populārākā līdzdalības forma – ar to nodarbojas 15% iedzīvotāju. Nedaudz mazāk – 13% – iedzīvotāju nodarbojas ar fotografēšanu vai filmēšanu kā vaļasprieku. 6% spēlē kādu mūzikas instrumentu. Korī dzied 4%, tautas dejas dejo 3% un modernās dejas – 2% iedzīvotāju. Pēdējo astoņu gadu laikā iedzīvotāju personīgajā līdzdalībā kultūras aktivitātēs nav notikušas būtiskas izmaiņas. Par 13% pieaudzis to īpatsvars, kuri nodarbojas ar fotografēšanu vai filmēšanu kā vaļasprieku.</a:t>
            </a:r>
          </a:p>
          <a:p>
            <a:r>
              <a:rPr lang="lv-LV" sz="1200" kern="1200" dirty="0">
                <a:solidFill>
                  <a:schemeClr val="tx1"/>
                </a:solidFill>
                <a:effectLst/>
                <a:latin typeface="+mn-lt"/>
                <a:ea typeface="+mn-ea"/>
                <a:cs typeface="+mn-cs"/>
              </a:rPr>
              <a:t>Personīgā kultūras līdzdalība ir būtisks faktors arī kultūras patēriņa aktivitātē. Aptaujas datos novērojams, ka pastāv korelācija starp kultūras līdzdalību un kultūras patēriņu – tie, kuri ir aktīvāki kultūras līdzdalībā, ir arī aktīvāki kultūras patēriņā (vidēji viens Latvijas iedzīvotājs gada laikā apmeklē 8 dažādas kultūras aktivitātes, bet tie, kuri paši ņem līdzdalību kultūrā, vidēji gadā apmeklē 10 aktivitātes, un tie, kuri paši nepiedalās kultūras aktivitātēs, vidēji apmeklē tikai 6 kultūras aktivitātes).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13</a:t>
            </a:fld>
            <a:endParaRPr lang="lv-LV"/>
          </a:p>
        </p:txBody>
      </p:sp>
    </p:spTree>
    <p:extLst>
      <p:ext uri="{BB962C8B-B14F-4D97-AF65-F5344CB8AC3E}">
        <p14:creationId xmlns:p14="http://schemas.microsoft.com/office/powerpoint/2010/main" val="195526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Būtiskākais izaicinājums kultūras patēriņa attīstībā vidējā un ilgtermiņā ir un būs auditorijas kvantitatīva saglabāšana – visi pārējie izaicinājumi ir izrietoši no šī galvenā jautājuma. Negatīvās demogrāfiskās attīstības tendences (iedzīvotāju skaita samazināšanās negatīva dabiskā pieauguma un it īpaši emigrācijas dēļ), kā arī iedzīvotāju brīvā laika un kultūras patēriņa ieradumu izmaiņas (retāks apmeklējums, atteikšanās no maksas pasākumiem, priekšrokas došana izklaidei nevis kultūrai) determinē nepieciešamību ne tik daudz orientēties uz auditorijas paplašināšanu, cik uz tās jau esošā apjoma saglabāšanu. Kultūras auditorijas neizbēgamā skaitliskā samazināšanās rada vairākus riskus – nākotnē var būt arvien grūtāk argumentēt un pamatot valsts un pašvaldību dotāciju piešķiršanu kultūrai, varētu būt nepieciešama sociālo un humanitāro izglītību ieguvušo cilvēku un kultūras nozarē strādājošo darbinieku </a:t>
            </a:r>
            <a:r>
              <a:rPr lang="lv-LV" sz="1200" kern="1200" dirty="0" err="1">
                <a:solidFill>
                  <a:schemeClr val="tx1"/>
                </a:solidFill>
                <a:effectLst/>
                <a:latin typeface="+mn-lt"/>
                <a:ea typeface="+mn-ea"/>
                <a:cs typeface="+mn-cs"/>
              </a:rPr>
              <a:t>pārkvalifikācija</a:t>
            </a:r>
            <a:r>
              <a:rPr lang="lv-LV" sz="1200" kern="1200" dirty="0">
                <a:solidFill>
                  <a:schemeClr val="tx1"/>
                </a:solidFill>
                <a:effectLst/>
                <a:latin typeface="+mn-lt"/>
                <a:ea typeface="+mn-ea"/>
                <a:cs typeface="+mn-cs"/>
              </a:rPr>
              <a:t>, līdz ar kultūras pakalpojumu samazināšanos var mazināties atsevišķu apdzīvotu vietu un pilsētu dzīves telpas kvalitāte, u.c. Tas, savukārt, iezīmē vairākus aspektus, kuru aktualitāte kultūras auditorijas attīstības aspektā arvien pieaugs.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14</a:t>
            </a:fld>
            <a:endParaRPr lang="lv-LV"/>
          </a:p>
        </p:txBody>
      </p:sp>
    </p:spTree>
    <p:extLst>
      <p:ext uri="{BB962C8B-B14F-4D97-AF65-F5344CB8AC3E}">
        <p14:creationId xmlns:p14="http://schemas.microsoft.com/office/powerpoint/2010/main" val="315744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Pētījumu un statistikas dati liecina, ka kultūras organizācijas savā darbībā balstās un orientējas uz noteiktām iedzīvotāju mērķa grupām (pēc vecuma, tautības, materiālā stāvokļa, dzīves vietas u.tml.), kas nozīmē arvien aktīvāku komunikāciju un darbību ar jau piesaistīto auditoriju, lielā mērā no šīs auditorijas izslēdzot līdz šim neapgūtās mērķa grupas. Dati rāda, ka dažādu kultūras jomu patēriņā aktīvās sociāli demogrāfiskās grupas ir vienas un tās pašas – 15-34 gadīgie, augstāko izglītību ieguvušie, ar augstākiem ienākumiem, pilsētās dzīvojošie. Savukārt kultūras patēriņā mazaktīvi biežāk ir 55-74 gadīgie, ar zemiem ienākumiem, laukos dzīvojošie, cittautieši un tie, kas dzīvo vieni (vientuļie un tie, kam nav kompānijas pasākumu apmeklēšanai). Tam nav tikai konkrēto organizāciju auditorijas kvantitātes un finansiālo ieguvumu, bet arī plašāka sociālā nozīme – noteiktas iedzīvotāju sociāli demogrāfiskās grupas kultūras pieejamībā tiek arvien vairāk </a:t>
            </a:r>
            <a:r>
              <a:rPr lang="lv-LV" sz="1200" kern="1200" dirty="0" err="1">
                <a:solidFill>
                  <a:schemeClr val="tx1"/>
                </a:solidFill>
                <a:effectLst/>
                <a:latin typeface="+mn-lt"/>
                <a:ea typeface="+mn-ea"/>
                <a:cs typeface="+mn-cs"/>
              </a:rPr>
              <a:t>marginalizētas</a:t>
            </a:r>
            <a:r>
              <a:rPr lang="lv-LV" sz="1200" kern="1200" dirty="0">
                <a:solidFill>
                  <a:schemeClr val="tx1"/>
                </a:solidFill>
                <a:effectLst/>
                <a:latin typeface="+mn-lt"/>
                <a:ea typeface="+mn-ea"/>
                <a:cs typeface="+mn-cs"/>
              </a:rPr>
              <a:t>, to kultūras patēriņam arvien samazinoties un/vai aizstājoties ar viegli pieejamiem izklaides produktiem. Kā piesaistīt šīs līdz šim mazaktīvās sociāli demogrāfiskās grupas? Pētījuma ietvaros īstenotās padziļinātās intervijas ar teātru, koncertu pārstāvjiem un individuālajiem producentiem liecina, ka šo jomu pārstāvji pēdējā laikā arvien lielāku uzmanību pievērš krievvalodīgās auditorijas piesaistei, savukārt senioru auditoriju uzskata par ļoti grūti aktivizējamu mērķa grupu. Lai arī šī grupa ir grūtāk sasniedzama, jo kultūras apmeklējumam traucējoši var būt dažādi šķēršļi (veselības problēmas, naudas trūkums, kompānijas trūkums), tomēr senioriem parasti ir daudz brīvā laika, kas var uzskatīt par lielu priekšrocību, salīdzinot ar citām vecuma grupām. Zemu ienākumu iedzīvotāju kultūras patēriņa iespējas pilnībā determinē to materiālās iespējas, savukārt vientuļo iedzīvotāju – personīgie sociālie kontakti – sekojoši, šo mērķa grupu iesaiste ir vairāk saistīta nevis ar konkrēto kultūras organizāciju darbības stratēģijām auditorijas piesaistē, bet ar iedzīvotāju sociālā kapitāla un dzīves līmeni kopumā. Ekonomiskā loģika nosaka to, ka organizācijas orientējas uz tām mērķa grupām, kuras ir vieglāk aktivizējamas un potenciāli ekonomiski ienesīgākas, tādēļ mazaktīvo mērķa grupu iesaisti nevar uzskatīt tikai par pašu kultūras organizāciju jautājumu, bet jāskata plašākā kultūras pieejamības un iedzīvotāju dzīves kvalitātes nodrošināšanas aspektā.</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15</a:t>
            </a:fld>
            <a:endParaRPr lang="lv-LV"/>
          </a:p>
        </p:txBody>
      </p:sp>
    </p:spTree>
    <p:extLst>
      <p:ext uri="{BB962C8B-B14F-4D97-AF65-F5344CB8AC3E}">
        <p14:creationId xmlns:p14="http://schemas.microsoft.com/office/powerpoint/2010/main" val="10633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Plaši izplatīts ir pieņēmums, ka kultūras patēriņu nosaka iedzīvotāju materiālās iespējas, sekojoši – jo augstāki iedzīvotāju ienākumi, jo lielāks kultūras patēriņš. Šī tēze parasti tiek balstīta pētījumu datos, kur iedzīvotājiem tiek vaicāts, kādi faktori sekmētu viņu biežāku kultūras patēriņu, un kur viena no iedzīvotāju biežākajām atbildēm ir norāde uz lielākām materiālajām iespējām (otra biežākā atbilde parasti ir vairāk brīvā laika). Tomēr detalizētāka šī jautājuma izpēte liecina, ka visdrīzāk tieša korelācija starp ienākumu lielumu un kultūras patēriņu nepastāv. 2014. gada pētījumā vaicājot, kam tiktu veltīti finanšu līdzekļi, ja ģimenes budžets palielinātos, visbiežāk iedzīvotāji norāda, ka papildu līdzekļus atvēlētu ceļojumiem uz ārvalstīm un pa Latviju, kā arī dažādām ikdienas vajadzībām. Aptaujas dati liecināja, ka katrs piektais iedzīvotājs papildu ienākumus labprāt veltītu teātra izrādēm, bet katrs ceturtais – koncertiem. Tomēr lielākā daļa no šādas atbildes sniegušajiem jau šobrīd apmeklē teātri un koncertus, savukārt šobrīd neaktīvo kultūras pasākumu apmeklētāju mērķa grupu labklājības pieaugums aktivizētu nebūtiski – tikai aptuveni katrs desmitais no tiem, kuri šobrīd kultūras pasākumus neapmeklē, novērtē, ka lielāks ģimenes budžets rosinātu to darīt. No vienas puses, tas norāda, ka labklājības pieauguma ietekmi kultūras jomā visdrīzāk izjustu ar laika nobīdi, jo iedzīvotāji vispirms ieguldītu citās sev aktuālās un interesējošās nepieciešamībās. No otras puses, tas arī liecina, ka kultūrā ieinteresētā auditorija jau šobrīd ir tajā aktīva, un materiālo iespēju uzlabošanās drīzāk nedaudz palielinātu esošā apmeklējuma regularitāti, nevis piesaistītu kultūras apmeklējumā vairāk iedzīvotāju. Tas, savukārt, ļauj apgalvot, ka būtiskākais faktors, kas ietekmē iedzīvotāju kultūras aktivitāti, ir personīgā interese par kultūru, nevis finansiālās iespējas. To apliecina arī Centrālās statistikas pārvaldes dati par to, kādēļ iedzīvotāji nav apmeklējuši konkrētas kultūras aktivitātes (kino, teātris, koncerti). Datos redzams, ka materiālo iespēju ierobežotība nav galvenais iemesls – salīdzinoši biežāk kā iemesls tiek minēts fakts, ka neinteresē konkrētās aktivitātes. Sekojoši ilgtermiņā ir būtiski sekmēt iedzīvotāju interesi par kultūru kopumā un konkrētu pasākumu un aktivitāšu apmeklēšanu, tādējādi audzējot to auditorijas daļu, kura pieaugot labklājībai būs ieinteresēta un gatava savus ienākumus tērēt kultūras jomā. (Detalizētāku analīzi par kultūras pieejamības finansiālo aspektu skatīt ziņojuma nākamajā nodaļā.)</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16</a:t>
            </a:fld>
            <a:endParaRPr lang="lv-LV"/>
          </a:p>
        </p:txBody>
      </p:sp>
    </p:spTree>
    <p:extLst>
      <p:ext uri="{BB962C8B-B14F-4D97-AF65-F5344CB8AC3E}">
        <p14:creationId xmlns:p14="http://schemas.microsoft.com/office/powerpoint/2010/main" val="113121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Kultūras aktivitāti lielā mērā ietekmē ne tikai tās materiālā, bet arī ģeogrāfiskā pieejamība. Šādā aspektā jārunā par profesionālās mākslas un kultūras pieejamību pēc iespējas tuvāk dzīves vietai. Lai gan situāciju būtiski ir uzlabojuši jaunatklātie reģionālie kultūras infrastruktūras objekti (Rēzeknē, Cēsīs, Liepājā un Daugavpilī), kuri ir kļuvuši par būtiskiem reģionālas nozīmes kultūras centriem (skatīt detalizētāku analīzi atsevišķā nodaļā ziņojuma noslēgumā), tomēr joprojām absolūtais vairākums kultūras pasākumu (īpaši, ja runājam par profesionālo mākslu) notiek Rīgā – biļešu tirdzniecības dati liecina, ka laika periodā no 2013. līdz 2015. gadam Rīgā notiekošo pasākumu īpatsvars pat nedaudz palielinājies (no 68% uz 70% no visiem Latvijā notiekošajiem </a:t>
            </a:r>
            <a:r>
              <a:rPr lang="lv-LV" sz="1200" kern="1200" dirty="0" err="1">
                <a:solidFill>
                  <a:schemeClr val="tx1"/>
                </a:solidFill>
                <a:effectLst/>
                <a:latin typeface="+mn-lt"/>
                <a:ea typeface="+mn-ea"/>
                <a:cs typeface="+mn-cs"/>
              </a:rPr>
              <a:t>komercpasākumiem</a:t>
            </a:r>
            <a:r>
              <a:rPr lang="lv-LV" sz="1200" kern="1200" dirty="0">
                <a:solidFill>
                  <a:schemeClr val="tx1"/>
                </a:solidFill>
                <a:effectLst/>
                <a:latin typeface="+mn-lt"/>
                <a:ea typeface="+mn-ea"/>
                <a:cs typeface="+mn-cs"/>
              </a:rPr>
              <a:t>). Pozitīva tendence gan novērojama pārdoto biļešu dalījumā – minēto trīs gadu laika periodā ārpus Rīgas notiekošo pasākumu pārdoto biļešu īpatsvars palielinājies no 30% līdz 34%, kas liecina, ka kultūras aktivitāte reģionos ir pieaugusi. Tas, savukārt, par būtisku izaicinājumu izvirza nepieciešamību noturēt iedzīvotāju interesi arī pēc “dabiskā </a:t>
            </a:r>
            <a:r>
              <a:rPr lang="lv-LV" sz="1200" kern="1200" dirty="0" err="1">
                <a:solidFill>
                  <a:schemeClr val="tx1"/>
                </a:solidFill>
                <a:effectLst/>
                <a:latin typeface="+mn-lt"/>
                <a:ea typeface="+mn-ea"/>
                <a:cs typeface="+mn-cs"/>
              </a:rPr>
              <a:t>uzrāviena</a:t>
            </a:r>
            <a:r>
              <a:rPr lang="lv-LV" sz="1200" kern="1200" dirty="0">
                <a:solidFill>
                  <a:schemeClr val="tx1"/>
                </a:solidFill>
                <a:effectLst/>
                <a:latin typeface="+mn-lt"/>
                <a:ea typeface="+mn-ea"/>
                <a:cs typeface="+mn-cs"/>
              </a:rPr>
              <a:t>” uzreiz pēc jaunu objektu atklāšanas, un nodrošināt tajos ne tikai izklaides, bet arī profesionālās mākslas pieejamību.</a:t>
            </a:r>
          </a:p>
          <a:p>
            <a:r>
              <a:rPr lang="lv-LV" sz="1200" kern="1200" dirty="0">
                <a:solidFill>
                  <a:schemeClr val="tx1"/>
                </a:solidFill>
                <a:effectLst/>
                <a:latin typeface="+mn-lt"/>
                <a:ea typeface="+mn-ea"/>
                <a:cs typeface="+mn-cs"/>
              </a:rPr>
              <a:t> </a:t>
            </a:r>
          </a:p>
          <a:p>
            <a:r>
              <a:rPr lang="lv-LV" sz="1200" kern="1200" dirty="0">
                <a:solidFill>
                  <a:schemeClr val="tx1"/>
                </a:solidFill>
                <a:effectLst/>
                <a:latin typeface="+mn-lt"/>
                <a:ea typeface="+mn-ea"/>
                <a:cs typeface="+mn-cs"/>
              </a:rPr>
              <a:t>Tai pat laikā jāapzinās, ka iedzīvotāju skaita samazināšanās ārpus lielajām pilsētām arvien </a:t>
            </a:r>
            <a:r>
              <a:rPr lang="lv-LV" sz="1200" kern="1200" dirty="0" err="1">
                <a:solidFill>
                  <a:schemeClr val="tx1"/>
                </a:solidFill>
                <a:effectLst/>
                <a:latin typeface="+mn-lt"/>
                <a:ea typeface="+mn-ea"/>
                <a:cs typeface="+mn-cs"/>
              </a:rPr>
              <a:t>izteiktāk</a:t>
            </a:r>
            <a:r>
              <a:rPr lang="lv-LV" sz="1200" kern="1200" dirty="0">
                <a:solidFill>
                  <a:schemeClr val="tx1"/>
                </a:solidFill>
                <a:effectLst/>
                <a:latin typeface="+mn-lt"/>
                <a:ea typeface="+mn-ea"/>
                <a:cs typeface="+mn-cs"/>
              </a:rPr>
              <a:t> radīs būtiskus izaicinājumus lokālās, vietējās pašvaldību kultūras infrastruktūras uzturēšanā. Mazāku pašvaldību izaicinājums būs esošā kultūras institūciju tīkla pārstrukturizēšana. Lokāli nozīmīgām kultūras institūcijām (kā bibliotēkas), iespējams, būs nepieciešams meklēt sadarbības partnerus un līdzfinansētājus (piemēram, sociālo funkciju īstenošanai) vai apvienot funkcijas ar citām kultūras vai citu nozaru organizācijām (piemēram, bibliotēku un kultūras centru ciešāka sadarbība; bibliobusu attīstīšana, bibliotēku un pasta apvienošana u.tml.). Kultūras centru loma, iespējams, fokusēsies uz kopienu centra funkcijām, tai skaitā nodrošinot iedzīvotāju iesaisti </a:t>
            </a:r>
            <a:r>
              <a:rPr lang="lv-LV" sz="1200" kern="1200" dirty="0" err="1">
                <a:solidFill>
                  <a:schemeClr val="tx1"/>
                </a:solidFill>
                <a:effectLst/>
                <a:latin typeface="+mn-lt"/>
                <a:ea typeface="+mn-ea"/>
                <a:cs typeface="+mn-cs"/>
              </a:rPr>
              <a:t>amatiermākslas</a:t>
            </a:r>
            <a:r>
              <a:rPr lang="lv-LV" sz="1200" kern="1200" dirty="0">
                <a:solidFill>
                  <a:schemeClr val="tx1"/>
                </a:solidFill>
                <a:effectLst/>
                <a:latin typeface="+mn-lt"/>
                <a:ea typeface="+mn-ea"/>
                <a:cs typeface="+mn-cs"/>
              </a:rPr>
              <a:t> aktivitātēs. Saasināsies arī jautājums par mazo pašvaldības muzeju lomu un vietu savas kopienas identitātes veidošanā un/vai kvalitatīva tūrisma piedāvājuma nodrošināšanā.</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17</a:t>
            </a:fld>
            <a:endParaRPr lang="lv-LV"/>
          </a:p>
        </p:txBody>
      </p:sp>
    </p:spTree>
    <p:extLst>
      <p:ext uri="{BB962C8B-B14F-4D97-AF65-F5344CB8AC3E}">
        <p14:creationId xmlns:p14="http://schemas.microsoft.com/office/powerpoint/2010/main" val="90053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Lai gan kultūras organizācijas arvien aktīvāk izmanto sociālos tīklus, pilnveido savas mājas lapas, muzeji veido digitālos krājumus, tiek </a:t>
            </a:r>
            <a:r>
              <a:rPr lang="lv-LV" sz="1200" kern="1200" dirty="0" err="1">
                <a:solidFill>
                  <a:schemeClr val="tx1"/>
                </a:solidFill>
                <a:effectLst/>
                <a:latin typeface="+mn-lt"/>
                <a:ea typeface="+mn-ea"/>
                <a:cs typeface="+mn-cs"/>
              </a:rPr>
              <a:t>digitalizēti</a:t>
            </a:r>
            <a:r>
              <a:rPr lang="lv-LV" sz="1200" kern="1200" dirty="0">
                <a:solidFill>
                  <a:schemeClr val="tx1"/>
                </a:solidFill>
                <a:effectLst/>
                <a:latin typeface="+mn-lt"/>
                <a:ea typeface="+mn-ea"/>
                <a:cs typeface="+mn-cs"/>
              </a:rPr>
              <a:t> arhīvi, pieejami digitālie bibliotēku pakalpojumi, izstrādāta un ieviesta Latvijas digitālā kultūras karte (</a:t>
            </a:r>
            <a:r>
              <a:rPr lang="lv-LV" sz="1200" u="sng" kern="1200" dirty="0">
                <a:solidFill>
                  <a:schemeClr val="tx1"/>
                </a:solidFill>
                <a:effectLst/>
                <a:latin typeface="+mn-lt"/>
                <a:ea typeface="+mn-ea"/>
                <a:cs typeface="+mn-cs"/>
                <a:hlinkClick r:id="rId3"/>
              </a:rPr>
              <a:t>www.kulturaskarte.lv</a:t>
            </a:r>
            <a:r>
              <a:rPr lang="lv-LV" sz="1200" kern="1200" dirty="0">
                <a:solidFill>
                  <a:schemeClr val="tx1"/>
                </a:solidFill>
                <a:effectLst/>
                <a:latin typeface="+mn-lt"/>
                <a:ea typeface="+mn-ea"/>
                <a:cs typeface="+mn-cs"/>
              </a:rPr>
              <a:t>), Latvijas filmu vietne (</a:t>
            </a:r>
            <a:r>
              <a:rPr lang="lv-LV" sz="1200" u="sng" kern="1200" dirty="0">
                <a:solidFill>
                  <a:schemeClr val="tx1"/>
                </a:solidFill>
                <a:effectLst/>
                <a:latin typeface="+mn-lt"/>
                <a:ea typeface="+mn-ea"/>
                <a:cs typeface="+mn-cs"/>
                <a:hlinkClick r:id="rId4"/>
              </a:rPr>
              <a:t>www.filmas.lv</a:t>
            </a:r>
            <a:r>
              <a:rPr lang="lv-LV" sz="1200" kern="1200" dirty="0">
                <a:solidFill>
                  <a:schemeClr val="tx1"/>
                </a:solidFill>
                <a:effectLst/>
                <a:latin typeface="+mn-lt"/>
                <a:ea typeface="+mn-ea"/>
                <a:cs typeface="+mn-cs"/>
              </a:rPr>
              <a:t>) un veiktas citas aktivitātes i-vides apgūšanā, interneta un digitālās vides efektīvas izmantošanas potenciāls kultūras aktivitātes sekmēšanai vēl nav pilnībā īstenots. Šeit iespējams runāt gan par dažādo digitālo produktu atpazīstamību iedzīvotāju vidū un lietošanas sekmēšanu, gan par atsevišķu izstrādāto produktu lietderību un </a:t>
            </a:r>
            <a:r>
              <a:rPr lang="lv-LV" sz="1200" kern="1200" dirty="0" err="1">
                <a:solidFill>
                  <a:schemeClr val="tx1"/>
                </a:solidFill>
                <a:effectLst/>
                <a:latin typeface="+mn-lt"/>
                <a:ea typeface="+mn-ea"/>
                <a:cs typeface="+mn-cs"/>
              </a:rPr>
              <a:t>izmantojamību</a:t>
            </a:r>
            <a:r>
              <a:rPr lang="lv-LV" sz="1200" kern="1200" dirty="0">
                <a:solidFill>
                  <a:schemeClr val="tx1"/>
                </a:solidFill>
                <a:effectLst/>
                <a:latin typeface="+mn-lt"/>
                <a:ea typeface="+mn-ea"/>
                <a:cs typeface="+mn-cs"/>
              </a:rPr>
              <a:t>, gan par kultūras organizāciju kompetencēm un prasmēm digitālajā komunikācijā (īpaši apzinoties, ka digitālā vide prasa aktīvu komunikāciju, nevis tikai vienpusēju informēšanu). Informēšanas un komunikācijas aspektā būtiskus izaicinājumus rada vairākas attīstības tendences. Pirmkārt, novērojamas izteiktas efektīvāko komunikācijas kanālu atšķirības dažādās vecuma grupās. Ja gados jaunāko iedzīvotāju vidū populārāki informācijas avoti ir internets, sociālie tīkli un paziņas, draugi, tad senioru vidū populārāki joprojām ir tradicionālie mediji (televīzija, radio, drukātie izdevumi), savukārt 35-44 gadīgo grupā izteikti biežāk kā citās vecuma grupās kā ērtākais informācijas avots minēti ziņu portāli internetā. Sekojoši – nav iespējams ar dažiem konkrētiem komunikācijas kanāliem sasniegt visu auditoriju vienlīdz sekmīgi, bet katrai no mērķa grupām jāizmanto atšķirīgs komunikācijas kanālu “komplekts”. Otrkārt, liela daļa auditorijas (īpaši jauniešu mērķa grupā) paši ir kļuvuši par “masu medijiem”, kuru sociālajos tīklos izplatītā informācija un viedokļi būtiski ietekmē gan tuvākā sociālā loka (draugi, paziņas), gan pat personīgi nepazīstamu cilvēku (“sekotāji” sociālajos medijos) uzskatus, spriedumus un lēmumus gan par kultūras jomu kopumā, gan arī par konkrētu pasākumu apmeklēšanu vai neapmeklēšanu.</a:t>
            </a:r>
          </a:p>
          <a:p>
            <a:r>
              <a:rPr lang="lv-LV" sz="1200" kern="1200" dirty="0">
                <a:solidFill>
                  <a:schemeClr val="tx1"/>
                </a:solidFill>
                <a:effectLst/>
                <a:latin typeface="+mn-lt"/>
                <a:ea typeface="+mn-ea"/>
                <a:cs typeface="+mn-cs"/>
              </a:rPr>
              <a:t/>
            </a:r>
            <a:br>
              <a:rPr lang="lv-LV" sz="1200" kern="1200" dirty="0">
                <a:solidFill>
                  <a:schemeClr val="tx1"/>
                </a:solidFill>
                <a:effectLst/>
                <a:latin typeface="+mn-lt"/>
                <a:ea typeface="+mn-ea"/>
                <a:cs typeface="+mn-cs"/>
              </a:rPr>
            </a:b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18</a:t>
            </a:fld>
            <a:endParaRPr lang="lv-LV"/>
          </a:p>
        </p:txBody>
      </p:sp>
    </p:spTree>
    <p:extLst>
      <p:ext uri="{BB962C8B-B14F-4D97-AF65-F5344CB8AC3E}">
        <p14:creationId xmlns:p14="http://schemas.microsoft.com/office/powerpoint/2010/main" val="637414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Auditorijas saglabāšanas un attīstības darbs ilgtermiņā būs efektīvs tikai tad, ja tas tiks vērsts ne tikai uz šodienas apmeklētāju aktivizēšanu, bet arī potenciālās nākotnes auditorijas veidošanu. Sekojoši – ļoti būtisks ir darbs ar bērniem un jauniešiem. Ņemot vērā sabiedrības novecošanās tendences, tieši bērni un jaunieši ir ilgtermiņā stratēģiski nozīmīga un pat izšķiroša auditorijas daļa – neieinteresējot un nepiesaistot šo auditoriju šodien, tās aktivizēšana vēlāk var kļūt par ļoti grūti paveicamu uzdevumu. Ārvalstu pētījumi liecina, ka kultūras pasākumu apmeklējums bērnībā ir viens no izšķirošajiem faktoriem, vai cilvēks kļūst vai nekļūst par kultūras patērētāju. Bērnu un jauniešu iesaistīšana kultūras aktivitātēs ir svarīga gan tādēļ, lai veidotos izpratne par dažādiem mākslas žanriem un izpausmēm, gan tādēļ, ka bērnībā ir vieglāk pārvarēt t.s. “pirmā apmeklējuma barjeru”. Tieši bērnībā veidojas pieradums un vajadzība kultūru padarīt par būtisku brīvā laika pavadīšanas veidu. Bērnu jauniešu sasniegšana un iesaiste prasa kvalitatīvi atšķirīgu pieeju un arī piedāvājumu, un tā noteikti nav uzskatāma par viegli ieinteresējamu mērķa grupu. To nosaka dažādi faktori – gan fakts, ka jauniešu un it īpaši bērnu kultūras patēriņu lielā mērā nosaka vecāku un skolotāju izvēles (un tās var nesakrist ar pašu bērnu un jauniešu interesēm un vēlmēm), gan kultūras nepieciešamība konkurēt ar citiem jauniešu brīvā laika vaļaspriekiem (sports, laika pavadīšana ar draugiem, nekā nedarīšana u.c.), gan arī digitālās un virtuālās pasaules attīstības tendences. Par ļoti būtisku un pozitīvi vērtējamu soli šīs auditorijas piesaistē uzskatāma iniciatīva “Kultūras skolas soma” – iecerēts, ka tā dāvās iespēju visiem Latvijas bērniem un jauniešiem regulāri iepazīties ar profesionālās mākslas un kultūras klasiskajām vērtībām un laikmetīgajām izpausmēm, papildinot zināšanas un veidojot izpratni par norisēm arhitektūras, dizaina, teātra, mūzikas, vizuālās mākslas, dejas, literatūras, kultūras mantojuma un kinematogrāfijas jomās.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19</a:t>
            </a:fld>
            <a:endParaRPr lang="lv-LV"/>
          </a:p>
        </p:txBody>
      </p:sp>
    </p:spTree>
    <p:extLst>
      <p:ext uri="{BB962C8B-B14F-4D97-AF65-F5344CB8AC3E}">
        <p14:creationId xmlns:p14="http://schemas.microsoft.com/office/powerpoint/2010/main" val="281229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Laika periodā no 2007. līdz 2010. gadam iedzīvotāju interese par muzejiem bijusi ik gadu sarūkoša (muzejus apmeklējušo īpatsvars samazinājies no 47% 2007. gadā līdz 38% 2010. gadā), bet nākamajos gados atkal pieaugusi. Pieaudzis ir arī muzeju apmeklējumu relatīvais rādītājs uz 1 000 iedzīvotājiem – tas palielinājies no 1 093 apmeklējumiem 2007. gadā līdz 1 648 apmeklējumiem 2015. gadā. Šeit gan jāuzsver, ka relatīvie rādītāji par apmeklējumu skaitu uz 1 000 iedzīvotājiem ir pieauguši ne tikai iedzīvotāju intereses par muzejiem paaugstināšanās dēļ, bet arī ievērojamā iedzīvotāju skaita samazinājuma dēļ. Pat pie nemainīga apmeklējuma, bet sarūkoša iedzīvotāju skaita, relatīvie rādītāji palielinās. Bet tas jebkurā gadījumā nozīmē, ka apmeklējuma regularitāte ir augusi, jo lai apmeklējuma rādītājus saglabātu nemainīgus vai augošus, regularitātei vienalga ir jāaug.</a:t>
            </a:r>
          </a:p>
          <a:p>
            <a:r>
              <a:rPr lang="lv-LV" sz="1200" kern="1200" dirty="0">
                <a:solidFill>
                  <a:schemeClr val="tx1"/>
                </a:solidFill>
                <a:effectLst/>
                <a:latin typeface="+mn-lt"/>
                <a:ea typeface="+mn-ea"/>
                <a:cs typeface="+mn-cs"/>
              </a:rPr>
              <a:t>Līdz ar to secinājums – muzeji ir audzējuši ne tikai regularitāti, bet arī apmeklētāju īpatsvaru. Šeit attiecīgi ir jautājums un izaicinājums šo tendenci saglabāt arī turpmāk, kad būs norimusi pirmā interese par </a:t>
            </a:r>
            <a:r>
              <a:rPr lang="lv-LV" sz="1200" kern="1200" dirty="0" err="1">
                <a:solidFill>
                  <a:schemeClr val="tx1"/>
                </a:solidFill>
                <a:effectLst/>
                <a:latin typeface="+mn-lt"/>
                <a:ea typeface="+mn-ea"/>
                <a:cs typeface="+mn-cs"/>
              </a:rPr>
              <a:t>jaunatvērtajiem</a:t>
            </a:r>
            <a:r>
              <a:rPr lang="lv-LV" sz="1200" kern="1200" dirty="0">
                <a:solidFill>
                  <a:schemeClr val="tx1"/>
                </a:solidFill>
                <a:effectLst/>
                <a:latin typeface="+mn-lt"/>
                <a:ea typeface="+mn-ea"/>
                <a:cs typeface="+mn-cs"/>
              </a:rPr>
              <a:t> muzejiem.</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20</a:t>
            </a:fld>
            <a:endParaRPr lang="lv-LV"/>
          </a:p>
        </p:txBody>
      </p:sp>
    </p:spTree>
    <p:extLst>
      <p:ext uri="{BB962C8B-B14F-4D97-AF65-F5344CB8AC3E}">
        <p14:creationId xmlns:p14="http://schemas.microsoft.com/office/powerpoint/2010/main" val="253660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Galvenā ziņa: esam virs ES vidējiem rādītājiem kultūras aktivitātē.</a:t>
            </a:r>
          </a:p>
          <a:p>
            <a:r>
              <a:rPr lang="lv-LV" sz="1200" kern="1200" dirty="0">
                <a:solidFill>
                  <a:schemeClr val="tx1"/>
                </a:solidFill>
                <a:effectLst/>
                <a:latin typeface="+mn-lt"/>
                <a:ea typeface="+mn-ea"/>
                <a:cs typeface="+mn-cs"/>
              </a:rPr>
              <a:t>Citu Eiropas Savienības valstu kontekstā Latvijas iedzīvotāju kultūras patēriņš ir aktīvs – lielākajā daļā mērīto aspektu Latvijas rādītāji ir virs ES vidējiem.</a:t>
            </a:r>
          </a:p>
          <a:p>
            <a:r>
              <a:rPr lang="lv-LV" sz="1200" kern="1200" dirty="0">
                <a:solidFill>
                  <a:schemeClr val="tx1"/>
                </a:solidFill>
                <a:effectLst/>
                <a:latin typeface="+mn-lt"/>
                <a:ea typeface="+mn-ea"/>
                <a:cs typeface="+mn-cs"/>
              </a:rPr>
              <a:t>Šeit dati no 2013.g., kas ir jaunākie pieejamie ES līmenī.</a:t>
            </a:r>
          </a:p>
          <a:p>
            <a:r>
              <a:rPr lang="lv-LV" sz="1200" kern="1200" dirty="0">
                <a:solidFill>
                  <a:schemeClr val="tx1"/>
                </a:solidFill>
                <a:effectLst/>
                <a:latin typeface="+mn-lt"/>
                <a:ea typeface="+mn-ea"/>
                <a:cs typeface="+mn-cs"/>
              </a:rPr>
              <a:t>Attēlots ir ES vidējais + visu Baltijas valstu rādītāji + konkrētā kategorijā augstākais un zemākais rādītājs/valsts.</a:t>
            </a:r>
          </a:p>
          <a:p>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3</a:t>
            </a:fld>
            <a:endParaRPr lang="lv-LV"/>
          </a:p>
        </p:txBody>
      </p:sp>
    </p:spTree>
    <p:extLst>
      <p:ext uri="{BB962C8B-B14F-4D97-AF65-F5344CB8AC3E}">
        <p14:creationId xmlns:p14="http://schemas.microsoft.com/office/powerpoint/2010/main" val="4103406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Muzejus salīdzinoši vairāk apmeklējušas sievietes (61% no sievietēm ir bijušas muzejā vismaz reizi gadā), 15-24 gadīgie (64%), augstāko izglītību ieguvušie (70%), tie, kuru ienākumi pārsniedz 600 EUR uz vienu ģimenes locekli mēnesī (72%), kā arī tie, kuriem ir nepilngadīgi bērni (60%). Savukārt retāk uz muzejiem dodas </a:t>
            </a:r>
            <a:r>
              <a:rPr lang="lv-LV" sz="1200" kern="1200" dirty="0" err="1">
                <a:solidFill>
                  <a:schemeClr val="tx1"/>
                </a:solidFill>
                <a:effectLst/>
                <a:latin typeface="+mn-lt"/>
                <a:ea typeface="+mn-ea"/>
                <a:cs typeface="+mn-cs"/>
              </a:rPr>
              <a:t>nepilsoņi</a:t>
            </a:r>
            <a:r>
              <a:rPr lang="lv-LV" sz="1200" kern="1200" dirty="0">
                <a:solidFill>
                  <a:schemeClr val="tx1"/>
                </a:solidFill>
                <a:effectLst/>
                <a:latin typeface="+mn-lt"/>
                <a:ea typeface="+mn-ea"/>
                <a:cs typeface="+mn-cs"/>
              </a:rPr>
              <a:t> (tikai 36% no viņiem bijuši muzejā vismaz reizi gada laikā), pamatizglītību vai vidējo izglītību ieguvušie (attiecīgi – 40% un 41%), 55-74 gadīgie (42%), vīrieši (43%), kā arī tie, kuri dzīvo vieni (43%).</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21</a:t>
            </a:fld>
            <a:endParaRPr lang="lv-LV"/>
          </a:p>
        </p:txBody>
      </p:sp>
    </p:spTree>
    <p:extLst>
      <p:ext uri="{BB962C8B-B14F-4D97-AF65-F5344CB8AC3E}">
        <p14:creationId xmlns:p14="http://schemas.microsoft.com/office/powerpoint/2010/main" val="188714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Latvijā kopumā 2015. gadā ir 149 muzeji, un to skaits pēdējos trīs gados nav būtiski mainījies. Lielāko daļa no muzeju apmeklējuma – 62% – sastāda individuālie apmeklētāji, kamēr dažādu grupu (skolēni, ārzemnieki) apmeklējumi veido tikai 23% no apmeklējuma. Pēdējo trīs gadu laikā grupu apmeklējumos vērojams kritums, kamēr individuālo apmeklējumu īpatsvars pieaudzis par 5%.</a:t>
            </a:r>
          </a:p>
          <a:p>
            <a:r>
              <a:rPr lang="lv-LV" sz="1200" kern="1200" dirty="0">
                <a:solidFill>
                  <a:schemeClr val="tx1"/>
                </a:solidFill>
                <a:effectLst/>
                <a:latin typeface="+mn-lt"/>
                <a:ea typeface="+mn-ea"/>
                <a:cs typeface="+mn-cs"/>
              </a:rPr>
              <a:t>Aptuveni 40% no visiem muzeju apmeklējumiem ir bezmaksas apmeklējumi, un pēdējo trīs gadu laikā bezmaksas apmeklētāju īpatsvars pieaudzis no 38% līdz 40%.</a:t>
            </a:r>
          </a:p>
          <a:p>
            <a:r>
              <a:rPr lang="lv-LV" sz="1200" kern="1200" dirty="0">
                <a:solidFill>
                  <a:schemeClr val="tx1"/>
                </a:solidFill>
                <a:effectLst/>
                <a:latin typeface="+mn-lt"/>
                <a:ea typeface="+mn-ea"/>
                <a:cs typeface="+mn-cs"/>
              </a:rPr>
              <a:t>Analizējot datus par apmeklējumu dažāda veida muzejos, novērojams, ka pēdējo trīs gadu laikā visbūtiskāk apmeklējums pieaudzis privātajos muzejos (+67%) un pašvaldību pārziņā esošajos muzejos (+31%). Kopumā muzejos apmeklējums laika periodā no 2013. līdz 2015. gadam audzis par 24%. </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22</a:t>
            </a:fld>
            <a:endParaRPr lang="lv-LV"/>
          </a:p>
        </p:txBody>
      </p:sp>
    </p:spTree>
    <p:extLst>
      <p:ext uri="{BB962C8B-B14F-4D97-AF65-F5344CB8AC3E}">
        <p14:creationId xmlns:p14="http://schemas.microsoft.com/office/powerpoint/2010/main" val="335871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2015.gada dati ir jaunākie, kas mums bija uz pētījuma veikšanas brīdi. 2016.g. dati būs pieejami martā.</a:t>
            </a:r>
          </a:p>
          <a:p>
            <a:r>
              <a:rPr lang="lv-LV" sz="1200" kern="1200" dirty="0">
                <a:solidFill>
                  <a:schemeClr val="tx1"/>
                </a:solidFill>
                <a:effectLst/>
                <a:latin typeface="+mn-lt"/>
                <a:ea typeface="+mn-ea"/>
                <a:cs typeface="+mn-cs"/>
              </a:rPr>
              <a:t>2015. gadā apmeklētākie muzeji bijuši – Turaidas </a:t>
            </a:r>
            <a:r>
              <a:rPr lang="lv-LV" sz="1200" kern="1200" dirty="0" err="1">
                <a:solidFill>
                  <a:schemeClr val="tx1"/>
                </a:solidFill>
                <a:effectLst/>
                <a:latin typeface="+mn-lt"/>
                <a:ea typeface="+mn-ea"/>
                <a:cs typeface="+mn-cs"/>
              </a:rPr>
              <a:t>muzejrezervāts</a:t>
            </a:r>
            <a:r>
              <a:rPr lang="lv-LV" sz="1200" kern="1200" dirty="0">
                <a:solidFill>
                  <a:schemeClr val="tx1"/>
                </a:solidFill>
                <a:effectLst/>
                <a:latin typeface="+mn-lt"/>
                <a:ea typeface="+mn-ea"/>
                <a:cs typeface="+mn-cs"/>
              </a:rPr>
              <a:t> (258,9 tūkst. apmeklējumu), Rundāles pils muzejs (235,7 tūkst.), Rīgas vēstures un kuģniecības muzejs (179,3 tūkst.), Bauskas pils muzejs (168,1 tūkst.), Latvijas Kara muzejs (160,4 tūkst.) un mākslas muzejs "Rīgas Birža" (155,8 tūkst.). </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23</a:t>
            </a:fld>
            <a:endParaRPr lang="lv-LV"/>
          </a:p>
        </p:txBody>
      </p:sp>
    </p:spTree>
    <p:extLst>
      <p:ext uri="{BB962C8B-B14F-4D97-AF65-F5344CB8AC3E}">
        <p14:creationId xmlns:p14="http://schemas.microsoft.com/office/powerpoint/2010/main" val="23387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Pašvaldību pārziņā esošo muzeju mērķa grupā vissekmīgāk strādājuši – Bauskas pils muzejs (168,1 tūkst. apmeklējumu), Ventspils Piejūras brīvdabas muzejs (101,5 tūkst.), </a:t>
            </a:r>
            <a:r>
              <a:rPr lang="lv-LV" sz="1200" kern="1200" dirty="0" err="1">
                <a:solidFill>
                  <a:schemeClr val="tx1"/>
                </a:solidFill>
                <a:effectLst/>
                <a:latin typeface="+mn-lt"/>
                <a:ea typeface="+mn-ea"/>
                <a:cs typeface="+mn-cs"/>
              </a:rPr>
              <a:t>Cēsu</a:t>
            </a:r>
            <a:r>
              <a:rPr lang="lv-LV" sz="1200" kern="1200" dirty="0">
                <a:solidFill>
                  <a:schemeClr val="tx1"/>
                </a:solidFill>
                <a:effectLst/>
                <a:latin typeface="+mn-lt"/>
                <a:ea typeface="+mn-ea"/>
                <a:cs typeface="+mn-cs"/>
              </a:rPr>
              <a:t> vēstures un mākslas muzejs (97,9 tūkst.) un Valmieras muzejs (96,5 tūkst.).</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24</a:t>
            </a:fld>
            <a:endParaRPr lang="lv-LV"/>
          </a:p>
        </p:txBody>
      </p:sp>
    </p:spTree>
    <p:extLst>
      <p:ext uri="{BB962C8B-B14F-4D97-AF65-F5344CB8AC3E}">
        <p14:creationId xmlns:p14="http://schemas.microsoft.com/office/powerpoint/2010/main" val="369633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Vairākums no tiem, kuri apmeklē muzejus, ir apmeklējuši arī pilsētas, pagasta vai novada svētkus (83%), apmeklējuši kultūrvēsturiskas vietas (76%), skatījušies raidījumus par kultūru televīzijā (71%) un lasījuši grāmatas (71%).</a:t>
            </a:r>
          </a:p>
          <a:p>
            <a:r>
              <a:rPr lang="lv-LV" sz="1200" kern="1200" dirty="0">
                <a:solidFill>
                  <a:schemeClr val="tx1"/>
                </a:solidFill>
                <a:effectLst/>
                <a:latin typeface="+mn-lt"/>
                <a:ea typeface="+mn-ea"/>
                <a:cs typeface="+mn-cs"/>
              </a:rPr>
              <a:t>Muzeju apmeklētājiem iemīļotākie brīvā laika pavadīšanas veidi ir – televīzijas skatīšanās (62%), laika pavadīšana ar draugiem (58%), dators un internets (54%), laika pavadīšana ar radiniekiem (53%), kā arī pastaigas (52%). Interesanti, ka muzeju apmeklētāju vidū tādas kultūras aktivitātes kā koncerti, teātri, kino un mūzika ir salīdzinoši mazāk iecienītas.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25</a:t>
            </a:fld>
            <a:endParaRPr lang="lv-LV"/>
          </a:p>
        </p:txBody>
      </p:sp>
    </p:spTree>
    <p:extLst>
      <p:ext uri="{BB962C8B-B14F-4D97-AF65-F5344CB8AC3E}">
        <p14:creationId xmlns:p14="http://schemas.microsoft.com/office/powerpoint/2010/main" val="285833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Populārākā kultūras aktivitāte 2016. gadā iedzīvotāju vidū bijis pagasta, pilsētas vai novada svētku apmeklējums – to darījuši kopumā 69% Latvijas iedzīvotāju. 60% skatījušies TV raidījumus par kultūru, 57% – lasījuši grāmatas, 56% – apmeklējuši kultūrvēsturiskas vietas, bet 52% – muzejus. Vērtējot pēdējo desmit gadu laika periodā, novērojams, ka iedzīvotāju kultūras aktivitāte vidējā un ilgtermiņā ir sarūkoša. Ir tikai dažas aktivitātes, kurās novērojams iesaistīto iedzīvotāju pieaugums – iedzīvotāji biežāk apmeklē muzejus (+11%), atrakciju un izklaides parkus (+4%), kinoteātrus vai brīvdabas kinoseansus (+3%), kā arī populārās mūzikas koncertus (+2%). Savukārt ievērojams kritums novērojams daudzās citās kultūras aktivitāšu kategorijās – par aptuveni 1/4 samazinājusies kultūras raidījumu TV auditorija, par 1/5 – vietējo zaļumbaļļu apmeklētāju īpatsvars, par 10% – grāmatu lasītāju un zooloģisko dārzu apmeklētāju īpatsvars. Tāpat nedaudz krities teātra, operas un baleta, kā arī bērnu pasākumu apmeklētāju īpatsvars.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4</a:t>
            </a:fld>
            <a:endParaRPr lang="lv-LV"/>
          </a:p>
        </p:txBody>
      </p:sp>
    </p:spTree>
    <p:extLst>
      <p:ext uri="{BB962C8B-B14F-4D97-AF65-F5344CB8AC3E}">
        <p14:creationId xmlns:p14="http://schemas.microsoft.com/office/powerpoint/2010/main" val="231471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5</a:t>
            </a:fld>
            <a:endParaRPr lang="lv-LV"/>
          </a:p>
        </p:txBody>
      </p:sp>
    </p:spTree>
    <p:extLst>
      <p:ext uri="{BB962C8B-B14F-4D97-AF65-F5344CB8AC3E}">
        <p14:creationId xmlns:p14="http://schemas.microsoft.com/office/powerpoint/2010/main" val="37720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Galvenā ziņa: kopumā aktivitāte lēnām sarūk, lai arī ir atsevišķas kultūras jomas, kur ir pieaugums [muzeji, popmūzika, kino].</a:t>
            </a:r>
          </a:p>
          <a:p>
            <a:r>
              <a:rPr lang="lv-LV" sz="1200" kern="1200" dirty="0">
                <a:solidFill>
                  <a:schemeClr val="tx1"/>
                </a:solidFill>
                <a:effectLst/>
                <a:latin typeface="+mn-lt"/>
                <a:ea typeface="+mn-ea"/>
                <a:cs typeface="+mn-cs"/>
              </a:rPr>
              <a:t>Vērtējot pēdējo desmit gadu laika periodā, novērojams, ka iedzīvotāju kultūras aktivitāte vidējā un ilgtermiņā ir sarūkoša. Ir tikai dažas aktivitātes, kurās novērojams iesaistīto iedzīvotāju pieaugums – iedzīvotāji biežāk apmeklē muzejus (+11%), atrakciju un izklaides parkus (+4%), kinoteātrus vai brīvdabas kinoseansus (+3%), kā arī populārās mūzikas koncertus (+2%). Savukārt ievērojams kritums novērojams daudzās citās kultūras aktivitāšu kategorijās – par aptuveni 1/4 samazinājusies kultūras raidījumu TV auditorija, par 1/5 – vietējo zaļumbaļļu apmeklētāju īpatsvars, par 10% – grāmatu lasītāju un zooloģisko dārzu apmeklētāju īpatsvars. Tāpat nedaudz krities teātra, operas un baleta, kā arī bērnu pasākumu apmeklētāju īpatsvars.</a:t>
            </a:r>
          </a:p>
        </p:txBody>
      </p:sp>
      <p:sp>
        <p:nvSpPr>
          <p:cNvPr id="4" name="Slaida numura vietturis 3"/>
          <p:cNvSpPr>
            <a:spLocks noGrp="1"/>
          </p:cNvSpPr>
          <p:nvPr>
            <p:ph type="sldNum" sz="quarter" idx="10"/>
          </p:nvPr>
        </p:nvSpPr>
        <p:spPr/>
        <p:txBody>
          <a:bodyPr/>
          <a:lstStyle/>
          <a:p>
            <a:fld id="{2DDACCA9-8385-43BB-8685-88A3619B4677}" type="slidenum">
              <a:rPr lang="lv-LV" smtClean="0"/>
              <a:t>6</a:t>
            </a:fld>
            <a:endParaRPr lang="lv-LV"/>
          </a:p>
        </p:txBody>
      </p:sp>
    </p:spTree>
    <p:extLst>
      <p:ext uri="{BB962C8B-B14F-4D97-AF65-F5344CB8AC3E}">
        <p14:creationId xmlns:p14="http://schemas.microsoft.com/office/powerpoint/2010/main" val="409494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Tikai 12% iedzīvotāju apgalvo, ka pēdējo trīs gadu laikā kultūras pasākumu apmeklēšanas biežums ir palielinājies. 40% novērtē, ka pasākumus apmeklē tik pat bieži, cik pirms trīs gadiem, bet 42% – ka apmeklējumu biežums ir samazinājies.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7</a:t>
            </a:fld>
            <a:endParaRPr lang="lv-LV"/>
          </a:p>
        </p:txBody>
      </p:sp>
    </p:spTree>
    <p:extLst>
      <p:ext uri="{BB962C8B-B14F-4D97-AF65-F5344CB8AC3E}">
        <p14:creationId xmlns:p14="http://schemas.microsoft.com/office/powerpoint/2010/main" val="137730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Attēlots vidējais apmeklēto aktivitāšu skaits.</a:t>
            </a:r>
          </a:p>
          <a:p>
            <a:r>
              <a:rPr lang="lv-LV" sz="1200" kern="1200" dirty="0">
                <a:solidFill>
                  <a:schemeClr val="tx1"/>
                </a:solidFill>
                <a:effectLst/>
                <a:latin typeface="+mn-lt"/>
                <a:ea typeface="+mn-ea"/>
                <a:cs typeface="+mn-cs"/>
              </a:rPr>
              <a:t>Galvenā ziņa: vai un kā mēs strādājam ar šīm neaktīvākajām grupām. Kādas ir iespējas tās piesaistīt?</a:t>
            </a:r>
          </a:p>
          <a:p>
            <a:r>
              <a:rPr lang="lv-LV" sz="1200" kern="1200" dirty="0">
                <a:solidFill>
                  <a:schemeClr val="tx1"/>
                </a:solidFill>
                <a:effectLst/>
                <a:latin typeface="+mn-lt"/>
                <a:ea typeface="+mn-ea"/>
                <a:cs typeface="+mn-cs"/>
              </a:rPr>
              <a:t>Kultūras patēriņā aktīvākas sociāli demogrāfiskās grupas ir – sievietes, 15 līdz 24 gadīgie, augstāko izglītību ieguvušie, publiskajā sektorā strādājošie, tie, kuriem ir augstāki ienākumi (virs 600 EUR uz vienu ģimenes locekli mēnesī), 3 un vairāk cilvēku ģimenes, tie, kuriem ir nepilngadīgi bērni.</a:t>
            </a:r>
          </a:p>
          <a:p>
            <a:r>
              <a:rPr lang="lv-LV" sz="1200" kern="1200" dirty="0">
                <a:solidFill>
                  <a:schemeClr val="tx1"/>
                </a:solidFill>
                <a:effectLst/>
                <a:latin typeface="+mn-lt"/>
                <a:ea typeface="+mn-ea"/>
                <a:cs typeface="+mn-cs"/>
              </a:rPr>
              <a:t>Savukārt kultūras pasākumu apmeklēšanā mazāk aktīvas sociāli demogrāfiskās grupas ir – vīrieši, 55 līdz 74 gadīgie, </a:t>
            </a:r>
            <a:r>
              <a:rPr lang="lv-LV" sz="1200" kern="1200" dirty="0" err="1">
                <a:solidFill>
                  <a:schemeClr val="tx1"/>
                </a:solidFill>
                <a:effectLst/>
                <a:latin typeface="+mn-lt"/>
                <a:ea typeface="+mn-ea"/>
                <a:cs typeface="+mn-cs"/>
              </a:rPr>
              <a:t>nepilsoņi</a:t>
            </a:r>
            <a:r>
              <a:rPr lang="lv-LV" sz="1200" kern="1200" dirty="0">
                <a:solidFill>
                  <a:schemeClr val="tx1"/>
                </a:solidFill>
                <a:effectLst/>
                <a:latin typeface="+mn-lt"/>
                <a:ea typeface="+mn-ea"/>
                <a:cs typeface="+mn-cs"/>
              </a:rPr>
              <a:t>, pamatizglītību ieguvušie, bezdarbnieki, tie, kuriem ir zemi ienākumi (līdz 199 EUR uz vienu ģimenes locekli mēnesī), tie, kuri dzīvo vieni, kā arī tie, kuriem nav nepilngadīgu bērnu.</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8</a:t>
            </a:fld>
            <a:endParaRPr lang="lv-LV"/>
          </a:p>
        </p:txBody>
      </p:sp>
    </p:spTree>
    <p:extLst>
      <p:ext uri="{BB962C8B-B14F-4D97-AF65-F5344CB8AC3E}">
        <p14:creationId xmlns:p14="http://schemas.microsoft.com/office/powerpoint/2010/main" val="4291209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Precīzākai un padziļinātākai kultūras patēriņa esošās situācijas analīzei šajā pētījumā papildus iedzīvotāju aptaujas datiem tiek izmantoti arī oficiālie kultūras statistikas dati. Tā kā statistikas dati uzskaita un mērā apmeklējuma reizes, bet iedzīvotāju aptauja – apmeklētāju skaitu, tad abu šo datu savstarpēja salīdzināšana ļauj izteikt secinājumus gan par konkrētu kultūras aktivitāšu piesaistītās auditorijas </a:t>
            </a:r>
            <a:r>
              <a:rPr lang="lv-LV" sz="1200" kern="1200" dirty="0" err="1">
                <a:solidFill>
                  <a:schemeClr val="tx1"/>
                </a:solidFill>
                <a:effectLst/>
                <a:latin typeface="+mn-lt"/>
                <a:ea typeface="+mn-ea"/>
                <a:cs typeface="+mn-cs"/>
              </a:rPr>
              <a:t>skaitliskumu</a:t>
            </a:r>
            <a:r>
              <a:rPr lang="lv-LV" sz="1200" kern="1200" dirty="0">
                <a:solidFill>
                  <a:schemeClr val="tx1"/>
                </a:solidFill>
                <a:effectLst/>
                <a:latin typeface="+mn-lt"/>
                <a:ea typeface="+mn-ea"/>
                <a:cs typeface="+mn-cs"/>
              </a:rPr>
              <a:t>, gan regularitāti. Piemēram, teātru apmeklētības statistikas rādītāji liecina, ka pēdējo gadu laikā apmeklētība ir pieaugusi. Tai pat laikā iedzīvotāju aptaujas dati rāda, ka apmeklētāju īpatsvars teātros ir krities. Tas nozīmē, ka kopējā auditorija teātros ir samazinājusies, bet esošā auditorija ir aktivizēta biežākam apmeklējumam. Apmeklētība pieaug nevis uz </a:t>
            </a:r>
            <a:r>
              <a:rPr lang="lv-LV" sz="1200" kern="1200" dirty="0" err="1">
                <a:solidFill>
                  <a:schemeClr val="tx1"/>
                </a:solidFill>
                <a:effectLst/>
                <a:latin typeface="+mn-lt"/>
                <a:ea typeface="+mn-ea"/>
                <a:cs typeface="+mn-cs"/>
              </a:rPr>
              <a:t>jaunpiesaistītas</a:t>
            </a:r>
            <a:r>
              <a:rPr lang="lv-LV" sz="1200" kern="1200" dirty="0">
                <a:solidFill>
                  <a:schemeClr val="tx1"/>
                </a:solidFill>
                <a:effectLst/>
                <a:latin typeface="+mn-lt"/>
                <a:ea typeface="+mn-ea"/>
                <a:cs typeface="+mn-cs"/>
              </a:rPr>
              <a:t> auditorijas, bet gan esošās auditorijas apmeklējumu regularitātes pieauguma rēķina. Atšķirīga ir situācija attiecībā uz muzejiem (arī kino), kur kā statistikas, tā iedzīvotāju aptaujas dati liecina par pieaugumu. Tas norāda, ka ir pieaudzis ne tikai apmeklēšanas biežums, bet arī piesaistītās auditorijas īpatsvars – uz muzejiem dodas arī tādi iedzīvotāji, kuri to iepriekš nav darījuši.</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9</a:t>
            </a:fld>
            <a:endParaRPr lang="lv-LV"/>
          </a:p>
        </p:txBody>
      </p:sp>
    </p:spTree>
    <p:extLst>
      <p:ext uri="{BB962C8B-B14F-4D97-AF65-F5344CB8AC3E}">
        <p14:creationId xmlns:p14="http://schemas.microsoft.com/office/powerpoint/2010/main" val="156951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Galvenā ziņa: kļūstam arvien aktīvāki kultūras mobilitātē + reģionālajiem kultūras infrastruktūras objektiem ir novērojama pozitīva ietekme.</a:t>
            </a:r>
          </a:p>
          <a:p>
            <a:r>
              <a:rPr lang="lv-LV" sz="1200" kern="1200" dirty="0">
                <a:solidFill>
                  <a:schemeClr val="tx1"/>
                </a:solidFill>
                <a:effectLst/>
                <a:latin typeface="+mn-lt"/>
                <a:ea typeface="+mn-ea"/>
                <a:cs typeface="+mn-cs"/>
              </a:rPr>
              <a:t>Pozitīvi vērtējams fakts, ka Latvijas iedzīvotāji ir salīdzinoši aktīvi kultūras mobilitātē – 64% pasākumus apmeklē gan savā dzīves vietā, gan arī citur, un tikai 15% ir tādi, kas pasākumus apmeklē tikai savā pilsētā vai pagastā. 57% iedzīvotāju kultūru bauda savā reģionā, 41% – citā reģionā, bet 14% dodas uz citām Baltijas valstīm un vēl 14% – arī ārpus Baltijas. To, ka iedzīvotāju mobilitāte kultūras pasākumu baudīšanā ir pieaugusi, apliecina aptaujas dati – ja 2014. gada pētījumā 43% iedzīvotāju minēja, ka apmeklē pasākumus ārpus savas dzīvesvietas citur savā reģionā, tad šī gada pētījumā šādu atbildi snieguši jau 57% aptaujāto. Vienlaikus pārējo kategoriju dati nav būtiski mainījušies. Pēdējo divu gadu laikā noticis pieaugums tieši mobilitātes pieaugumam reģionos un tas, visdrīzāk, norāda uz reģionālo kultūras infrastruktūras objektu (Rēzekne, Liepāja, Cēsis, Daugavpils) pozitīvo ietekmi kultūras dzīves aktivizēšanā ārpus galvaspilsētas.</a:t>
            </a:r>
            <a:endParaRPr lang="lv-LV" dirty="0"/>
          </a:p>
        </p:txBody>
      </p:sp>
      <p:sp>
        <p:nvSpPr>
          <p:cNvPr id="4" name="Slaida numura vietturis 3"/>
          <p:cNvSpPr>
            <a:spLocks noGrp="1"/>
          </p:cNvSpPr>
          <p:nvPr>
            <p:ph type="sldNum" sz="quarter" idx="10"/>
          </p:nvPr>
        </p:nvSpPr>
        <p:spPr/>
        <p:txBody>
          <a:bodyPr/>
          <a:lstStyle/>
          <a:p>
            <a:fld id="{2DDACCA9-8385-43BB-8685-88A3619B4677}" type="slidenum">
              <a:rPr lang="lv-LV" smtClean="0"/>
              <a:t>10</a:t>
            </a:fld>
            <a:endParaRPr lang="lv-LV"/>
          </a:p>
        </p:txBody>
      </p:sp>
    </p:spTree>
    <p:extLst>
      <p:ext uri="{BB962C8B-B14F-4D97-AF65-F5344CB8AC3E}">
        <p14:creationId xmlns:p14="http://schemas.microsoft.com/office/powerpoint/2010/main" val="266655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lv-LV"/>
              <a:t>Rediģēt šablona virsraksta stilu</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7" name="Date Placeholder 6"/>
          <p:cNvSpPr>
            <a:spLocks noGrp="1"/>
          </p:cNvSpPr>
          <p:nvPr>
            <p:ph type="dt" sz="half" idx="10"/>
          </p:nvPr>
        </p:nvSpPr>
        <p:spPr/>
        <p:txBody>
          <a:bodyPr/>
          <a:lstStyle/>
          <a:p>
            <a:fld id="{87213971-6D84-4455-8825-5C2041F2C1F3}" type="datetimeFigureOut">
              <a:rPr lang="lv-LV" smtClean="0"/>
              <a:t>03.02.2017.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17483825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7213971-6D84-4455-8825-5C2041F2C1F3}" type="datetimeFigureOut">
              <a:rPr lang="lv-LV" smtClean="0"/>
              <a:t>03.02.2017.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116907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7213971-6D84-4455-8825-5C2041F2C1F3}" type="datetimeFigureOut">
              <a:rPr lang="lv-LV" smtClean="0"/>
              <a:t>03.02.2017.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94218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87213971-6D84-4455-8825-5C2041F2C1F3}" type="datetimeFigureOut">
              <a:rPr lang="lv-LV" smtClean="0"/>
              <a:t>03.02.2017.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201040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lv-LV"/>
              <a:t>Rediģēt šablona virsraksta stilu</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7" name="Date Placeholder 6"/>
          <p:cNvSpPr>
            <a:spLocks noGrp="1"/>
          </p:cNvSpPr>
          <p:nvPr>
            <p:ph type="dt" sz="half" idx="10"/>
          </p:nvPr>
        </p:nvSpPr>
        <p:spPr/>
        <p:txBody>
          <a:bodyPr/>
          <a:lstStyle/>
          <a:p>
            <a:fld id="{87213971-6D84-4455-8825-5C2041F2C1F3}" type="datetimeFigureOut">
              <a:rPr lang="lv-LV" smtClean="0"/>
              <a:t>03.02.2017.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4856333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8" name="Date Placeholder 7"/>
          <p:cNvSpPr>
            <a:spLocks noGrp="1"/>
          </p:cNvSpPr>
          <p:nvPr>
            <p:ph type="dt" sz="half" idx="10"/>
          </p:nvPr>
        </p:nvSpPr>
        <p:spPr/>
        <p:txBody>
          <a:bodyPr/>
          <a:lstStyle/>
          <a:p>
            <a:fld id="{87213971-6D84-4455-8825-5C2041F2C1F3}" type="datetimeFigureOut">
              <a:rPr lang="lv-LV" smtClean="0"/>
              <a:t>03.02.2017.</a:t>
            </a:fld>
            <a:endParaRPr lang="lv-LV"/>
          </a:p>
        </p:txBody>
      </p:sp>
      <p:sp>
        <p:nvSpPr>
          <p:cNvPr id="9" name="Footer Placeholder 8"/>
          <p:cNvSpPr>
            <a:spLocks noGrp="1"/>
          </p:cNvSpPr>
          <p:nvPr>
            <p:ph type="ftr" sz="quarter" idx="11"/>
          </p:nvPr>
        </p:nvSpPr>
        <p:spPr/>
        <p:txBody>
          <a:bodyPr/>
          <a:lstStyle/>
          <a:p>
            <a:endParaRPr lang="lv-LV"/>
          </a:p>
        </p:txBody>
      </p:sp>
      <p:sp>
        <p:nvSpPr>
          <p:cNvPr id="10" name="Slide Number Placeholder 9"/>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343475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1583436" y="3143250"/>
            <a:ext cx="4270248" cy="2596776"/>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7" name="Date Placeholder 6"/>
          <p:cNvSpPr>
            <a:spLocks noGrp="1"/>
          </p:cNvSpPr>
          <p:nvPr>
            <p:ph type="dt" sz="half" idx="10"/>
          </p:nvPr>
        </p:nvSpPr>
        <p:spPr/>
        <p:txBody>
          <a:bodyPr/>
          <a:lstStyle/>
          <a:p>
            <a:fld id="{87213971-6D84-4455-8825-5C2041F2C1F3}" type="datetimeFigureOut">
              <a:rPr lang="lv-LV" smtClean="0"/>
              <a:t>03.02.2017.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F04876-BF19-4E96-853E-6E50AE074679}" type="slidenum">
              <a:rPr lang="lv-LV" smtClean="0"/>
              <a:t>‹#›</a:t>
            </a:fld>
            <a:endParaRPr lang="lv-LV"/>
          </a:p>
        </p:txBody>
      </p:sp>
      <p:sp>
        <p:nvSpPr>
          <p:cNvPr id="10" name="Title 9"/>
          <p:cNvSpPr>
            <a:spLocks noGrp="1"/>
          </p:cNvSpPr>
          <p:nvPr>
            <p:ph type="title"/>
          </p:nvPr>
        </p:nvSpPr>
        <p:spPr/>
        <p:txBody>
          <a:bodyPr/>
          <a:lstStyle/>
          <a:p>
            <a:r>
              <a:rPr lang="lv-LV"/>
              <a:t>Rediģēt šablona virsraksta stilu</a:t>
            </a:r>
            <a:endParaRPr lang="en-US" dirty="0"/>
          </a:p>
        </p:txBody>
      </p:sp>
    </p:spTree>
    <p:extLst>
      <p:ext uri="{BB962C8B-B14F-4D97-AF65-F5344CB8AC3E}">
        <p14:creationId xmlns:p14="http://schemas.microsoft.com/office/powerpoint/2010/main" val="24112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87213971-6D84-4455-8825-5C2041F2C1F3}" type="datetimeFigureOut">
              <a:rPr lang="lv-LV" smtClean="0"/>
              <a:t>03.02.2017.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318454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13971-6D84-4455-8825-5C2041F2C1F3}" type="datetimeFigureOut">
              <a:rPr lang="lv-LV" smtClean="0"/>
              <a:t>03.02.2017.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403807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lv-LV"/>
              <a:t>Rediģēt šablona virsraksta stilu</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9" name="Date Placeholder 8"/>
          <p:cNvSpPr>
            <a:spLocks noGrp="1"/>
          </p:cNvSpPr>
          <p:nvPr>
            <p:ph type="dt" sz="half" idx="10"/>
          </p:nvPr>
        </p:nvSpPr>
        <p:spPr/>
        <p:txBody>
          <a:bodyPr/>
          <a:lstStyle/>
          <a:p>
            <a:fld id="{87213971-6D84-4455-8825-5C2041F2C1F3}" type="datetimeFigureOut">
              <a:rPr lang="lv-LV" smtClean="0"/>
              <a:t>03.02.2017.</a:t>
            </a:fld>
            <a:endParaRPr lang="lv-LV"/>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lv-LV"/>
          </a:p>
        </p:txBody>
      </p:sp>
      <p:sp>
        <p:nvSpPr>
          <p:cNvPr id="11" name="Slide Number Placeholder 10"/>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3424811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7213971-6D84-4455-8825-5C2041F2C1F3}" type="datetimeFigureOut">
              <a:rPr lang="lv-LV" smtClean="0"/>
              <a:t>03.02.2017.</a:t>
            </a:fld>
            <a:endParaRPr lang="lv-LV"/>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lv-LV"/>
          </a:p>
        </p:txBody>
      </p:sp>
      <p:sp>
        <p:nvSpPr>
          <p:cNvPr id="10" name="Slide Number Placeholder 9"/>
          <p:cNvSpPr>
            <a:spLocks noGrp="1"/>
          </p:cNvSpPr>
          <p:nvPr>
            <p:ph type="sldNum" sz="quarter" idx="12"/>
          </p:nvPr>
        </p:nvSpPr>
        <p:spPr/>
        <p:txBody>
          <a:bodyPr/>
          <a:lstStyle/>
          <a:p>
            <a:fld id="{CFF04876-BF19-4E96-853E-6E50AE074679}" type="slidenum">
              <a:rPr lang="lv-LV" smtClean="0"/>
              <a:t>‹#›</a:t>
            </a:fld>
            <a:endParaRPr lang="lv-LV"/>
          </a:p>
        </p:txBody>
      </p:sp>
    </p:spTree>
    <p:extLst>
      <p:ext uri="{BB962C8B-B14F-4D97-AF65-F5344CB8AC3E}">
        <p14:creationId xmlns:p14="http://schemas.microsoft.com/office/powerpoint/2010/main" val="230104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7213971-6D84-4455-8825-5C2041F2C1F3}" type="datetimeFigureOut">
              <a:rPr lang="lv-LV" smtClean="0"/>
              <a:t>03.02.2017.</a:t>
            </a:fld>
            <a:endParaRPr lang="lv-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lv-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FF04876-BF19-4E96-853E-6E50AE074679}" type="slidenum">
              <a:rPr lang="lv-LV" smtClean="0"/>
              <a:t>‹#›</a:t>
            </a:fld>
            <a:endParaRPr lang="lv-LV"/>
          </a:p>
        </p:txBody>
      </p:sp>
    </p:spTree>
    <p:extLst>
      <p:ext uri="{BB962C8B-B14F-4D97-AF65-F5344CB8AC3E}">
        <p14:creationId xmlns:p14="http://schemas.microsoft.com/office/powerpoint/2010/main" val="10166040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063747"/>
            <a:ext cx="9144000" cy="2387600"/>
          </a:xfrm>
        </p:spPr>
        <p:txBody>
          <a:bodyPr>
            <a:normAutofit/>
          </a:bodyPr>
          <a:lstStyle/>
          <a:p>
            <a:r>
              <a:rPr lang="lv-LV" b="1" dirty="0">
                <a:latin typeface="Calibri Light" panose="020F0302020204030204" pitchFamily="34" charset="0"/>
                <a:cs typeface="Calibri Light" panose="020F0302020204030204" pitchFamily="34" charset="0"/>
              </a:rPr>
              <a:t>KULTŪRAS AUDITORIJA LATVIJĀ</a:t>
            </a:r>
            <a:r>
              <a:rPr lang="lv-LV" dirty="0">
                <a:latin typeface="Calibri Light" panose="020F0302020204030204" pitchFamily="34" charset="0"/>
                <a:cs typeface="Calibri Light" panose="020F0302020204030204" pitchFamily="34" charset="0"/>
              </a:rPr>
              <a:t>: SITUĀCIJA, PROCESI, TENDENCES</a:t>
            </a:r>
            <a:br>
              <a:rPr lang="lv-LV" dirty="0">
                <a:latin typeface="Calibri Light" panose="020F0302020204030204" pitchFamily="34" charset="0"/>
                <a:cs typeface="Calibri Light" panose="020F0302020204030204" pitchFamily="34" charset="0"/>
              </a:rPr>
            </a:br>
            <a:r>
              <a:rPr lang="lv-LV" dirty="0">
                <a:latin typeface="Calibri Light" panose="020F0302020204030204" pitchFamily="34" charset="0"/>
                <a:cs typeface="Calibri Light" panose="020F0302020204030204" pitchFamily="34" charset="0"/>
              </a:rPr>
              <a:t>2007 - 2016</a:t>
            </a:r>
          </a:p>
        </p:txBody>
      </p:sp>
      <p:sp>
        <p:nvSpPr>
          <p:cNvPr id="3" name="Apakšvirsraksts 2"/>
          <p:cNvSpPr>
            <a:spLocks noGrp="1"/>
          </p:cNvSpPr>
          <p:nvPr>
            <p:ph type="subTitle" idx="1"/>
          </p:nvPr>
        </p:nvSpPr>
        <p:spPr>
          <a:xfrm>
            <a:off x="1524000" y="3774830"/>
            <a:ext cx="9144000" cy="1547447"/>
          </a:xfrm>
        </p:spPr>
        <p:txBody>
          <a:bodyPr>
            <a:normAutofit fontScale="92500" lnSpcReduction="10000"/>
          </a:bodyPr>
          <a:lstStyle/>
          <a:p>
            <a:r>
              <a:rPr lang="lv-LV" sz="2200" b="1" dirty="0">
                <a:latin typeface="Calibri Light" panose="020F0302020204030204" pitchFamily="34" charset="0"/>
                <a:cs typeface="Calibri Light" panose="020F0302020204030204" pitchFamily="34" charset="0"/>
              </a:rPr>
              <a:t>Latvijas iedzīvotāju aptaujas un statistikas datu analīze</a:t>
            </a:r>
          </a:p>
          <a:p>
            <a:endParaRPr lang="lv-LV" dirty="0">
              <a:latin typeface="Calibri Light" panose="020F0302020204030204" pitchFamily="34" charset="0"/>
              <a:cs typeface="Calibri Light" panose="020F0302020204030204" pitchFamily="34" charset="0"/>
            </a:endParaRPr>
          </a:p>
          <a:p>
            <a:r>
              <a:rPr lang="lv-LV" sz="1900" dirty="0">
                <a:latin typeface="Calibri Light" panose="020F0302020204030204" pitchFamily="34" charset="0"/>
                <a:cs typeface="Calibri Light" panose="020F0302020204030204" pitchFamily="34" charset="0"/>
              </a:rPr>
              <a:t>Valsts Kultūrkapitāla fonda atbalstīts projekts</a:t>
            </a:r>
          </a:p>
          <a:p>
            <a:r>
              <a:rPr lang="lv-LV" sz="1900" dirty="0">
                <a:latin typeface="Calibri Light" panose="020F0302020204030204" pitchFamily="34" charset="0"/>
                <a:cs typeface="Calibri Light" panose="020F0302020204030204" pitchFamily="34" charset="0"/>
              </a:rPr>
              <a:t>„Kultūras patēriņa un līdzdalības ietekmes pētījums”</a:t>
            </a:r>
          </a:p>
        </p:txBody>
      </p:sp>
      <p:pic>
        <p:nvPicPr>
          <p:cNvPr id="6" name="Attēls 5"/>
          <p:cNvPicPr/>
          <p:nvPr/>
        </p:nvPicPr>
        <p:blipFill>
          <a:blip r:embed="rId2" cstate="screen">
            <a:extLst>
              <a:ext uri="{28A0092B-C50C-407E-A947-70E740481C1C}">
                <a14:useLocalDpi xmlns:a14="http://schemas.microsoft.com/office/drawing/2010/main"/>
              </a:ext>
            </a:extLst>
          </a:blip>
          <a:stretch>
            <a:fillRect/>
          </a:stretch>
        </p:blipFill>
        <p:spPr>
          <a:xfrm>
            <a:off x="3612905" y="6025808"/>
            <a:ext cx="1885217" cy="292931"/>
          </a:xfrm>
          <a:prstGeom prst="rect">
            <a:avLst/>
          </a:prstGeom>
        </p:spPr>
      </p:pic>
      <p:pic>
        <p:nvPicPr>
          <p:cNvPr id="7" name="Attēls 6"/>
          <p:cNvPicPr>
            <a:picLocks noChangeAspect="1"/>
          </p:cNvPicPr>
          <p:nvPr/>
        </p:nvPicPr>
        <p:blipFill>
          <a:blip r:embed="rId3"/>
          <a:stretch>
            <a:fillRect/>
          </a:stretch>
        </p:blipFill>
        <p:spPr>
          <a:xfrm>
            <a:off x="5871062" y="5932023"/>
            <a:ext cx="1432414" cy="480942"/>
          </a:xfrm>
          <a:prstGeom prst="rect">
            <a:avLst/>
          </a:prstGeom>
        </p:spPr>
      </p:pic>
      <p:pic>
        <p:nvPicPr>
          <p:cNvPr id="8" name="Picture 49"/>
          <p:cNvPicPr/>
          <p:nvPr/>
        </p:nvPicPr>
        <p:blipFill>
          <a:blip r:embed="rId4"/>
          <a:stretch>
            <a:fillRect/>
          </a:stretch>
        </p:blipFill>
        <p:spPr>
          <a:xfrm>
            <a:off x="7676416" y="5932023"/>
            <a:ext cx="1056640" cy="609600"/>
          </a:xfrm>
          <a:prstGeom prst="rect">
            <a:avLst/>
          </a:prstGeom>
        </p:spPr>
      </p:pic>
    </p:spTree>
    <p:extLst>
      <p:ext uri="{BB962C8B-B14F-4D97-AF65-F5344CB8AC3E}">
        <p14:creationId xmlns:p14="http://schemas.microsoft.com/office/powerpoint/2010/main" val="74477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MOBILITĀTE</a:t>
            </a:r>
          </a:p>
        </p:txBody>
      </p:sp>
      <p:graphicFrame>
        <p:nvGraphicFramePr>
          <p:cNvPr id="3" name="Diagramma 2"/>
          <p:cNvGraphicFramePr/>
          <p:nvPr>
            <p:extLst>
              <p:ext uri="{D42A27DB-BD31-4B8C-83A1-F6EECF244321}">
                <p14:modId xmlns:p14="http://schemas.microsoft.com/office/powerpoint/2010/main" val="434506925"/>
              </p:ext>
            </p:extLst>
          </p:nvPr>
        </p:nvGraphicFramePr>
        <p:xfrm>
          <a:off x="132703" y="3629978"/>
          <a:ext cx="4796485" cy="32280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a 4"/>
          <p:cNvGraphicFramePr/>
          <p:nvPr>
            <p:extLst>
              <p:ext uri="{D42A27DB-BD31-4B8C-83A1-F6EECF244321}">
                <p14:modId xmlns:p14="http://schemas.microsoft.com/office/powerpoint/2010/main" val="3690395416"/>
              </p:ext>
            </p:extLst>
          </p:nvPr>
        </p:nvGraphicFramePr>
        <p:xfrm>
          <a:off x="122231" y="949569"/>
          <a:ext cx="11917368" cy="2508006"/>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Taisns bultveida savienotājs 7"/>
          <p:cNvCxnSpPr/>
          <p:nvPr/>
        </p:nvCxnSpPr>
        <p:spPr>
          <a:xfrm flipV="1">
            <a:off x="3259444" y="1085776"/>
            <a:ext cx="857250" cy="485775"/>
          </a:xfrm>
          <a:prstGeom prst="straightConnector1">
            <a:avLst/>
          </a:prstGeom>
          <a:ln w="88900">
            <a:tailEnd type="stealth" w="lg" len="lg"/>
          </a:ln>
        </p:spPr>
        <p:style>
          <a:lnRef idx="3">
            <a:schemeClr val="accent3"/>
          </a:lnRef>
          <a:fillRef idx="0">
            <a:schemeClr val="accent3"/>
          </a:fillRef>
          <a:effectRef idx="2">
            <a:schemeClr val="accent3"/>
          </a:effectRef>
          <a:fontRef idx="minor">
            <a:schemeClr val="tx1"/>
          </a:fontRef>
        </p:style>
      </p:cxnSp>
      <p:graphicFrame>
        <p:nvGraphicFramePr>
          <p:cNvPr id="9" name="Diagramma 8"/>
          <p:cNvGraphicFramePr/>
          <p:nvPr>
            <p:extLst>
              <p:ext uri="{D42A27DB-BD31-4B8C-83A1-F6EECF244321}">
                <p14:modId xmlns:p14="http://schemas.microsoft.com/office/powerpoint/2010/main" val="2176119950"/>
              </p:ext>
            </p:extLst>
          </p:nvPr>
        </p:nvGraphicFramePr>
        <p:xfrm>
          <a:off x="5086350" y="3629978"/>
          <a:ext cx="7105650" cy="32280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396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REĢIONĀLIE KULTŪRAS INFRASTRUKTŪRAS OBJEKTI</a:t>
            </a:r>
          </a:p>
        </p:txBody>
      </p:sp>
      <p:graphicFrame>
        <p:nvGraphicFramePr>
          <p:cNvPr id="3" name="Diagramma 2"/>
          <p:cNvGraphicFramePr/>
          <p:nvPr>
            <p:extLst>
              <p:ext uri="{D42A27DB-BD31-4B8C-83A1-F6EECF244321}">
                <p14:modId xmlns:p14="http://schemas.microsoft.com/office/powerpoint/2010/main" val="816351798"/>
              </p:ext>
            </p:extLst>
          </p:nvPr>
        </p:nvGraphicFramePr>
        <p:xfrm>
          <a:off x="122231" y="1207134"/>
          <a:ext cx="11917368" cy="2564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2242539824"/>
              </p:ext>
            </p:extLst>
          </p:nvPr>
        </p:nvGraphicFramePr>
        <p:xfrm>
          <a:off x="132703" y="3886200"/>
          <a:ext cx="11906895" cy="2765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233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fontScale="90000"/>
          </a:bodyPr>
          <a:lstStyle/>
          <a:p>
            <a:r>
              <a:rPr lang="lv-LV" b="1" dirty="0">
                <a:latin typeface="Calibri Light" panose="020F0302020204030204" pitchFamily="34" charset="0"/>
                <a:cs typeface="Calibri Light" panose="020F0302020204030204" pitchFamily="34" charset="0"/>
              </a:rPr>
              <a:t>KULTŪRAS IZDEVUMI MĀJSAIMNIECĪBU </a:t>
            </a:r>
            <a:r>
              <a:rPr lang="lv-LV" b="1" dirty="0" smtClean="0">
                <a:latin typeface="Calibri Light" panose="020F0302020204030204" pitchFamily="34" charset="0"/>
                <a:cs typeface="Calibri Light" panose="020F0302020204030204" pitchFamily="34" charset="0"/>
              </a:rPr>
              <a:t>BUDŽETĀ 48,54 EUR uz cilvēku</a:t>
            </a:r>
            <a:endParaRPr lang="lv-LV" b="1" dirty="0">
              <a:latin typeface="Calibri Light" panose="020F0302020204030204" pitchFamily="34" charset="0"/>
              <a:cs typeface="Calibri Light" panose="020F0302020204030204" pitchFamily="34" charset="0"/>
            </a:endParaRPr>
          </a:p>
        </p:txBody>
      </p:sp>
      <p:graphicFrame>
        <p:nvGraphicFramePr>
          <p:cNvPr id="3" name="Diagramma 2"/>
          <p:cNvGraphicFramePr/>
          <p:nvPr>
            <p:extLst>
              <p:ext uri="{D42A27DB-BD31-4B8C-83A1-F6EECF244321}">
                <p14:modId xmlns:p14="http://schemas.microsoft.com/office/powerpoint/2010/main" val="635884013"/>
              </p:ext>
            </p:extLst>
          </p:nvPr>
        </p:nvGraphicFramePr>
        <p:xfrm>
          <a:off x="132703" y="949569"/>
          <a:ext cx="6025209" cy="57512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1471913334"/>
              </p:ext>
            </p:extLst>
          </p:nvPr>
        </p:nvGraphicFramePr>
        <p:xfrm>
          <a:off x="4639309" y="1963419"/>
          <a:ext cx="7400290" cy="370871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662220" y="2117550"/>
            <a:ext cx="4210694"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Izdevumi kino, teātriem, koncertiem</a:t>
            </a:r>
          </a:p>
        </p:txBody>
      </p:sp>
    </p:spTree>
    <p:extLst>
      <p:ext uri="{BB962C8B-B14F-4D97-AF65-F5344CB8AC3E}">
        <p14:creationId xmlns:p14="http://schemas.microsoft.com/office/powerpoint/2010/main" val="424238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LĪDZDALĪBA</a:t>
            </a:r>
          </a:p>
        </p:txBody>
      </p:sp>
      <p:graphicFrame>
        <p:nvGraphicFramePr>
          <p:cNvPr id="3" name="Diagramma 2"/>
          <p:cNvGraphicFramePr/>
          <p:nvPr>
            <p:extLst>
              <p:ext uri="{D42A27DB-BD31-4B8C-83A1-F6EECF244321}">
                <p14:modId xmlns:p14="http://schemas.microsoft.com/office/powerpoint/2010/main" val="1634378498"/>
              </p:ext>
            </p:extLst>
          </p:nvPr>
        </p:nvGraphicFramePr>
        <p:xfrm>
          <a:off x="132703" y="949569"/>
          <a:ext cx="11906896" cy="5908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1034823918"/>
              </p:ext>
            </p:extLst>
          </p:nvPr>
        </p:nvGraphicFramePr>
        <p:xfrm>
          <a:off x="6615114" y="3443288"/>
          <a:ext cx="5424486" cy="3171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73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#1</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75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Intereses radīšana par kultūras aktivitātēm</a:t>
            </a: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61442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#2</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75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Intereses radīšana par kultūras aktivitātēm</a:t>
            </a: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186307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#3</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smtClean="0">
                <a:solidFill>
                  <a:schemeClr val="accent6">
                    <a:lumMod val="75000"/>
                  </a:schemeClr>
                </a:solidFill>
                <a:latin typeface="Calibri Light" panose="020F0302020204030204" pitchFamily="34" charset="0"/>
                <a:cs typeface="Calibri Light" panose="020F0302020204030204" pitchFamily="34" charset="0"/>
              </a:rPr>
              <a:t>Kultūras vajadzību veidošana, intereses rosināšana</a:t>
            </a:r>
            <a:endParaRPr lang="lv-LV" sz="4400" b="1" dirty="0">
              <a:solidFill>
                <a:schemeClr val="accent6">
                  <a:lumMod val="75000"/>
                </a:schemeClr>
              </a:solidFill>
              <a:latin typeface="Calibri Light" panose="020F0302020204030204" pitchFamily="34" charset="0"/>
              <a:cs typeface="Calibri Light" panose="020F0302020204030204" pitchFamily="34" charset="0"/>
            </a:endParaRP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18523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#4</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Intereses radīšana par kultūras aktivitātēm</a:t>
            </a: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75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94710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#5</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Intereses radīšana par kultūras aktivitātēm</a:t>
            </a: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75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20000"/>
                    <a:lumOff val="80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324355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BŪTISKĀKIE IZAICINĀJUMI KULTŪRAS AUDITORIJAS JOMĀ: #6</a:t>
            </a:r>
          </a:p>
        </p:txBody>
      </p:sp>
      <p:sp>
        <p:nvSpPr>
          <p:cNvPr id="3" name="TextBox 2"/>
          <p:cNvSpPr txBox="1"/>
          <p:nvPr/>
        </p:nvSpPr>
        <p:spPr>
          <a:xfrm>
            <a:off x="132704" y="970681"/>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Auditorijas kvantitatīva saglabāšana</a:t>
            </a:r>
          </a:p>
        </p:txBody>
      </p:sp>
      <p:sp>
        <p:nvSpPr>
          <p:cNvPr id="4" name="TextBox 3"/>
          <p:cNvSpPr txBox="1"/>
          <p:nvPr/>
        </p:nvSpPr>
        <p:spPr>
          <a:xfrm>
            <a:off x="132704" y="1993704"/>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Mazaktīvo iedzīvotāju grupu iesaiste</a:t>
            </a:r>
          </a:p>
        </p:txBody>
      </p:sp>
      <p:sp>
        <p:nvSpPr>
          <p:cNvPr id="5" name="TextBox 4"/>
          <p:cNvSpPr txBox="1"/>
          <p:nvPr/>
        </p:nvSpPr>
        <p:spPr>
          <a:xfrm>
            <a:off x="132704" y="3016727"/>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Intereses radīšana par kultūras aktivitātēm</a:t>
            </a:r>
          </a:p>
        </p:txBody>
      </p:sp>
      <p:sp>
        <p:nvSpPr>
          <p:cNvPr id="6" name="TextBox 5"/>
          <p:cNvSpPr txBox="1"/>
          <p:nvPr/>
        </p:nvSpPr>
        <p:spPr>
          <a:xfrm>
            <a:off x="132704" y="4039750"/>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Kultūras pieejamība tuvu dzīvesvietai</a:t>
            </a:r>
          </a:p>
        </p:txBody>
      </p:sp>
      <p:sp>
        <p:nvSpPr>
          <p:cNvPr id="7" name="TextBox 6"/>
          <p:cNvSpPr txBox="1"/>
          <p:nvPr/>
        </p:nvSpPr>
        <p:spPr>
          <a:xfrm>
            <a:off x="132704" y="5062773"/>
            <a:ext cx="11906894" cy="769441"/>
          </a:xfrm>
          <a:prstGeom prst="rect">
            <a:avLst/>
          </a:prstGeom>
          <a:noFill/>
        </p:spPr>
        <p:txBody>
          <a:bodyPr wrap="square" rtlCol="0">
            <a:spAutoFit/>
          </a:bodyPr>
          <a:lstStyle/>
          <a:p>
            <a:pPr algn="ctr"/>
            <a:r>
              <a:rPr lang="lv-LV" sz="4400" b="1" dirty="0">
                <a:solidFill>
                  <a:schemeClr val="accent6">
                    <a:lumMod val="60000"/>
                    <a:lumOff val="40000"/>
                  </a:schemeClr>
                </a:solidFill>
                <a:latin typeface="Calibri Light" panose="020F0302020204030204" pitchFamily="34" charset="0"/>
                <a:cs typeface="Calibri Light" panose="020F0302020204030204" pitchFamily="34" charset="0"/>
              </a:rPr>
              <a:t>Interneta un tehnoloģiju apguve un izmantošana</a:t>
            </a:r>
          </a:p>
        </p:txBody>
      </p:sp>
      <p:sp>
        <p:nvSpPr>
          <p:cNvPr id="8" name="TextBox 7"/>
          <p:cNvSpPr txBox="1"/>
          <p:nvPr/>
        </p:nvSpPr>
        <p:spPr>
          <a:xfrm>
            <a:off x="132704" y="6085796"/>
            <a:ext cx="11906894" cy="769441"/>
          </a:xfrm>
          <a:prstGeom prst="rect">
            <a:avLst/>
          </a:prstGeom>
          <a:noFill/>
        </p:spPr>
        <p:txBody>
          <a:bodyPr wrap="square" rtlCol="0">
            <a:spAutoFit/>
          </a:bodyPr>
          <a:lstStyle/>
          <a:p>
            <a:pPr algn="ctr"/>
            <a:r>
              <a:rPr lang="lv-LV" sz="4400" b="1" dirty="0">
                <a:solidFill>
                  <a:schemeClr val="accent6">
                    <a:lumMod val="75000"/>
                  </a:schemeClr>
                </a:solidFill>
                <a:latin typeface="Calibri Light" panose="020F0302020204030204" pitchFamily="34" charset="0"/>
                <a:cs typeface="Calibri Light" panose="020F0302020204030204" pitchFamily="34" charset="0"/>
              </a:rPr>
              <a:t>Darbs ar nākotnes auditoriju – bērni un jaunieši</a:t>
            </a:r>
          </a:p>
        </p:txBody>
      </p:sp>
    </p:spTree>
    <p:extLst>
      <p:ext uri="{BB962C8B-B14F-4D97-AF65-F5344CB8AC3E}">
        <p14:creationId xmlns:p14="http://schemas.microsoft.com/office/powerpoint/2010/main" val="113076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Par pētījumu</a:t>
            </a:r>
          </a:p>
        </p:txBody>
      </p:sp>
      <p:sp>
        <p:nvSpPr>
          <p:cNvPr id="3" name="Satura vietturis 2"/>
          <p:cNvSpPr>
            <a:spLocks noGrp="1"/>
          </p:cNvSpPr>
          <p:nvPr>
            <p:ph idx="1"/>
          </p:nvPr>
        </p:nvSpPr>
        <p:spPr>
          <a:xfrm>
            <a:off x="388689" y="1177732"/>
            <a:ext cx="11457568" cy="5680267"/>
          </a:xfrm>
        </p:spPr>
        <p:txBody>
          <a:bodyPr>
            <a:normAutofit fontScale="92500" lnSpcReduction="20000"/>
          </a:bodyPr>
          <a:lstStyle/>
          <a:p>
            <a:pPr lvl="0"/>
            <a:r>
              <a:rPr lang="lv-LV" sz="2400" dirty="0">
                <a:latin typeface="Calibri Light" panose="020F0302020204030204" pitchFamily="34" charset="0"/>
                <a:cs typeface="Calibri Light" panose="020F0302020204030204" pitchFamily="34" charset="0"/>
              </a:rPr>
              <a:t>Apkopota un analizēta </a:t>
            </a:r>
            <a:r>
              <a:rPr lang="lv-LV" sz="2400" b="1" dirty="0">
                <a:latin typeface="Calibri Light" panose="020F0302020204030204" pitchFamily="34" charset="0"/>
                <a:cs typeface="Calibri Light" panose="020F0302020204030204" pitchFamily="34" charset="0"/>
              </a:rPr>
              <a:t>kultūras jomas statistika </a:t>
            </a:r>
            <a:r>
              <a:rPr lang="lv-LV" sz="2400" dirty="0">
                <a:latin typeface="Calibri Light" panose="020F0302020204030204" pitchFamily="34" charset="0"/>
                <a:cs typeface="Calibri Light" panose="020F0302020204030204" pitchFamily="34" charset="0"/>
              </a:rPr>
              <a:t>(Centrālās statistikas pārvaldes dati) par pēdējo desmit gadu laika periodu.</a:t>
            </a:r>
          </a:p>
          <a:p>
            <a:pPr lvl="0"/>
            <a:r>
              <a:rPr lang="lv-LV" sz="2400" dirty="0">
                <a:latin typeface="Calibri Light" panose="020F0302020204030204" pitchFamily="34" charset="0"/>
                <a:cs typeface="Calibri Light" panose="020F0302020204030204" pitchFamily="34" charset="0"/>
              </a:rPr>
              <a:t>Balstoties Latvijā iepriekš veikto (2007. g., 2008. g., 2009. g., 2010. g., 2014. g.) kultūras patēriņa pētījumu pieredzē un ārvalstu pētījumu metodoloģiju pārskata analīzē, izstrādāta un </a:t>
            </a:r>
            <a:r>
              <a:rPr lang="lv-LV" sz="2400" b="1" dirty="0">
                <a:latin typeface="Calibri Light" panose="020F0302020204030204" pitchFamily="34" charset="0"/>
                <a:cs typeface="Calibri Light" panose="020F0302020204030204" pitchFamily="34" charset="0"/>
              </a:rPr>
              <a:t>aprobēta iedzīvotāju aptaujas metodoloģija</a:t>
            </a:r>
            <a:r>
              <a:rPr lang="lv-LV" sz="2400" dirty="0">
                <a:latin typeface="Calibri Light" panose="020F0302020204030204" pitchFamily="34" charset="0"/>
                <a:cs typeface="Calibri Light" panose="020F0302020204030204" pitchFamily="34" charset="0"/>
              </a:rPr>
              <a:t>, kā arī sagatavota aptaujas anketa.</a:t>
            </a:r>
          </a:p>
          <a:p>
            <a:pPr lvl="0"/>
            <a:r>
              <a:rPr lang="lv-LV" sz="2400" dirty="0">
                <a:latin typeface="Calibri Light" panose="020F0302020204030204" pitchFamily="34" charset="0"/>
                <a:cs typeface="Calibri Light" panose="020F0302020204030204" pitchFamily="34" charset="0"/>
              </a:rPr>
              <a:t>2016. gada augustā īstenota </a:t>
            </a:r>
            <a:r>
              <a:rPr lang="lv-LV" sz="2400" b="1" dirty="0">
                <a:latin typeface="Calibri Light" panose="020F0302020204030204" pitchFamily="34" charset="0"/>
                <a:cs typeface="Calibri Light" panose="020F0302020204030204" pitchFamily="34" charset="0"/>
              </a:rPr>
              <a:t>iedzīvotāju kvantitatīva aptauja</a:t>
            </a:r>
            <a:r>
              <a:rPr lang="lv-LV" sz="2400" dirty="0">
                <a:latin typeface="Calibri Light" panose="020F0302020204030204" pitchFamily="34" charset="0"/>
                <a:cs typeface="Calibri Light" panose="020F0302020204030204" pitchFamily="34" charset="0"/>
              </a:rPr>
              <a:t>, ar tiešo interviju metodi aptaujājot kopumā 1040 Latvijas iedzīvotājus vecumā no 15 līdz 74 gadiem.</a:t>
            </a:r>
          </a:p>
          <a:p>
            <a:pPr lvl="0"/>
            <a:r>
              <a:rPr lang="lv-LV" sz="2400" dirty="0">
                <a:latin typeface="Calibri Light" panose="020F0302020204030204" pitchFamily="34" charset="0"/>
                <a:cs typeface="Calibri Light" panose="020F0302020204030204" pitchFamily="34" charset="0"/>
              </a:rPr>
              <a:t>2016. gada oktobrī īstenotas </a:t>
            </a:r>
            <a:r>
              <a:rPr lang="lv-LV" sz="2400" b="1" dirty="0">
                <a:latin typeface="Calibri Light" panose="020F0302020204030204" pitchFamily="34" charset="0"/>
                <a:cs typeface="Calibri Light" panose="020F0302020204030204" pitchFamily="34" charset="0"/>
              </a:rPr>
              <a:t>individuālās padziļinātās intervijas </a:t>
            </a:r>
            <a:r>
              <a:rPr lang="lv-LV" sz="2400" dirty="0">
                <a:latin typeface="Calibri Light" panose="020F0302020204030204" pitchFamily="34" charset="0"/>
                <a:cs typeface="Calibri Light" panose="020F0302020204030204" pitchFamily="34" charset="0"/>
              </a:rPr>
              <a:t>ar kultūras pasākumu organizētājiem un kultūras institūciju pārstāvjiem, lai iegūtu padziļinātu vērtējumu par auditorijas izmaiņām pēdējo gadu laikā, organizāciju stratēģijām auditorijas piesaistē, u.c. jautājumiem. Kopumā tika īstenotas 30 intervijas ar teātra, muzeju, populārās mūzikas, kino jomas pārstāvjiem, kā arī reģionālo kultūras infrastruktūras objektu un kultūras centru pārstāvjiem, individuālajiem producentiem.</a:t>
            </a:r>
          </a:p>
          <a:p>
            <a:pPr lvl="0"/>
            <a:r>
              <a:rPr lang="lv-LV" sz="2400" dirty="0">
                <a:latin typeface="Calibri Light" panose="020F0302020204030204" pitchFamily="34" charset="0"/>
                <a:cs typeface="Calibri Light" panose="020F0302020204030204" pitchFamily="34" charset="0"/>
              </a:rPr>
              <a:t>2016. gada oktobrī īstenota </a:t>
            </a:r>
            <a:r>
              <a:rPr lang="lv-LV" sz="2400" b="1" dirty="0">
                <a:latin typeface="Calibri Light" panose="020F0302020204030204" pitchFamily="34" charset="0"/>
                <a:cs typeface="Calibri Light" panose="020F0302020204030204" pitchFamily="34" charset="0"/>
              </a:rPr>
              <a:t>kultūras pasākumu organizētāju kvantitatīva aptauja</a:t>
            </a:r>
            <a:r>
              <a:rPr lang="lv-LV" sz="2400" dirty="0">
                <a:latin typeface="Calibri Light" panose="020F0302020204030204" pitchFamily="34" charset="0"/>
                <a:cs typeface="Calibri Light" panose="020F0302020204030204" pitchFamily="34" charset="0"/>
              </a:rPr>
              <a:t>, iegūstot kopumā 61 pasākumu organizētāja viedokļus par auditorijas izmaiņām, pieejām auditorijas piesaistē un informēšanā u.c. jautājumiem.</a:t>
            </a:r>
          </a:p>
          <a:p>
            <a:r>
              <a:rPr lang="lv-LV" sz="2400" dirty="0">
                <a:latin typeface="Calibri Light" panose="020F0302020204030204" pitchFamily="34" charset="0"/>
                <a:cs typeface="Calibri Light" panose="020F0302020204030204" pitchFamily="34" charset="0"/>
              </a:rPr>
              <a:t>Veikta </a:t>
            </a:r>
            <a:r>
              <a:rPr lang="lv-LV" sz="2400" b="1" dirty="0">
                <a:latin typeface="Calibri Light" panose="020F0302020204030204" pitchFamily="34" charset="0"/>
                <a:cs typeface="Calibri Light" panose="020F0302020204030204" pitchFamily="34" charset="0"/>
              </a:rPr>
              <a:t>datu analīze un analītiska rezultātu ziņojuma sagatavošana</a:t>
            </a:r>
            <a:r>
              <a:rPr lang="lv-LV" sz="2400" dirty="0">
                <a:latin typeface="Calibri Light" panose="020F0302020204030204" pitchFamily="34" charset="0"/>
                <a:cs typeface="Calibri Light" panose="020F0302020204030204" pitchFamily="34" charset="0"/>
              </a:rPr>
              <a:t>.</a:t>
            </a:r>
            <a:endParaRPr lang="lv-LV" sz="24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5477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MUZEJU APMEKLĒJUMS (1)</a:t>
            </a:r>
          </a:p>
        </p:txBody>
      </p:sp>
      <p:graphicFrame>
        <p:nvGraphicFramePr>
          <p:cNvPr id="3" name="Diagramma 2"/>
          <p:cNvGraphicFramePr/>
          <p:nvPr>
            <p:extLst>
              <p:ext uri="{D42A27DB-BD31-4B8C-83A1-F6EECF244321}">
                <p14:modId xmlns:p14="http://schemas.microsoft.com/office/powerpoint/2010/main" val="1137226132"/>
              </p:ext>
            </p:extLst>
          </p:nvPr>
        </p:nvGraphicFramePr>
        <p:xfrm>
          <a:off x="132704" y="1141412"/>
          <a:ext cx="5782321" cy="5316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2107809461"/>
              </p:ext>
            </p:extLst>
          </p:nvPr>
        </p:nvGraphicFramePr>
        <p:xfrm>
          <a:off x="6286500" y="1141412"/>
          <a:ext cx="5753099" cy="531653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89870" y="1317450"/>
            <a:ext cx="4210694" cy="769441"/>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Muzeju apmeklētāju īpatsvars (aptaujas dati)</a:t>
            </a:r>
          </a:p>
        </p:txBody>
      </p:sp>
      <p:sp>
        <p:nvSpPr>
          <p:cNvPr id="6" name="TextBox 5"/>
          <p:cNvSpPr txBox="1"/>
          <p:nvPr/>
        </p:nvSpPr>
        <p:spPr>
          <a:xfrm>
            <a:off x="6286502" y="1317449"/>
            <a:ext cx="5753098" cy="769441"/>
          </a:xfrm>
          <a:prstGeom prst="rect">
            <a:avLst/>
          </a:prstGeom>
          <a:noFill/>
        </p:spPr>
        <p:txBody>
          <a:bodyPr wrap="square" rtlCol="0">
            <a:spAutoFit/>
          </a:bodyPr>
          <a:lstStyle/>
          <a:p>
            <a:pPr algn="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Muzeju apmeklējumu skaits uz 1000 iedzīvotājiem (statistikas dati)</a:t>
            </a:r>
          </a:p>
        </p:txBody>
      </p:sp>
    </p:spTree>
    <p:extLst>
      <p:ext uri="{BB962C8B-B14F-4D97-AF65-F5344CB8AC3E}">
        <p14:creationId xmlns:p14="http://schemas.microsoft.com/office/powerpoint/2010/main" val="89467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MUZEJU APMEKLĒJUMS (2)</a:t>
            </a:r>
          </a:p>
        </p:txBody>
      </p:sp>
      <p:graphicFrame>
        <p:nvGraphicFramePr>
          <p:cNvPr id="7" name="Diagramma 6"/>
          <p:cNvGraphicFramePr/>
          <p:nvPr>
            <p:extLst>
              <p:ext uri="{D42A27DB-BD31-4B8C-83A1-F6EECF244321}">
                <p14:modId xmlns:p14="http://schemas.microsoft.com/office/powerpoint/2010/main" val="3521258599"/>
              </p:ext>
            </p:extLst>
          </p:nvPr>
        </p:nvGraphicFramePr>
        <p:xfrm>
          <a:off x="132704" y="1079500"/>
          <a:ext cx="5810896" cy="562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a 7"/>
          <p:cNvGraphicFramePr/>
          <p:nvPr>
            <p:extLst>
              <p:ext uri="{D42A27DB-BD31-4B8C-83A1-F6EECF244321}">
                <p14:modId xmlns:p14="http://schemas.microsoft.com/office/powerpoint/2010/main" val="1385085046"/>
              </p:ext>
            </p:extLst>
          </p:nvPr>
        </p:nvGraphicFramePr>
        <p:xfrm>
          <a:off x="6272214" y="1079500"/>
          <a:ext cx="5767386" cy="562133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32704" y="908044"/>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Aktīvāki muzeju apmeklētāji</a:t>
            </a:r>
          </a:p>
        </p:txBody>
      </p:sp>
      <p:sp>
        <p:nvSpPr>
          <p:cNvPr id="10" name="TextBox 9"/>
          <p:cNvSpPr txBox="1"/>
          <p:nvPr/>
        </p:nvSpPr>
        <p:spPr>
          <a:xfrm>
            <a:off x="6228703" y="908044"/>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Mazaktīvāki muzeju apmeklētāji</a:t>
            </a:r>
          </a:p>
        </p:txBody>
      </p:sp>
    </p:spTree>
    <p:extLst>
      <p:ext uri="{BB962C8B-B14F-4D97-AF65-F5344CB8AC3E}">
        <p14:creationId xmlns:p14="http://schemas.microsoft.com/office/powerpoint/2010/main" val="2715662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MUZEJU APMEKLĒJUMS (3)</a:t>
            </a:r>
          </a:p>
        </p:txBody>
      </p:sp>
      <p:sp>
        <p:nvSpPr>
          <p:cNvPr id="9" name="TextBox 8"/>
          <p:cNvSpPr txBox="1"/>
          <p:nvPr/>
        </p:nvSpPr>
        <p:spPr>
          <a:xfrm>
            <a:off x="132704" y="908044"/>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Apmeklētāju mērķa grupas (izmaiņas 2015/2013)</a:t>
            </a:r>
          </a:p>
        </p:txBody>
      </p:sp>
      <p:sp>
        <p:nvSpPr>
          <p:cNvPr id="10" name="TextBox 9"/>
          <p:cNvSpPr txBox="1"/>
          <p:nvPr/>
        </p:nvSpPr>
        <p:spPr>
          <a:xfrm>
            <a:off x="6228703" y="908044"/>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Bezmaksas apmeklējumu īpatsvars</a:t>
            </a:r>
          </a:p>
        </p:txBody>
      </p:sp>
      <p:graphicFrame>
        <p:nvGraphicFramePr>
          <p:cNvPr id="11" name="Diagramma 10"/>
          <p:cNvGraphicFramePr/>
          <p:nvPr>
            <p:extLst>
              <p:ext uri="{D42A27DB-BD31-4B8C-83A1-F6EECF244321}">
                <p14:modId xmlns:p14="http://schemas.microsoft.com/office/powerpoint/2010/main" val="3835846647"/>
              </p:ext>
            </p:extLst>
          </p:nvPr>
        </p:nvGraphicFramePr>
        <p:xfrm>
          <a:off x="130487" y="1224628"/>
          <a:ext cx="5813113" cy="28758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a 11"/>
          <p:cNvGraphicFramePr/>
          <p:nvPr>
            <p:extLst>
              <p:ext uri="{D42A27DB-BD31-4B8C-83A1-F6EECF244321}">
                <p14:modId xmlns:p14="http://schemas.microsoft.com/office/powerpoint/2010/main" val="2618262776"/>
              </p:ext>
            </p:extLst>
          </p:nvPr>
        </p:nvGraphicFramePr>
        <p:xfrm>
          <a:off x="6228703" y="1224628"/>
          <a:ext cx="5810896" cy="2875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ula 2"/>
          <p:cNvGraphicFramePr>
            <a:graphicFrameLocks noGrp="1"/>
          </p:cNvGraphicFramePr>
          <p:nvPr>
            <p:extLst>
              <p:ext uri="{D42A27DB-BD31-4B8C-83A1-F6EECF244321}">
                <p14:modId xmlns:p14="http://schemas.microsoft.com/office/powerpoint/2010/main" val="4217965151"/>
              </p:ext>
            </p:extLst>
          </p:nvPr>
        </p:nvGraphicFramePr>
        <p:xfrm>
          <a:off x="907401" y="4489873"/>
          <a:ext cx="10508310" cy="2401155"/>
        </p:xfrm>
        <a:graphic>
          <a:graphicData uri="http://schemas.openxmlformats.org/drawingml/2006/table">
            <a:tbl>
              <a:tblPr firstRow="1" firstCol="1" bandRow="1">
                <a:tableStyleId>{21E4AEA4-8DFA-4A89-87EB-49C32662AFE0}</a:tableStyleId>
              </a:tblPr>
              <a:tblGrid>
                <a:gridCol w="2884142">
                  <a:extLst>
                    <a:ext uri="{9D8B030D-6E8A-4147-A177-3AD203B41FA5}">
                      <a16:colId xmlns:a16="http://schemas.microsoft.com/office/drawing/2014/main" xmlns="" val="1000658996"/>
                    </a:ext>
                  </a:extLst>
                </a:gridCol>
                <a:gridCol w="1906042">
                  <a:extLst>
                    <a:ext uri="{9D8B030D-6E8A-4147-A177-3AD203B41FA5}">
                      <a16:colId xmlns:a16="http://schemas.microsoft.com/office/drawing/2014/main" xmlns="" val="4062924952"/>
                    </a:ext>
                  </a:extLst>
                </a:gridCol>
                <a:gridCol w="1906042">
                  <a:extLst>
                    <a:ext uri="{9D8B030D-6E8A-4147-A177-3AD203B41FA5}">
                      <a16:colId xmlns:a16="http://schemas.microsoft.com/office/drawing/2014/main" xmlns="" val="1542026881"/>
                    </a:ext>
                  </a:extLst>
                </a:gridCol>
                <a:gridCol w="1906042">
                  <a:extLst>
                    <a:ext uri="{9D8B030D-6E8A-4147-A177-3AD203B41FA5}">
                      <a16:colId xmlns:a16="http://schemas.microsoft.com/office/drawing/2014/main" xmlns="" val="2831980789"/>
                    </a:ext>
                  </a:extLst>
                </a:gridCol>
                <a:gridCol w="1906042">
                  <a:extLst>
                    <a:ext uri="{9D8B030D-6E8A-4147-A177-3AD203B41FA5}">
                      <a16:colId xmlns:a16="http://schemas.microsoft.com/office/drawing/2014/main" xmlns="" val="3672769510"/>
                    </a:ext>
                  </a:extLst>
                </a:gridCol>
              </a:tblGrid>
              <a:tr h="480915">
                <a:tc>
                  <a:txBody>
                    <a:bodyPr/>
                    <a:lstStyle/>
                    <a:p>
                      <a:pPr algn="l">
                        <a:lnSpc>
                          <a:spcPct val="150000"/>
                        </a:lnSpc>
                        <a:spcAft>
                          <a:spcPts val="0"/>
                        </a:spcAft>
                      </a:pPr>
                      <a:r>
                        <a:rPr lang="lv-LV" sz="1400" dirty="0">
                          <a:effectLst/>
                        </a:rPr>
                        <a:t> </a:t>
                      </a:r>
                      <a:endParaRPr lang="lv-LV"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2013</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2014</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2015</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Izmaiņas 2015/2013</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2162106426"/>
                  </a:ext>
                </a:extLst>
              </a:tr>
              <a:tr h="264530">
                <a:tc>
                  <a:txBody>
                    <a:bodyPr/>
                    <a:lstStyle/>
                    <a:p>
                      <a:pPr algn="l">
                        <a:lnSpc>
                          <a:spcPct val="150000"/>
                        </a:lnSpc>
                        <a:spcAft>
                          <a:spcPts val="0"/>
                        </a:spcAft>
                      </a:pPr>
                      <a:r>
                        <a:rPr lang="lv-LV" sz="1400">
                          <a:effectLst/>
                        </a:rPr>
                        <a:t>PAVISAM</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2 635 990</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2 970 514</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3 259 783</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+24%</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558865144"/>
                  </a:ext>
                </a:extLst>
              </a:tr>
              <a:tr h="264530">
                <a:tc>
                  <a:txBody>
                    <a:bodyPr/>
                    <a:lstStyle/>
                    <a:p>
                      <a:pPr algn="l">
                        <a:lnSpc>
                          <a:spcPct val="150000"/>
                        </a:lnSpc>
                        <a:spcAft>
                          <a:spcPts val="0"/>
                        </a:spcAft>
                      </a:pPr>
                      <a:r>
                        <a:rPr lang="lv-LV" sz="1400">
                          <a:effectLst/>
                        </a:rPr>
                        <a:t>Kultūras ministrijas pārziņā</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1 147 241</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1 230 277</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1 365 796</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+19%</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54705960"/>
                  </a:ext>
                </a:extLst>
              </a:tr>
              <a:tr h="264530">
                <a:tc>
                  <a:txBody>
                    <a:bodyPr/>
                    <a:lstStyle/>
                    <a:p>
                      <a:pPr algn="l">
                        <a:lnSpc>
                          <a:spcPct val="150000"/>
                        </a:lnSpc>
                        <a:spcAft>
                          <a:spcPts val="0"/>
                        </a:spcAft>
                      </a:pPr>
                      <a:r>
                        <a:rPr lang="lv-LV" sz="1400">
                          <a:effectLst/>
                        </a:rPr>
                        <a:t>Citas ministrijas pārziņā</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337 382</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348 241</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368 592</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+9%</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4254827081"/>
                  </a:ext>
                </a:extLst>
              </a:tr>
              <a:tr h="264530">
                <a:tc>
                  <a:txBody>
                    <a:bodyPr/>
                    <a:lstStyle/>
                    <a:p>
                      <a:pPr algn="l">
                        <a:lnSpc>
                          <a:spcPct val="150000"/>
                        </a:lnSpc>
                        <a:spcAft>
                          <a:spcPts val="0"/>
                        </a:spcAft>
                      </a:pPr>
                      <a:r>
                        <a:rPr lang="lv-LV" sz="1400">
                          <a:effectLst/>
                        </a:rPr>
                        <a:t>Autonoms</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144 871</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137 261</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173 183</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+19%</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979964424"/>
                  </a:ext>
                </a:extLst>
              </a:tr>
              <a:tr h="264530">
                <a:tc>
                  <a:txBody>
                    <a:bodyPr/>
                    <a:lstStyle/>
                    <a:p>
                      <a:pPr algn="l">
                        <a:lnSpc>
                          <a:spcPct val="150000"/>
                        </a:lnSpc>
                        <a:spcAft>
                          <a:spcPts val="0"/>
                        </a:spcAft>
                      </a:pPr>
                      <a:r>
                        <a:rPr lang="lv-LV" sz="1400">
                          <a:effectLst/>
                        </a:rPr>
                        <a:t>Privāts</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88 690</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161 955</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147 985</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+67%</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3351827949"/>
                  </a:ext>
                </a:extLst>
              </a:tr>
              <a:tr h="264530">
                <a:tc>
                  <a:txBody>
                    <a:bodyPr/>
                    <a:lstStyle/>
                    <a:p>
                      <a:pPr algn="l">
                        <a:lnSpc>
                          <a:spcPct val="150000"/>
                        </a:lnSpc>
                        <a:spcAft>
                          <a:spcPts val="0"/>
                        </a:spcAft>
                      </a:pPr>
                      <a:r>
                        <a:rPr lang="lv-LV" sz="1400">
                          <a:effectLst/>
                        </a:rPr>
                        <a:t>Pašvaldības pārziņā</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917 806</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1 092 780</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a:effectLst/>
                        </a:rPr>
                        <a:t>1 204 227</a:t>
                      </a:r>
                      <a:endParaRPr lang="lv-LV" sz="14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algn="ctr">
                        <a:lnSpc>
                          <a:spcPct val="150000"/>
                        </a:lnSpc>
                        <a:spcAft>
                          <a:spcPts val="0"/>
                        </a:spcAft>
                      </a:pPr>
                      <a:r>
                        <a:rPr lang="lv-LV" sz="1400" dirty="0">
                          <a:effectLst/>
                        </a:rPr>
                        <a:t>+31%</a:t>
                      </a:r>
                      <a:endParaRPr lang="lv-LV" sz="140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xmlns="" val="4085984147"/>
                  </a:ext>
                </a:extLst>
              </a:tr>
            </a:tbl>
          </a:graphicData>
        </a:graphic>
      </p:graphicFrame>
      <p:sp>
        <p:nvSpPr>
          <p:cNvPr id="13" name="TextBox 12"/>
          <p:cNvSpPr txBox="1"/>
          <p:nvPr/>
        </p:nvSpPr>
        <p:spPr>
          <a:xfrm>
            <a:off x="907402" y="4136900"/>
            <a:ext cx="1036543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Muzeju apmeklējums dalījumā pēc muzeja juridiskā veida/formas</a:t>
            </a:r>
          </a:p>
        </p:txBody>
      </p:sp>
    </p:spTree>
    <p:extLst>
      <p:ext uri="{BB962C8B-B14F-4D97-AF65-F5344CB8AC3E}">
        <p14:creationId xmlns:p14="http://schemas.microsoft.com/office/powerpoint/2010/main" val="303893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APMEKLĒTĀKIE MUZEJI 2015 (1)</a:t>
            </a:r>
          </a:p>
        </p:txBody>
      </p:sp>
      <p:sp>
        <p:nvSpPr>
          <p:cNvPr id="9" name="TextBox 8"/>
          <p:cNvSpPr txBox="1"/>
          <p:nvPr/>
        </p:nvSpPr>
        <p:spPr>
          <a:xfrm>
            <a:off x="4018904" y="949569"/>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Top10 apmeklētākie muzeji 2015</a:t>
            </a:r>
          </a:p>
        </p:txBody>
      </p:sp>
      <p:graphicFrame>
        <p:nvGraphicFramePr>
          <p:cNvPr id="14" name="Diagramma 13"/>
          <p:cNvGraphicFramePr/>
          <p:nvPr>
            <p:extLst>
              <p:ext uri="{D42A27DB-BD31-4B8C-83A1-F6EECF244321}">
                <p14:modId xmlns:p14="http://schemas.microsoft.com/office/powerpoint/2010/main" val="1690052504"/>
              </p:ext>
            </p:extLst>
          </p:nvPr>
        </p:nvGraphicFramePr>
        <p:xfrm>
          <a:off x="3180703" y="1338931"/>
          <a:ext cx="5810896" cy="5493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993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APMEKLĒTĀKIE MUZEJI 2015 (2)</a:t>
            </a:r>
          </a:p>
        </p:txBody>
      </p:sp>
      <p:sp>
        <p:nvSpPr>
          <p:cNvPr id="9" name="TextBox 8"/>
          <p:cNvSpPr txBox="1"/>
          <p:nvPr/>
        </p:nvSpPr>
        <p:spPr>
          <a:xfrm>
            <a:off x="0" y="949569"/>
            <a:ext cx="3714750"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Top10 ministriju pārziņā</a:t>
            </a:r>
          </a:p>
        </p:txBody>
      </p:sp>
      <p:graphicFrame>
        <p:nvGraphicFramePr>
          <p:cNvPr id="5" name="Diagramma 4"/>
          <p:cNvGraphicFramePr/>
          <p:nvPr>
            <p:extLst>
              <p:ext uri="{D42A27DB-BD31-4B8C-83A1-F6EECF244321}">
                <p14:modId xmlns:p14="http://schemas.microsoft.com/office/powerpoint/2010/main" val="1835332959"/>
              </p:ext>
            </p:extLst>
          </p:nvPr>
        </p:nvGraphicFramePr>
        <p:xfrm>
          <a:off x="132704" y="1380456"/>
          <a:ext cx="3696346" cy="5477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a 5"/>
          <p:cNvGraphicFramePr/>
          <p:nvPr>
            <p:extLst>
              <p:ext uri="{D42A27DB-BD31-4B8C-83A1-F6EECF244321}">
                <p14:modId xmlns:p14="http://schemas.microsoft.com/office/powerpoint/2010/main" val="1220815512"/>
              </p:ext>
            </p:extLst>
          </p:nvPr>
        </p:nvGraphicFramePr>
        <p:xfrm>
          <a:off x="3961753" y="1380456"/>
          <a:ext cx="3967809" cy="5477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ma 6"/>
          <p:cNvGraphicFramePr/>
          <p:nvPr>
            <p:extLst>
              <p:ext uri="{D42A27DB-BD31-4B8C-83A1-F6EECF244321}">
                <p14:modId xmlns:p14="http://schemas.microsoft.com/office/powerpoint/2010/main" val="2877622038"/>
              </p:ext>
            </p:extLst>
          </p:nvPr>
        </p:nvGraphicFramePr>
        <p:xfrm>
          <a:off x="8062265" y="1380456"/>
          <a:ext cx="3977334" cy="547754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3961753" y="949568"/>
            <a:ext cx="3714750"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Top10 pašvaldību pārziņā</a:t>
            </a:r>
          </a:p>
        </p:txBody>
      </p:sp>
      <p:sp>
        <p:nvSpPr>
          <p:cNvPr id="10" name="TextBox 9"/>
          <p:cNvSpPr txBox="1"/>
          <p:nvPr/>
        </p:nvSpPr>
        <p:spPr>
          <a:xfrm>
            <a:off x="8000676" y="949568"/>
            <a:ext cx="3714750"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Top10 autonomie &amp; privātie</a:t>
            </a:r>
          </a:p>
        </p:txBody>
      </p:sp>
    </p:spTree>
    <p:extLst>
      <p:ext uri="{BB962C8B-B14F-4D97-AF65-F5344CB8AC3E}">
        <p14:creationId xmlns:p14="http://schemas.microsoft.com/office/powerpoint/2010/main" val="103718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MUZEJU AUDITORIJAS CITAS AKTIVITĀTES</a:t>
            </a:r>
          </a:p>
        </p:txBody>
      </p:sp>
      <p:graphicFrame>
        <p:nvGraphicFramePr>
          <p:cNvPr id="3" name="Diagramma 2"/>
          <p:cNvGraphicFramePr/>
          <p:nvPr>
            <p:extLst>
              <p:ext uri="{D42A27DB-BD31-4B8C-83A1-F6EECF244321}">
                <p14:modId xmlns:p14="http://schemas.microsoft.com/office/powerpoint/2010/main" val="1108562297"/>
              </p:ext>
            </p:extLst>
          </p:nvPr>
        </p:nvGraphicFramePr>
        <p:xfrm>
          <a:off x="132703" y="1050924"/>
          <a:ext cx="5782321" cy="5635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2704" y="908044"/>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Citas kultūras aktivitātes</a:t>
            </a:r>
          </a:p>
        </p:txBody>
      </p:sp>
      <p:graphicFrame>
        <p:nvGraphicFramePr>
          <p:cNvPr id="5" name="Diagramma 4"/>
          <p:cNvGraphicFramePr/>
          <p:nvPr>
            <p:extLst>
              <p:ext uri="{D42A27DB-BD31-4B8C-83A1-F6EECF244321}">
                <p14:modId xmlns:p14="http://schemas.microsoft.com/office/powerpoint/2010/main" val="3616473321"/>
              </p:ext>
            </p:extLst>
          </p:nvPr>
        </p:nvGraphicFramePr>
        <p:xfrm>
          <a:off x="6300788" y="1050923"/>
          <a:ext cx="5738811" cy="56356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228703" y="905292"/>
            <a:ext cx="5810896" cy="430887"/>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Iemīļotākie brīvā laika pavadīšanas veidi</a:t>
            </a:r>
          </a:p>
        </p:txBody>
      </p:sp>
    </p:spTree>
    <p:extLst>
      <p:ext uri="{BB962C8B-B14F-4D97-AF65-F5344CB8AC3E}">
        <p14:creationId xmlns:p14="http://schemas.microsoft.com/office/powerpoint/2010/main" val="248130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AKTIVITĀTE: LATVIJA &amp; EIROPAS SAVIENĪBA</a:t>
            </a:r>
          </a:p>
        </p:txBody>
      </p:sp>
      <p:pic>
        <p:nvPicPr>
          <p:cNvPr id="6" name="Attēls 5"/>
          <p:cNvPicPr/>
          <p:nvPr/>
        </p:nvPicPr>
        <p:blipFill>
          <a:blip r:embed="rId3" cstate="screen">
            <a:extLst>
              <a:ext uri="{28A0092B-C50C-407E-A947-70E740481C1C}">
                <a14:useLocalDpi xmlns:a14="http://schemas.microsoft.com/office/drawing/2010/main"/>
              </a:ext>
            </a:extLst>
          </a:blip>
          <a:stretch>
            <a:fillRect/>
          </a:stretch>
        </p:blipFill>
        <p:spPr>
          <a:xfrm>
            <a:off x="2152570" y="990514"/>
            <a:ext cx="7905828" cy="5777210"/>
          </a:xfrm>
          <a:prstGeom prst="rect">
            <a:avLst/>
          </a:prstGeom>
        </p:spPr>
      </p:pic>
    </p:spTree>
    <p:extLst>
      <p:ext uri="{BB962C8B-B14F-4D97-AF65-F5344CB8AC3E}">
        <p14:creationId xmlns:p14="http://schemas.microsoft.com/office/powerpoint/2010/main" val="266698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PATĒRIŅŠ 2016 </a:t>
            </a:r>
            <a:r>
              <a:rPr lang="lv-LV" b="1" dirty="0" smtClean="0">
                <a:latin typeface="Calibri Light" panose="020F0302020204030204" pitchFamily="34" charset="0"/>
                <a:cs typeface="Calibri Light" panose="020F0302020204030204" pitchFamily="34" charset="0"/>
              </a:rPr>
              <a:t>(%)</a:t>
            </a:r>
            <a:endParaRPr lang="lv-LV" b="1" dirty="0">
              <a:latin typeface="Calibri Light" panose="020F0302020204030204" pitchFamily="34" charset="0"/>
              <a:cs typeface="Calibri Light" panose="020F0302020204030204" pitchFamily="34" charset="0"/>
            </a:endParaRPr>
          </a:p>
        </p:txBody>
      </p:sp>
      <p:graphicFrame>
        <p:nvGraphicFramePr>
          <p:cNvPr id="3" name="Diagramma 2"/>
          <p:cNvGraphicFramePr/>
          <p:nvPr>
            <p:extLst>
              <p:ext uri="{D42A27DB-BD31-4B8C-83A1-F6EECF244321}">
                <p14:modId xmlns:p14="http://schemas.microsoft.com/office/powerpoint/2010/main" val="1374629962"/>
              </p:ext>
            </p:extLst>
          </p:nvPr>
        </p:nvGraphicFramePr>
        <p:xfrm>
          <a:off x="132703" y="949569"/>
          <a:ext cx="5968059" cy="5908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2015385594"/>
              </p:ext>
            </p:extLst>
          </p:nvPr>
        </p:nvGraphicFramePr>
        <p:xfrm>
          <a:off x="6100761" y="949569"/>
          <a:ext cx="5938837" cy="5908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32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rot="5400000">
            <a:off x="4615233" y="-695018"/>
            <a:ext cx="6990610" cy="8162925"/>
          </a:xfrm>
          <a:prstGeom prst="rect">
            <a:avLst/>
          </a:prstGeom>
        </p:spPr>
      </p:pic>
      <p:sp>
        <p:nvSpPr>
          <p:cNvPr id="2" name="Virsraksts 1"/>
          <p:cNvSpPr>
            <a:spLocks noGrp="1"/>
          </p:cNvSpPr>
          <p:nvPr>
            <p:ph type="title"/>
          </p:nvPr>
        </p:nvSpPr>
        <p:spPr>
          <a:xfrm>
            <a:off x="132705" y="167522"/>
            <a:ext cx="3524895" cy="5490327"/>
          </a:xfrm>
        </p:spPr>
        <p:txBody>
          <a:bodyPr>
            <a:normAutofit/>
          </a:bodyPr>
          <a:lstStyle/>
          <a:p>
            <a:r>
              <a:rPr lang="lv-LV" b="1" dirty="0">
                <a:latin typeface="Calibri Light" panose="020F0302020204030204" pitchFamily="34" charset="0"/>
                <a:cs typeface="Calibri Light" panose="020F0302020204030204" pitchFamily="34" charset="0"/>
              </a:rPr>
              <a:t>KULTŪRAS PATĒRIŅŠ 2016 </a:t>
            </a:r>
            <a:r>
              <a:rPr lang="lv-LV" b="1" dirty="0" smtClean="0">
                <a:latin typeface="Calibri Light" panose="020F0302020204030204" pitchFamily="34" charset="0"/>
                <a:cs typeface="Calibri Light" panose="020F0302020204030204" pitchFamily="34" charset="0"/>
              </a:rPr>
              <a:t>(%): </a:t>
            </a:r>
            <a:r>
              <a:rPr lang="lv-LV" b="1" dirty="0">
                <a:latin typeface="Calibri Light" panose="020F0302020204030204" pitchFamily="34" charset="0"/>
                <a:cs typeface="Calibri Light" panose="020F0302020204030204" pitchFamily="34" charset="0"/>
              </a:rPr>
              <a:t>LV </a:t>
            </a:r>
            <a:r>
              <a:rPr lang="lv-LV" b="1" dirty="0" err="1">
                <a:latin typeface="Calibri Light" panose="020F0302020204030204" pitchFamily="34" charset="0"/>
                <a:cs typeface="Calibri Light" panose="020F0302020204030204" pitchFamily="34" charset="0"/>
              </a:rPr>
              <a:t>vs</a:t>
            </a:r>
            <a:r>
              <a:rPr lang="lv-LV" b="1" dirty="0">
                <a:latin typeface="Calibri Light" panose="020F0302020204030204" pitchFamily="34" charset="0"/>
                <a:cs typeface="Calibri Light" panose="020F0302020204030204" pitchFamily="34" charset="0"/>
              </a:rPr>
              <a:t> </a:t>
            </a:r>
            <a:r>
              <a:rPr lang="lv-LV" b="1" dirty="0" err="1">
                <a:latin typeface="Calibri Light" panose="020F0302020204030204" pitchFamily="34" charset="0"/>
                <a:cs typeface="Calibri Light" panose="020F0302020204030204" pitchFamily="34" charset="0"/>
              </a:rPr>
              <a:t>rus</a:t>
            </a:r>
            <a:r>
              <a:rPr lang="lv-LV" b="1" dirty="0">
                <a:latin typeface="Calibri Light" panose="020F0302020204030204" pitchFamily="34" charset="0"/>
                <a:cs typeface="Calibri Light" panose="020F0302020204030204" pitchFamily="34" charset="0"/>
              </a:rPr>
              <a:t> auditorija</a:t>
            </a:r>
          </a:p>
        </p:txBody>
      </p:sp>
      <p:pic>
        <p:nvPicPr>
          <p:cNvPr id="5" name="Attēls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9077272" y="29410"/>
            <a:ext cx="1581150" cy="276225"/>
          </a:xfrm>
          <a:prstGeom prst="rect">
            <a:avLst/>
          </a:prstGeom>
        </p:spPr>
      </p:pic>
    </p:spTree>
    <p:extLst>
      <p:ext uri="{BB962C8B-B14F-4D97-AF65-F5344CB8AC3E}">
        <p14:creationId xmlns:p14="http://schemas.microsoft.com/office/powerpoint/2010/main" val="1803757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AKTIVITĀTE: 2016 </a:t>
            </a:r>
            <a:r>
              <a:rPr lang="lv-LV" b="1" dirty="0" err="1">
                <a:latin typeface="Calibri Light" panose="020F0302020204030204" pitchFamily="34" charset="0"/>
                <a:cs typeface="Calibri Light" panose="020F0302020204030204" pitchFamily="34" charset="0"/>
              </a:rPr>
              <a:t>vs</a:t>
            </a:r>
            <a:r>
              <a:rPr lang="lv-LV" b="1" dirty="0">
                <a:latin typeface="Calibri Light" panose="020F0302020204030204" pitchFamily="34" charset="0"/>
                <a:cs typeface="Calibri Light" panose="020F0302020204030204" pitchFamily="34" charset="0"/>
              </a:rPr>
              <a:t> 2005</a:t>
            </a:r>
          </a:p>
        </p:txBody>
      </p:sp>
      <p:pic>
        <p:nvPicPr>
          <p:cNvPr id="4" name="Attēls 3"/>
          <p:cNvPicPr/>
          <p:nvPr/>
        </p:nvPicPr>
        <p:blipFill>
          <a:blip r:embed="rId3" cstate="screen">
            <a:extLst>
              <a:ext uri="{28A0092B-C50C-407E-A947-70E740481C1C}">
                <a14:useLocalDpi xmlns:a14="http://schemas.microsoft.com/office/drawing/2010/main"/>
              </a:ext>
            </a:extLst>
          </a:blip>
          <a:stretch>
            <a:fillRect/>
          </a:stretch>
        </p:blipFill>
        <p:spPr>
          <a:xfrm>
            <a:off x="2342763" y="976865"/>
            <a:ext cx="7486776" cy="5881135"/>
          </a:xfrm>
          <a:prstGeom prst="rect">
            <a:avLst/>
          </a:prstGeom>
        </p:spPr>
      </p:pic>
    </p:spTree>
    <p:extLst>
      <p:ext uri="{BB962C8B-B14F-4D97-AF65-F5344CB8AC3E}">
        <p14:creationId xmlns:p14="http://schemas.microsoft.com/office/powerpoint/2010/main" val="343303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KULTŪRAS AKTIVITĀTE: 2016 </a:t>
            </a:r>
            <a:r>
              <a:rPr lang="lv-LV" b="1" dirty="0" err="1">
                <a:latin typeface="Calibri Light" panose="020F0302020204030204" pitchFamily="34" charset="0"/>
                <a:cs typeface="Calibri Light" panose="020F0302020204030204" pitchFamily="34" charset="0"/>
              </a:rPr>
              <a:t>vs</a:t>
            </a:r>
            <a:r>
              <a:rPr lang="lv-LV" b="1" dirty="0">
                <a:latin typeface="Calibri Light" panose="020F0302020204030204" pitchFamily="34" charset="0"/>
                <a:cs typeface="Calibri Light" panose="020F0302020204030204" pitchFamily="34" charset="0"/>
              </a:rPr>
              <a:t> 2013</a:t>
            </a:r>
          </a:p>
        </p:txBody>
      </p:sp>
      <p:graphicFrame>
        <p:nvGraphicFramePr>
          <p:cNvPr id="5" name="Diagramma 4"/>
          <p:cNvGraphicFramePr/>
          <p:nvPr>
            <p:extLst>
              <p:ext uri="{D42A27DB-BD31-4B8C-83A1-F6EECF244321}">
                <p14:modId xmlns:p14="http://schemas.microsoft.com/office/powerpoint/2010/main" val="2168024125"/>
              </p:ext>
            </p:extLst>
          </p:nvPr>
        </p:nvGraphicFramePr>
        <p:xfrm>
          <a:off x="132704" y="1120456"/>
          <a:ext cx="11906895" cy="56706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8184" y="1120456"/>
            <a:ext cx="3853830" cy="1569660"/>
          </a:xfrm>
          <a:prstGeom prst="rect">
            <a:avLst/>
          </a:prstGeom>
          <a:noFill/>
        </p:spPr>
        <p:txBody>
          <a:bodyPr wrap="square" rtlCol="0">
            <a:spAutoFit/>
          </a:bodyPr>
          <a:lstStyle/>
          <a:p>
            <a:r>
              <a:rPr lang="lv-LV" sz="9600" b="1" dirty="0">
                <a:solidFill>
                  <a:schemeClr val="accent6">
                    <a:lumMod val="60000"/>
                    <a:lumOff val="40000"/>
                  </a:schemeClr>
                </a:solidFill>
                <a:latin typeface="Calibri Light" panose="020F0302020204030204" pitchFamily="34" charset="0"/>
                <a:cs typeface="Calibri Light" panose="020F0302020204030204" pitchFamily="34" charset="0"/>
              </a:rPr>
              <a:t>+12%</a:t>
            </a:r>
          </a:p>
        </p:txBody>
      </p:sp>
      <p:sp>
        <p:nvSpPr>
          <p:cNvPr id="8" name="TextBox 7"/>
          <p:cNvSpPr txBox="1"/>
          <p:nvPr/>
        </p:nvSpPr>
        <p:spPr>
          <a:xfrm>
            <a:off x="6661772" y="1120456"/>
            <a:ext cx="3853830" cy="1569660"/>
          </a:xfrm>
          <a:prstGeom prst="rect">
            <a:avLst/>
          </a:prstGeom>
          <a:noFill/>
        </p:spPr>
        <p:txBody>
          <a:bodyPr wrap="square" rtlCol="0">
            <a:spAutoFit/>
          </a:bodyPr>
          <a:lstStyle/>
          <a:p>
            <a:r>
              <a:rPr lang="lv-LV" sz="9600" b="1" dirty="0">
                <a:solidFill>
                  <a:schemeClr val="accent6">
                    <a:lumMod val="60000"/>
                    <a:lumOff val="40000"/>
                  </a:schemeClr>
                </a:solidFill>
                <a:latin typeface="Calibri Light" panose="020F0302020204030204" pitchFamily="34" charset="0"/>
                <a:cs typeface="Calibri Light" panose="020F0302020204030204" pitchFamily="34" charset="0"/>
              </a:rPr>
              <a:t>-42%</a:t>
            </a:r>
          </a:p>
        </p:txBody>
      </p:sp>
    </p:spTree>
    <p:extLst>
      <p:ext uri="{BB962C8B-B14F-4D97-AF65-F5344CB8AC3E}">
        <p14:creationId xmlns:p14="http://schemas.microsoft.com/office/powerpoint/2010/main" val="194078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AKTĪVĀKĀS &amp; PASĪVĀKĀS IEDZĪVOTĀJU GRUPAS</a:t>
            </a:r>
          </a:p>
        </p:txBody>
      </p:sp>
      <p:graphicFrame>
        <p:nvGraphicFramePr>
          <p:cNvPr id="5" name="Diagramma 4"/>
          <p:cNvGraphicFramePr/>
          <p:nvPr>
            <p:extLst>
              <p:ext uri="{D42A27DB-BD31-4B8C-83A1-F6EECF244321}">
                <p14:modId xmlns:p14="http://schemas.microsoft.com/office/powerpoint/2010/main" val="52687495"/>
              </p:ext>
            </p:extLst>
          </p:nvPr>
        </p:nvGraphicFramePr>
        <p:xfrm>
          <a:off x="204144" y="949569"/>
          <a:ext cx="5770256" cy="588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ma 5"/>
          <p:cNvGraphicFramePr/>
          <p:nvPr>
            <p:extLst>
              <p:ext uri="{D42A27DB-BD31-4B8C-83A1-F6EECF244321}">
                <p14:modId xmlns:p14="http://schemas.microsoft.com/office/powerpoint/2010/main" val="3589717919"/>
              </p:ext>
            </p:extLst>
          </p:nvPr>
        </p:nvGraphicFramePr>
        <p:xfrm>
          <a:off x="6197903" y="974550"/>
          <a:ext cx="5770256" cy="588345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04144" y="974550"/>
            <a:ext cx="5653731" cy="430887"/>
          </a:xfrm>
          <a:prstGeom prst="rect">
            <a:avLst/>
          </a:prstGeom>
          <a:noFill/>
        </p:spPr>
        <p:txBody>
          <a:bodyPr wrap="square" rtlCol="0">
            <a:spAutoFit/>
          </a:bodyPr>
          <a:lstStyle/>
          <a:p>
            <a:r>
              <a:rPr lang="lv-LV" sz="2200" b="1" dirty="0">
                <a:latin typeface="Calibri Light" panose="020F0302020204030204" pitchFamily="34" charset="0"/>
                <a:cs typeface="Calibri Light" panose="020F0302020204030204" pitchFamily="34" charset="0"/>
              </a:rPr>
              <a:t>Aktīvāki kultūras patērētāji</a:t>
            </a:r>
          </a:p>
        </p:txBody>
      </p:sp>
      <p:sp>
        <p:nvSpPr>
          <p:cNvPr id="7" name="TextBox 6"/>
          <p:cNvSpPr txBox="1"/>
          <p:nvPr/>
        </p:nvSpPr>
        <p:spPr>
          <a:xfrm>
            <a:off x="6197903" y="949569"/>
            <a:ext cx="5653731" cy="430887"/>
          </a:xfrm>
          <a:prstGeom prst="rect">
            <a:avLst/>
          </a:prstGeom>
          <a:noFill/>
        </p:spPr>
        <p:txBody>
          <a:bodyPr wrap="square" rtlCol="0">
            <a:spAutoFit/>
          </a:bodyPr>
          <a:lstStyle/>
          <a:p>
            <a:r>
              <a:rPr lang="lv-LV" sz="2200" b="1" dirty="0">
                <a:latin typeface="Calibri Light" panose="020F0302020204030204" pitchFamily="34" charset="0"/>
                <a:cs typeface="Calibri Light" panose="020F0302020204030204" pitchFamily="34" charset="0"/>
              </a:rPr>
              <a:t>Pasīvāki kultūras patērētāji</a:t>
            </a:r>
          </a:p>
        </p:txBody>
      </p:sp>
    </p:spTree>
    <p:extLst>
      <p:ext uri="{BB962C8B-B14F-4D97-AF65-F5344CB8AC3E}">
        <p14:creationId xmlns:p14="http://schemas.microsoft.com/office/powerpoint/2010/main" val="96306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2704" y="167523"/>
            <a:ext cx="11906895" cy="782046"/>
          </a:xfrm>
        </p:spPr>
        <p:txBody>
          <a:bodyPr>
            <a:normAutofit/>
          </a:bodyPr>
          <a:lstStyle/>
          <a:p>
            <a:r>
              <a:rPr lang="lv-LV" b="1" dirty="0">
                <a:latin typeface="Calibri Light" panose="020F0302020204030204" pitchFamily="34" charset="0"/>
                <a:cs typeface="Calibri Light" panose="020F0302020204030204" pitchFamily="34" charset="0"/>
              </a:rPr>
              <a:t>APMEKLĒTĀJU SKAITS/ĪPATSVARS VS APMEKLĒŠANAS REGULARITĀTE</a:t>
            </a:r>
          </a:p>
        </p:txBody>
      </p:sp>
      <p:graphicFrame>
        <p:nvGraphicFramePr>
          <p:cNvPr id="3" name="Diagramma 2"/>
          <p:cNvGraphicFramePr/>
          <p:nvPr>
            <p:extLst>
              <p:ext uri="{D42A27DB-BD31-4B8C-83A1-F6EECF244321}">
                <p14:modId xmlns:p14="http://schemas.microsoft.com/office/powerpoint/2010/main" val="82156353"/>
              </p:ext>
            </p:extLst>
          </p:nvPr>
        </p:nvGraphicFramePr>
        <p:xfrm>
          <a:off x="132704" y="1255712"/>
          <a:ext cx="5782321" cy="2374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ma 3"/>
          <p:cNvGraphicFramePr/>
          <p:nvPr>
            <p:extLst>
              <p:ext uri="{D42A27DB-BD31-4B8C-83A1-F6EECF244321}">
                <p14:modId xmlns:p14="http://schemas.microsoft.com/office/powerpoint/2010/main" val="1398885288"/>
              </p:ext>
            </p:extLst>
          </p:nvPr>
        </p:nvGraphicFramePr>
        <p:xfrm>
          <a:off x="6286500" y="1141412"/>
          <a:ext cx="5753099" cy="23749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89854" y="888812"/>
            <a:ext cx="4210694" cy="769441"/>
          </a:xfrm>
          <a:prstGeom prst="rect">
            <a:avLst/>
          </a:prstGeom>
          <a:noFill/>
        </p:spPr>
        <p:txBody>
          <a:bodyPr wrap="square" rtlCol="0">
            <a:spAutoFit/>
          </a:bodyPr>
          <a:lstStyle/>
          <a:p>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Teātru </a:t>
            </a:r>
            <a:r>
              <a:rPr lang="lv-LV" sz="2200" b="1" dirty="0" smtClean="0">
                <a:solidFill>
                  <a:srgbClr val="FF0000"/>
                </a:solidFill>
                <a:latin typeface="Calibri Light" panose="020F0302020204030204" pitchFamily="34" charset="0"/>
                <a:cs typeface="Calibri Light" panose="020F0302020204030204" pitchFamily="34" charset="0"/>
              </a:rPr>
              <a:t>auditorijas apjoms </a:t>
            </a:r>
          </a:p>
          <a:p>
            <a:r>
              <a:rPr lang="lv-LV" sz="2200" b="1" dirty="0" smtClean="0">
                <a:solidFill>
                  <a:schemeClr val="tx1">
                    <a:lumMod val="50000"/>
                    <a:lumOff val="50000"/>
                  </a:schemeClr>
                </a:solidFill>
                <a:latin typeface="Calibri Light" panose="020F0302020204030204" pitchFamily="34" charset="0"/>
                <a:cs typeface="Calibri Light" panose="020F0302020204030204" pitchFamily="34" charset="0"/>
              </a:rPr>
              <a:t>(aptaujas </a:t>
            </a: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dati)</a:t>
            </a:r>
          </a:p>
        </p:txBody>
      </p:sp>
      <p:sp>
        <p:nvSpPr>
          <p:cNvPr id="6" name="TextBox 5"/>
          <p:cNvSpPr txBox="1"/>
          <p:nvPr/>
        </p:nvSpPr>
        <p:spPr>
          <a:xfrm>
            <a:off x="6186486" y="888811"/>
            <a:ext cx="5753098" cy="769441"/>
          </a:xfrm>
          <a:prstGeom prst="rect">
            <a:avLst/>
          </a:prstGeom>
          <a:noFill/>
        </p:spPr>
        <p:txBody>
          <a:bodyPr wrap="square" rtlCol="0">
            <a:spAutoFit/>
          </a:bodyPr>
          <a:lstStyle/>
          <a:p>
            <a:pPr algn="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Teātru </a:t>
            </a:r>
            <a:r>
              <a:rPr lang="lv-LV" sz="2200" b="1" dirty="0">
                <a:solidFill>
                  <a:srgbClr val="FF0000"/>
                </a:solidFill>
                <a:latin typeface="Calibri Light" panose="020F0302020204030204" pitchFamily="34" charset="0"/>
                <a:cs typeface="Calibri Light" panose="020F0302020204030204" pitchFamily="34" charset="0"/>
              </a:rPr>
              <a:t>apmeklējumu skaits </a:t>
            </a: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uz 1000 iedzīvotājiem (statistikas dati)</a:t>
            </a:r>
          </a:p>
        </p:txBody>
      </p:sp>
      <p:cxnSp>
        <p:nvCxnSpPr>
          <p:cNvPr id="8" name="Taisns bultveida savienotājs 7"/>
          <p:cNvCxnSpPr/>
          <p:nvPr/>
        </p:nvCxnSpPr>
        <p:spPr>
          <a:xfrm>
            <a:off x="557213" y="2000250"/>
            <a:ext cx="5014912" cy="328613"/>
          </a:xfrm>
          <a:prstGeom prst="straightConnector1">
            <a:avLst/>
          </a:prstGeom>
          <a:ln w="3175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Taisns bultveida savienotājs 8"/>
          <p:cNvCxnSpPr>
            <a:cxnSpLocks/>
          </p:cNvCxnSpPr>
          <p:nvPr/>
        </p:nvCxnSpPr>
        <p:spPr>
          <a:xfrm flipV="1">
            <a:off x="6668689" y="2299432"/>
            <a:ext cx="4988720" cy="287460"/>
          </a:xfrm>
          <a:prstGeom prst="straightConnector1">
            <a:avLst/>
          </a:prstGeom>
          <a:ln w="3175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1" name="Diagramma 10"/>
          <p:cNvGraphicFramePr/>
          <p:nvPr>
            <p:extLst>
              <p:ext uri="{D42A27DB-BD31-4B8C-83A1-F6EECF244321}">
                <p14:modId xmlns:p14="http://schemas.microsoft.com/office/powerpoint/2010/main" val="143480356"/>
              </p:ext>
            </p:extLst>
          </p:nvPr>
        </p:nvGraphicFramePr>
        <p:xfrm>
          <a:off x="121989" y="3814763"/>
          <a:ext cx="5793036" cy="30432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iagramma 11"/>
          <p:cNvGraphicFramePr/>
          <p:nvPr>
            <p:extLst>
              <p:ext uri="{D42A27DB-BD31-4B8C-83A1-F6EECF244321}">
                <p14:modId xmlns:p14="http://schemas.microsoft.com/office/powerpoint/2010/main" val="872729326"/>
              </p:ext>
            </p:extLst>
          </p:nvPr>
        </p:nvGraphicFramePr>
        <p:xfrm>
          <a:off x="6286500" y="3814762"/>
          <a:ext cx="5806133" cy="3057529"/>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342903" y="3587749"/>
            <a:ext cx="4210694" cy="769441"/>
          </a:xfrm>
          <a:prstGeom prst="rect">
            <a:avLst/>
          </a:prstGeom>
          <a:noFill/>
        </p:spPr>
        <p:txBody>
          <a:bodyPr wrap="square" rtlCol="0">
            <a:spAutoFit/>
          </a:bodyPr>
          <a:lstStyle/>
          <a:p>
            <a:r>
              <a:rPr lang="lv-LV" sz="2200" b="1" dirty="0" smtClean="0">
                <a:solidFill>
                  <a:schemeClr val="tx1">
                    <a:lumMod val="50000"/>
                    <a:lumOff val="50000"/>
                  </a:schemeClr>
                </a:solidFill>
                <a:latin typeface="Calibri Light" panose="020F0302020204030204" pitchFamily="34" charset="0"/>
                <a:cs typeface="Calibri Light" panose="020F0302020204030204" pitchFamily="34" charset="0"/>
              </a:rPr>
              <a:t>Muzeju </a:t>
            </a:r>
            <a:r>
              <a:rPr lang="lv-LV" sz="2200" b="1" dirty="0" smtClean="0">
                <a:solidFill>
                  <a:srgbClr val="FF0000"/>
                </a:solidFill>
                <a:latin typeface="Calibri Light" panose="020F0302020204030204" pitchFamily="34" charset="0"/>
                <a:cs typeface="Calibri Light" panose="020F0302020204030204" pitchFamily="34" charset="0"/>
              </a:rPr>
              <a:t>auditorijas apjoms </a:t>
            </a:r>
          </a:p>
          <a:p>
            <a:r>
              <a:rPr lang="lv-LV" sz="2200" b="1" dirty="0" smtClean="0">
                <a:solidFill>
                  <a:schemeClr val="tx1">
                    <a:lumMod val="50000"/>
                    <a:lumOff val="50000"/>
                  </a:schemeClr>
                </a:solidFill>
                <a:latin typeface="Calibri Light" panose="020F0302020204030204" pitchFamily="34" charset="0"/>
                <a:cs typeface="Calibri Light" panose="020F0302020204030204" pitchFamily="34" charset="0"/>
              </a:rPr>
              <a:t>(aptaujas </a:t>
            </a: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dati)</a:t>
            </a:r>
          </a:p>
        </p:txBody>
      </p:sp>
      <p:sp>
        <p:nvSpPr>
          <p:cNvPr id="14" name="TextBox 13"/>
          <p:cNvSpPr txBox="1"/>
          <p:nvPr/>
        </p:nvSpPr>
        <p:spPr>
          <a:xfrm>
            <a:off x="6339535" y="3587748"/>
            <a:ext cx="5753098" cy="769441"/>
          </a:xfrm>
          <a:prstGeom prst="rect">
            <a:avLst/>
          </a:prstGeom>
          <a:noFill/>
        </p:spPr>
        <p:txBody>
          <a:bodyPr wrap="square" rtlCol="0">
            <a:spAutoFit/>
          </a:bodyPr>
          <a:lstStyle/>
          <a:p>
            <a:pPr algn="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Muzeju </a:t>
            </a:r>
            <a:r>
              <a:rPr lang="lv-LV" sz="2200" b="1" dirty="0">
                <a:solidFill>
                  <a:srgbClr val="FF0000"/>
                </a:solidFill>
                <a:latin typeface="Calibri Light" panose="020F0302020204030204" pitchFamily="34" charset="0"/>
                <a:cs typeface="Calibri Light" panose="020F0302020204030204" pitchFamily="34" charset="0"/>
              </a:rPr>
              <a:t>apmeklējumu skaits </a:t>
            </a:r>
            <a:r>
              <a:rPr lang="lv-LV" sz="2200" b="1" dirty="0">
                <a:solidFill>
                  <a:schemeClr val="tx1">
                    <a:lumMod val="50000"/>
                    <a:lumOff val="50000"/>
                  </a:schemeClr>
                </a:solidFill>
                <a:latin typeface="Calibri Light" panose="020F0302020204030204" pitchFamily="34" charset="0"/>
                <a:cs typeface="Calibri Light" panose="020F0302020204030204" pitchFamily="34" charset="0"/>
              </a:rPr>
              <a:t>uz 1000 iedzīvotājiem (statistikas dati)</a:t>
            </a:r>
          </a:p>
        </p:txBody>
      </p:sp>
      <p:cxnSp>
        <p:nvCxnSpPr>
          <p:cNvPr id="15" name="Taisns bultveida savienotājs 14"/>
          <p:cNvCxnSpPr>
            <a:cxnSpLocks/>
          </p:cNvCxnSpPr>
          <p:nvPr/>
        </p:nvCxnSpPr>
        <p:spPr>
          <a:xfrm flipV="1">
            <a:off x="550070" y="4666702"/>
            <a:ext cx="5022055" cy="363048"/>
          </a:xfrm>
          <a:prstGeom prst="straightConnector1">
            <a:avLst/>
          </a:prstGeom>
          <a:ln w="3175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Taisns bultveida savienotājs 16"/>
          <p:cNvCxnSpPr>
            <a:cxnSpLocks/>
          </p:cNvCxnSpPr>
          <p:nvPr/>
        </p:nvCxnSpPr>
        <p:spPr>
          <a:xfrm flipV="1">
            <a:off x="6635354" y="4323309"/>
            <a:ext cx="5022055" cy="363048"/>
          </a:xfrm>
          <a:prstGeom prst="straightConnector1">
            <a:avLst/>
          </a:prstGeom>
          <a:ln w="31750">
            <a:solidFill>
              <a:schemeClr val="accent3">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366821"/>
      </p:ext>
    </p:extLst>
  </p:cSld>
  <p:clrMapOvr>
    <a:masterClrMapping/>
  </p:clrMapOvr>
</p:sld>
</file>

<file path=ppt/theme/theme1.xml><?xml version="1.0" encoding="utf-8"?>
<a:theme xmlns:a="http://schemas.openxmlformats.org/drawingml/2006/main" name="Paka">
  <a:themeElements>
    <a:clrScheme name="Pa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TM10001115[[fn=Paka]]</Template>
  <TotalTime>434</TotalTime>
  <Words>3285</Words>
  <Application>Microsoft Office PowerPoint</Application>
  <PresentationFormat>Platekrāna</PresentationFormat>
  <Paragraphs>209</Paragraphs>
  <Slides>25</Slides>
  <Notes>24</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25</vt:i4>
      </vt:variant>
    </vt:vector>
  </HeadingPairs>
  <TitlesOfParts>
    <vt:vector size="30" baseType="lpstr">
      <vt:lpstr>Arial</vt:lpstr>
      <vt:lpstr>Calibri</vt:lpstr>
      <vt:lpstr>Calibri Light</vt:lpstr>
      <vt:lpstr>Gill Sans MT</vt:lpstr>
      <vt:lpstr>Paka</vt:lpstr>
      <vt:lpstr>KULTŪRAS AUDITORIJA LATVIJĀ: SITUĀCIJA, PROCESI, TENDENCES 2007 - 2016</vt:lpstr>
      <vt:lpstr>Par pētījumu</vt:lpstr>
      <vt:lpstr>KULTŪRAS AKTIVITĀTE: LATVIJA &amp; EIROPAS SAVIENĪBA</vt:lpstr>
      <vt:lpstr>KULTŪRAS PATĒRIŅŠ 2016 (%)</vt:lpstr>
      <vt:lpstr>KULTŪRAS PATĒRIŅŠ 2016 (%): LV vs rus auditorija</vt:lpstr>
      <vt:lpstr>KULTŪRAS AKTIVITĀTE: 2016 vs 2005</vt:lpstr>
      <vt:lpstr>KULTŪRAS AKTIVITĀTE: 2016 vs 2013</vt:lpstr>
      <vt:lpstr>AKTĪVĀKĀS &amp; PASĪVĀKĀS IEDZĪVOTĀJU GRUPAS</vt:lpstr>
      <vt:lpstr>APMEKLĒTĀJU SKAITS/ĪPATSVARS VS APMEKLĒŠANAS REGULARITĀTE</vt:lpstr>
      <vt:lpstr>KULTŪRAS MOBILITĀTE</vt:lpstr>
      <vt:lpstr>REĢIONĀLIE KULTŪRAS INFRASTRUKTŪRAS OBJEKTI</vt:lpstr>
      <vt:lpstr>KULTŪRAS IZDEVUMI MĀJSAIMNIECĪBU BUDŽETĀ 48,54 EUR uz cilvēku</vt:lpstr>
      <vt:lpstr>KULTŪRAS LĪDZDALĪBA</vt:lpstr>
      <vt:lpstr>BŪTISKĀKIE IZAICINĀJUMI KULTŪRAS AUDITORIJAS JOMĀ: #1</vt:lpstr>
      <vt:lpstr>BŪTISKĀKIE IZAICINĀJUMI KULTŪRAS AUDITORIJAS JOMĀ: #2</vt:lpstr>
      <vt:lpstr>BŪTISKĀKIE IZAICINĀJUMI KULTŪRAS AUDITORIJAS JOMĀ: #3</vt:lpstr>
      <vt:lpstr>BŪTISKĀKIE IZAICINĀJUMI KULTŪRAS AUDITORIJAS JOMĀ: #4</vt:lpstr>
      <vt:lpstr>BŪTISKĀKIE IZAICINĀJUMI KULTŪRAS AUDITORIJAS JOMĀ: #5</vt:lpstr>
      <vt:lpstr>BŪTISKĀKIE IZAICINĀJUMI KULTŪRAS AUDITORIJAS JOMĀ: #6</vt:lpstr>
      <vt:lpstr>MUZEJU APMEKLĒJUMS (1)</vt:lpstr>
      <vt:lpstr>MUZEJU APMEKLĒJUMS (2)</vt:lpstr>
      <vt:lpstr>MUZEJU APMEKLĒJUMS (3)</vt:lpstr>
      <vt:lpstr>APMEKLĒTĀKIE MUZEJI 2015 (1)</vt:lpstr>
      <vt:lpstr>APMEKLĒTĀKIE MUZEJI 2015 (2)</vt:lpstr>
      <vt:lpstr>MUZEJU AUDITORIJAS CITAS AKTIVITĀTES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Gints Klasons</dc:creator>
  <cp:lastModifiedBy>Anda Lake</cp:lastModifiedBy>
  <cp:revision>142</cp:revision>
  <dcterms:created xsi:type="dcterms:W3CDTF">2017-02-01T11:02:22Z</dcterms:created>
  <dcterms:modified xsi:type="dcterms:W3CDTF">2017-02-03T10:28:38Z</dcterms:modified>
</cp:coreProperties>
</file>