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notesSlides/notesSlide9.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drawings/drawing3.xml" ContentType="application/vnd.openxmlformats-officedocument.drawingml.chartshapes+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3"/>
  </p:notesMasterIdLst>
  <p:handoutMasterIdLst>
    <p:handoutMasterId r:id="rId14"/>
  </p:handoutMasterIdLst>
  <p:sldIdLst>
    <p:sldId id="371" r:id="rId2"/>
    <p:sldId id="1077" r:id="rId3"/>
    <p:sldId id="260" r:id="rId4"/>
    <p:sldId id="257" r:id="rId5"/>
    <p:sldId id="740" r:id="rId6"/>
    <p:sldId id="1073" r:id="rId7"/>
    <p:sldId id="1076" r:id="rId8"/>
    <p:sldId id="1080" r:id="rId9"/>
    <p:sldId id="746" r:id="rId10"/>
    <p:sldId id="266" r:id="rId11"/>
    <p:sldId id="402" r:id="rId12"/>
  </p:sldIdLst>
  <p:sldSz cx="12192000" cy="6858000"/>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a A" initials="MA" lastIdx="1" clrIdx="0">
    <p:extLst>
      <p:ext uri="{19B8F6BF-5375-455C-9EA6-DF929625EA0E}">
        <p15:presenceInfo xmlns:p15="http://schemas.microsoft.com/office/powerpoint/2012/main" userId="Mara 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1212"/>
    <a:srgbClr val="386C57"/>
    <a:srgbClr val="227B8B"/>
    <a:srgbClr val="8D1515"/>
    <a:srgbClr val="2A7A6D"/>
    <a:srgbClr val="FF9933"/>
    <a:srgbClr val="DE6F00"/>
    <a:srgbClr val="76ABDC"/>
    <a:srgbClr val="24563E"/>
    <a:srgbClr val="2884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98" autoAdjust="0"/>
    <p:restoredTop sz="96366" autoAdjust="0"/>
  </p:normalViewPr>
  <p:slideViewPr>
    <p:cSldViewPr snapToGrid="0">
      <p:cViewPr varScale="1">
        <p:scale>
          <a:sx n="62" d="100"/>
          <a:sy n="62" d="100"/>
        </p:scale>
        <p:origin x="1044" y="52"/>
      </p:cViewPr>
      <p:guideLst>
        <p:guide orient="horz" pos="2160"/>
        <p:guide pos="3840"/>
      </p:guideLst>
    </p:cSldViewPr>
  </p:slideViewPr>
  <p:notesTextViewPr>
    <p:cViewPr>
      <p:scale>
        <a:sx n="1" d="1"/>
        <a:sy n="1" d="1"/>
      </p:scale>
      <p:origin x="0" y="0"/>
    </p:cViewPr>
  </p:notesTextViewPr>
  <p:notesViewPr>
    <p:cSldViewPr snapToGrid="0">
      <p:cViewPr varScale="1">
        <p:scale>
          <a:sx n="78" d="100"/>
          <a:sy n="78" d="100"/>
        </p:scale>
        <p:origin x="397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server-1\SKDS\Mara%20Alksne\2024%20darbi\Kult&#363;ras%20ministrija%2001\KM.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server-1\SKDS\Mara%20Alksne\2024%20darbi\Kult&#363;ras%20ministrija%2001\KM.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server-1\SKDS\Mara%20Alksne\2024%20darbi\Kult&#363;ras%20ministrija%2001\KM.xlsx" TargetMode="External"/><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7958070803207453"/>
          <c:y val="1.6375554580650938E-2"/>
          <c:w val="0.50072321882321613"/>
          <c:h val="0.9524870949800277"/>
        </c:manualLayout>
      </c:layout>
      <c:barChart>
        <c:barDir val="bar"/>
        <c:grouping val="clustered"/>
        <c:varyColors val="0"/>
        <c:ser>
          <c:idx val="0"/>
          <c:order val="0"/>
          <c:spPr>
            <a:solidFill>
              <a:srgbClr val="386C57"/>
            </a:solidFill>
            <a:ln>
              <a:noFill/>
            </a:ln>
          </c:spPr>
          <c:invertIfNegative val="0"/>
          <c:dPt>
            <c:idx val="12"/>
            <c:invertIfNegative val="0"/>
            <c:bubble3D val="0"/>
            <c:extLst>
              <c:ext xmlns:c16="http://schemas.microsoft.com/office/drawing/2014/chart" uri="{C3380CC4-5D6E-409C-BE32-E72D297353CC}">
                <c16:uniqueId val="{00000000-AE1A-48ED-89F6-5AD2F539D476}"/>
              </c:ext>
            </c:extLst>
          </c:dPt>
          <c:dPt>
            <c:idx val="25"/>
            <c:invertIfNegative val="0"/>
            <c:bubble3D val="0"/>
            <c:extLst>
              <c:ext xmlns:c16="http://schemas.microsoft.com/office/drawing/2014/chart" uri="{C3380CC4-5D6E-409C-BE32-E72D297353CC}">
                <c16:uniqueId val="{00000001-AE1A-48ED-89F6-5AD2F539D476}"/>
              </c:ext>
            </c:extLst>
          </c:dPt>
          <c:dPt>
            <c:idx val="26"/>
            <c:invertIfNegative val="0"/>
            <c:bubble3D val="0"/>
            <c:extLst>
              <c:ext xmlns:c16="http://schemas.microsoft.com/office/drawing/2014/chart" uri="{C3380CC4-5D6E-409C-BE32-E72D297353CC}">
                <c16:uniqueId val="{00000002-AE1A-48ED-89F6-5AD2F539D476}"/>
              </c:ext>
            </c:extLst>
          </c:dPt>
          <c:dPt>
            <c:idx val="27"/>
            <c:invertIfNegative val="0"/>
            <c:bubble3D val="0"/>
            <c:spPr>
              <a:pattFill prst="dkDnDiag">
                <a:fgClr>
                  <a:srgbClr val="386C57"/>
                </a:fgClr>
                <a:bgClr>
                  <a:sysClr val="window" lastClr="FFFFFF"/>
                </a:bgClr>
              </a:pattFill>
              <a:ln>
                <a:solidFill>
                  <a:srgbClr val="70AD47">
                    <a:lumMod val="50000"/>
                  </a:srgbClr>
                </a:solidFill>
              </a:ln>
            </c:spPr>
            <c:extLst>
              <c:ext xmlns:c16="http://schemas.microsoft.com/office/drawing/2014/chart" uri="{C3380CC4-5D6E-409C-BE32-E72D297353CC}">
                <c16:uniqueId val="{00000004-AE1A-48ED-89F6-5AD2F539D476}"/>
              </c:ext>
            </c:extLst>
          </c:dPt>
          <c:dPt>
            <c:idx val="28"/>
            <c:invertIfNegative val="0"/>
            <c:bubble3D val="0"/>
            <c:spPr>
              <a:pattFill prst="dkUpDiag">
                <a:fgClr>
                  <a:srgbClr val="386C57"/>
                </a:fgClr>
                <a:bgClr>
                  <a:sysClr val="window" lastClr="FFFFFF"/>
                </a:bgClr>
              </a:pattFill>
              <a:ln>
                <a:solidFill>
                  <a:srgbClr val="386C57"/>
                </a:solidFill>
              </a:ln>
            </c:spPr>
            <c:extLst>
              <c:ext xmlns:c16="http://schemas.microsoft.com/office/drawing/2014/chart" uri="{C3380CC4-5D6E-409C-BE32-E72D297353CC}">
                <c16:uniqueId val="{00000006-AE1A-48ED-89F6-5AD2F539D476}"/>
              </c:ext>
            </c:extLst>
          </c:dPt>
          <c:dPt>
            <c:idx val="31"/>
            <c:invertIfNegative val="0"/>
            <c:bubble3D val="0"/>
            <c:extLst>
              <c:ext xmlns:c16="http://schemas.microsoft.com/office/drawing/2014/chart" uri="{C3380CC4-5D6E-409C-BE32-E72D297353CC}">
                <c16:uniqueId val="{00000007-AE1A-48ED-89F6-5AD2F539D476}"/>
              </c:ext>
            </c:extLst>
          </c:dPt>
          <c:dPt>
            <c:idx val="36"/>
            <c:invertIfNegative val="0"/>
            <c:bubble3D val="0"/>
            <c:extLst>
              <c:ext xmlns:c16="http://schemas.microsoft.com/office/drawing/2014/chart" uri="{C3380CC4-5D6E-409C-BE32-E72D297353CC}">
                <c16:uniqueId val="{00000008-AE1A-48ED-89F6-5AD2F539D476}"/>
              </c:ext>
            </c:extLst>
          </c:dPt>
          <c:dPt>
            <c:idx val="37"/>
            <c:invertIfNegative val="0"/>
            <c:bubble3D val="0"/>
            <c:extLst>
              <c:ext xmlns:c16="http://schemas.microsoft.com/office/drawing/2014/chart" uri="{C3380CC4-5D6E-409C-BE32-E72D297353CC}">
                <c16:uniqueId val="{00000009-AE1A-48ED-89F6-5AD2F539D476}"/>
              </c:ext>
            </c:extLst>
          </c:dPt>
          <c:dLbls>
            <c:numFmt formatCode="#,##0.0" sourceLinked="0"/>
            <c:spPr>
              <a:noFill/>
              <a:ln>
                <a:noFill/>
              </a:ln>
              <a:effectLst/>
            </c:spPr>
            <c:txPr>
              <a:bodyPr wrap="square" lIns="38100" tIns="19050" rIns="38100" bIns="19050" anchor="ctr">
                <a:spAutoFit/>
              </a:bodyPr>
              <a:lstStyle/>
              <a:p>
                <a:pPr>
                  <a:defRPr sz="900" b="1"/>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'Respondentu profils'!$B$32:$B$69</c:f>
              <c:strCache>
                <c:ptCount val="38"/>
                <c:pt idx="0">
                  <c:v>Vīrietis (n=477)</c:v>
                </c:pt>
                <c:pt idx="1">
                  <c:v>Sieviete (n=528)</c:v>
                </c:pt>
                <c:pt idx="3">
                  <c:v>18 - 24 g.v. (n=108)</c:v>
                </c:pt>
                <c:pt idx="4">
                  <c:v>25 - 34 g.v. (n=148)</c:v>
                </c:pt>
                <c:pt idx="5">
                  <c:v>35 - 44 g.v. (n=183)</c:v>
                </c:pt>
                <c:pt idx="6">
                  <c:v>45 - 54 g.v. (n=179)</c:v>
                </c:pt>
                <c:pt idx="7">
                  <c:v>55 - 63 g.v. (n=180)</c:v>
                </c:pt>
                <c:pt idx="8">
                  <c:v>64 - 75 g.v. (n=207)</c:v>
                </c:pt>
                <c:pt idx="10">
                  <c:v>Latviešu (n=615)</c:v>
                </c:pt>
                <c:pt idx="11">
                  <c:v>Krievu (n=375)</c:v>
                </c:pt>
                <c:pt idx="12">
                  <c:v>Cita (n=15)</c:v>
                </c:pt>
                <c:pt idx="14">
                  <c:v>Pamatizglītība (n=85)</c:v>
                </c:pt>
                <c:pt idx="15">
                  <c:v>Vidējā, profesionālā vidējā (n=661)</c:v>
                </c:pt>
                <c:pt idx="16">
                  <c:v>Augstākā (n=259)</c:v>
                </c:pt>
                <c:pt idx="18">
                  <c:v>Publiskais sektors (n=147)</c:v>
                </c:pt>
                <c:pt idx="19">
                  <c:v>Privātais sektors (n=503)</c:v>
                </c:pt>
                <c:pt idx="20">
                  <c:v>Nestrādā (n=355)</c:v>
                </c:pt>
                <c:pt idx="22">
                  <c:v>Zemi (Eur 0 - Eur 350) (n=181)</c:v>
                </c:pt>
                <c:pt idx="23">
                  <c:v>Vidēji zemi (351 Eur - 499 Eur) (n=179)</c:v>
                </c:pt>
                <c:pt idx="24">
                  <c:v>Vidēji (500 Eur - 649 Eur) (n=166)</c:v>
                </c:pt>
                <c:pt idx="25">
                  <c:v>Vidēji augsti (650 Eur - 800 Eur) (n=193)</c:v>
                </c:pt>
                <c:pt idx="26">
                  <c:v>Augsti (801 Eur un vairāk) (n=173)</c:v>
                </c:pt>
                <c:pt idx="27">
                  <c:v>Grūti pateikt/ nevēlas atbildēt (n=113)</c:v>
                </c:pt>
                <c:pt idx="29">
                  <c:v> Rīga (n=334)</c:v>
                </c:pt>
                <c:pt idx="30">
                  <c:v> Vidzeme (n=267)</c:v>
                </c:pt>
                <c:pt idx="31">
                  <c:v> Kurzeme (n=124)</c:v>
                </c:pt>
                <c:pt idx="32">
                  <c:v> Zemgale (n=145)</c:v>
                </c:pt>
                <c:pt idx="33">
                  <c:v> Latgale (n=135)</c:v>
                </c:pt>
                <c:pt idx="35">
                  <c:v> Rīga (n=334)</c:v>
                </c:pt>
                <c:pt idx="36">
                  <c:v> Cita pilsēta (n=376)</c:v>
                </c:pt>
                <c:pt idx="37">
                  <c:v> Lauki (n=295)</c:v>
                </c:pt>
              </c:strCache>
            </c:strRef>
          </c:cat>
          <c:val>
            <c:numRef>
              <c:f>'Respondentu profils'!$C$32:$C$69</c:f>
              <c:numCache>
                <c:formatCode>General</c:formatCode>
                <c:ptCount val="38"/>
                <c:pt idx="0">
                  <c:v>48.3</c:v>
                </c:pt>
                <c:pt idx="1">
                  <c:v>51.7</c:v>
                </c:pt>
                <c:pt idx="3">
                  <c:v>8.6999999999999993</c:v>
                </c:pt>
                <c:pt idx="4">
                  <c:v>16.8</c:v>
                </c:pt>
                <c:pt idx="5">
                  <c:v>20.5</c:v>
                </c:pt>
                <c:pt idx="6">
                  <c:v>19.100000000000001</c:v>
                </c:pt>
                <c:pt idx="7">
                  <c:v>18.899999999999999</c:v>
                </c:pt>
                <c:pt idx="8">
                  <c:v>16</c:v>
                </c:pt>
                <c:pt idx="10">
                  <c:v>60.9</c:v>
                </c:pt>
                <c:pt idx="11">
                  <c:v>37.5</c:v>
                </c:pt>
                <c:pt idx="12">
                  <c:v>1.6</c:v>
                </c:pt>
                <c:pt idx="14">
                  <c:v>8.1</c:v>
                </c:pt>
                <c:pt idx="15">
                  <c:v>65.5</c:v>
                </c:pt>
                <c:pt idx="16">
                  <c:v>26.4</c:v>
                </c:pt>
                <c:pt idx="18">
                  <c:v>15.4</c:v>
                </c:pt>
                <c:pt idx="19">
                  <c:v>53.5</c:v>
                </c:pt>
                <c:pt idx="20">
                  <c:v>31.1</c:v>
                </c:pt>
                <c:pt idx="22">
                  <c:v>17.8</c:v>
                </c:pt>
                <c:pt idx="23">
                  <c:v>17.3</c:v>
                </c:pt>
                <c:pt idx="24">
                  <c:v>16.3</c:v>
                </c:pt>
                <c:pt idx="25">
                  <c:v>19.7</c:v>
                </c:pt>
                <c:pt idx="26">
                  <c:v>17.8</c:v>
                </c:pt>
                <c:pt idx="27">
                  <c:v>11.1</c:v>
                </c:pt>
                <c:pt idx="29">
                  <c:v>33.200000000000003</c:v>
                </c:pt>
                <c:pt idx="30">
                  <c:v>26.5</c:v>
                </c:pt>
                <c:pt idx="31">
                  <c:v>12.3</c:v>
                </c:pt>
                <c:pt idx="32">
                  <c:v>14.6</c:v>
                </c:pt>
                <c:pt idx="33">
                  <c:v>13.4</c:v>
                </c:pt>
                <c:pt idx="35">
                  <c:v>33.200000000000003</c:v>
                </c:pt>
                <c:pt idx="36">
                  <c:v>37.700000000000003</c:v>
                </c:pt>
                <c:pt idx="37">
                  <c:v>29.1</c:v>
                </c:pt>
              </c:numCache>
            </c:numRef>
          </c:val>
          <c:extLst>
            <c:ext xmlns:c16="http://schemas.microsoft.com/office/drawing/2014/chart" uri="{C3380CC4-5D6E-409C-BE32-E72D297353CC}">
              <c16:uniqueId val="{0000000A-AE1A-48ED-89F6-5AD2F539D476}"/>
            </c:ext>
          </c:extLst>
        </c:ser>
        <c:dLbls>
          <c:showLegendKey val="0"/>
          <c:showVal val="0"/>
          <c:showCatName val="0"/>
          <c:showSerName val="0"/>
          <c:showPercent val="0"/>
          <c:showBubbleSize val="0"/>
        </c:dLbls>
        <c:gapWidth val="40"/>
        <c:axId val="41018880"/>
        <c:axId val="41020416"/>
      </c:barChart>
      <c:catAx>
        <c:axId val="41018880"/>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41020416"/>
        <c:crosses val="autoZero"/>
        <c:auto val="1"/>
        <c:lblAlgn val="ctr"/>
        <c:lblOffset val="100"/>
        <c:tickLblSkip val="1"/>
        <c:tickMarkSkip val="1"/>
        <c:noMultiLvlLbl val="0"/>
      </c:catAx>
      <c:valAx>
        <c:axId val="41020416"/>
        <c:scaling>
          <c:orientation val="minMax"/>
          <c:max val="80"/>
          <c:min val="0"/>
        </c:scaling>
        <c:delete val="1"/>
        <c:axPos val="b"/>
        <c:title>
          <c:tx>
            <c:rich>
              <a:bodyPr/>
              <a:lstStyle/>
              <a:p>
                <a:pPr>
                  <a:defRPr sz="1000" b="0" i="0" u="none" strike="noStrike" baseline="0">
                    <a:solidFill>
                      <a:srgbClr val="000000"/>
                    </a:solidFill>
                    <a:latin typeface="Arial"/>
                    <a:ea typeface="Arial"/>
                    <a:cs typeface="Arial"/>
                  </a:defRPr>
                </a:pPr>
                <a:r>
                  <a:rPr lang="lv-LV"/>
                  <a:t>%</a:t>
                </a:r>
              </a:p>
            </c:rich>
          </c:tx>
          <c:layout>
            <c:manualLayout>
              <c:xMode val="edge"/>
              <c:yMode val="edge"/>
              <c:x val="0.92882108486439197"/>
              <c:y val="1.5283842794759825E-2"/>
            </c:manualLayout>
          </c:layout>
          <c:overlay val="0"/>
          <c:spPr>
            <a:solidFill>
              <a:srgbClr val="FFFFFF"/>
            </a:solidFill>
            <a:ln w="3175">
              <a:solidFill>
                <a:schemeClr val="accent3">
                  <a:lumMod val="75000"/>
                </a:schemeClr>
              </a:solidFill>
              <a:prstDash val="solid"/>
            </a:ln>
            <a:effectLst>
              <a:outerShdw dist="35921" dir="2700000" algn="br">
                <a:schemeClr val="accent3">
                  <a:lumMod val="75000"/>
                </a:schemeClr>
              </a:outerShdw>
            </a:effectLst>
          </c:spPr>
        </c:title>
        <c:numFmt formatCode="General" sourceLinked="1"/>
        <c:majorTickMark val="out"/>
        <c:minorTickMark val="none"/>
        <c:tickLblPos val="nextTo"/>
        <c:crossAx val="41018880"/>
        <c:crosses val="max"/>
        <c:crossBetween val="between"/>
      </c:valAx>
      <c:spPr>
        <a:noFill/>
        <a:ln>
          <a:noFill/>
        </a:ln>
        <a:effectLst/>
      </c:spPr>
    </c:plotArea>
    <c:plotVisOnly val="1"/>
    <c:dispBlanksAs val="gap"/>
    <c:showDLblsOverMax val="0"/>
  </c:chart>
  <c:spPr>
    <a:solidFill>
      <a:srgbClr val="FFFFFF"/>
    </a:solidFill>
    <a:ln w="9525">
      <a:noFill/>
    </a:ln>
  </c:spPr>
  <c:txPr>
    <a:bodyPr/>
    <a:lstStyle/>
    <a:p>
      <a:pPr>
        <a:defRPr sz="925"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5040334755291624"/>
          <c:y val="0.24470548677733009"/>
          <c:w val="0.29869944061288284"/>
          <c:h val="0.61920417947835826"/>
        </c:manualLayout>
      </c:layout>
      <c:pieChart>
        <c:varyColors val="1"/>
        <c:ser>
          <c:idx val="1"/>
          <c:order val="0"/>
          <c:dPt>
            <c:idx val="0"/>
            <c:bubble3D val="0"/>
            <c:spPr>
              <a:solidFill>
                <a:srgbClr val="2E4260"/>
              </a:solidFill>
            </c:spPr>
            <c:extLst>
              <c:ext xmlns:c16="http://schemas.microsoft.com/office/drawing/2014/chart" uri="{C3380CC4-5D6E-409C-BE32-E72D297353CC}">
                <c16:uniqueId val="{00000001-63F5-4B6D-BDF4-459400394FA6}"/>
              </c:ext>
            </c:extLst>
          </c:dPt>
          <c:dPt>
            <c:idx val="1"/>
            <c:bubble3D val="0"/>
            <c:spPr>
              <a:solidFill>
                <a:srgbClr val="BDD7EE"/>
              </a:solidFill>
            </c:spPr>
            <c:extLst>
              <c:ext xmlns:c16="http://schemas.microsoft.com/office/drawing/2014/chart" uri="{C3380CC4-5D6E-409C-BE32-E72D297353CC}">
                <c16:uniqueId val="{00000003-63F5-4B6D-BDF4-459400394FA6}"/>
              </c:ext>
            </c:extLst>
          </c:dPt>
          <c:dPt>
            <c:idx val="2"/>
            <c:bubble3D val="0"/>
            <c:spPr>
              <a:solidFill>
                <a:srgbClr val="F29C9C"/>
              </a:solidFill>
            </c:spPr>
            <c:extLst>
              <c:ext xmlns:c16="http://schemas.microsoft.com/office/drawing/2014/chart" uri="{C3380CC4-5D6E-409C-BE32-E72D297353CC}">
                <c16:uniqueId val="{00000005-63F5-4B6D-BDF4-459400394FA6}"/>
              </c:ext>
            </c:extLst>
          </c:dPt>
          <c:dPt>
            <c:idx val="3"/>
            <c:bubble3D val="0"/>
            <c:spPr>
              <a:solidFill>
                <a:srgbClr val="B61212"/>
              </a:solidFill>
              <a:ln>
                <a:noFill/>
              </a:ln>
            </c:spPr>
            <c:extLst>
              <c:ext xmlns:c16="http://schemas.microsoft.com/office/drawing/2014/chart" uri="{C3380CC4-5D6E-409C-BE32-E72D297353CC}">
                <c16:uniqueId val="{00000007-63F5-4B6D-BDF4-459400394FA6}"/>
              </c:ext>
            </c:extLst>
          </c:dPt>
          <c:dPt>
            <c:idx val="4"/>
            <c:bubble3D val="0"/>
            <c:spPr>
              <a:solidFill>
                <a:sysClr val="window" lastClr="FFFFFF">
                  <a:lumMod val="75000"/>
                </a:sysClr>
              </a:solidFill>
            </c:spPr>
            <c:extLst>
              <c:ext xmlns:c16="http://schemas.microsoft.com/office/drawing/2014/chart" uri="{C3380CC4-5D6E-409C-BE32-E72D297353CC}">
                <c16:uniqueId val="{00000009-63F5-4B6D-BDF4-459400394FA6}"/>
              </c:ext>
            </c:extLst>
          </c:dPt>
          <c:dPt>
            <c:idx val="5"/>
            <c:bubble3D val="0"/>
            <c:spPr>
              <a:solidFill>
                <a:sysClr val="window" lastClr="FFFFFF">
                  <a:lumMod val="75000"/>
                </a:sysClr>
              </a:solidFill>
            </c:spPr>
            <c:extLst>
              <c:ext xmlns:c16="http://schemas.microsoft.com/office/drawing/2014/chart" uri="{C3380CC4-5D6E-409C-BE32-E72D297353CC}">
                <c16:uniqueId val="{0000000B-63F5-4B6D-BDF4-459400394FA6}"/>
              </c:ext>
            </c:extLst>
          </c:dPt>
          <c:dLbls>
            <c:dLbl>
              <c:idx val="0"/>
              <c:layout>
                <c:manualLayout>
                  <c:x val="-1.968741974079016E-2"/>
                  <c:y val="1.9435045308327718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63F5-4B6D-BDF4-459400394FA6}"/>
                </c:ext>
              </c:extLst>
            </c:dLbl>
            <c:dLbl>
              <c:idx val="1"/>
              <c:layout>
                <c:manualLayout>
                  <c:x val="1.9689340741715085E-2"/>
                  <c:y val="-3.6965542746797968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63F5-4B6D-BDF4-459400394FA6}"/>
                </c:ext>
              </c:extLst>
            </c:dLbl>
            <c:dLbl>
              <c:idx val="2"/>
              <c:layout>
                <c:manualLayout>
                  <c:x val="1.0045414967520429E-2"/>
                  <c:y val="-2.1285226993537951E-2"/>
                </c:manualLayout>
              </c:layout>
              <c:numFmt formatCode="0.0%" sourceLinked="0"/>
              <c:spPr>
                <a:noFill/>
                <a:ln w="6350">
                  <a:noFill/>
                </a:ln>
                <a:effectLst/>
              </c:spPr>
              <c:txPr>
                <a:bodyPr wrap="square" lIns="38100" tIns="19050" rIns="38100" bIns="19050" anchor="ctr">
                  <a:noAutofit/>
                </a:bodyPr>
                <a:lstStyle/>
                <a:p>
                  <a:pPr>
                    <a:defRPr sz="1200"/>
                  </a:pPr>
                  <a:endParaRPr lang="lv-LV"/>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c15:spPr>
                  <c15:layout>
                    <c:manualLayout>
                      <c:w val="9.4902122914826581E-2"/>
                      <c:h val="0.13473117912809451"/>
                    </c:manualLayout>
                  </c15:layout>
                </c:ext>
                <c:ext xmlns:c16="http://schemas.microsoft.com/office/drawing/2014/chart" uri="{C3380CC4-5D6E-409C-BE32-E72D297353CC}">
                  <c16:uniqueId val="{00000005-63F5-4B6D-BDF4-459400394FA6}"/>
                </c:ext>
              </c:extLst>
            </c:dLbl>
            <c:dLbl>
              <c:idx val="3"/>
              <c:layout>
                <c:manualLayout>
                  <c:x val="2.7460708222927983E-3"/>
                  <c:y val="3.6774222256234751E-2"/>
                </c:manualLayout>
              </c:layout>
              <c:numFmt formatCode="0.0%" sourceLinked="0"/>
              <c:spPr>
                <a:noFill/>
                <a:ln w="6350">
                  <a:noFill/>
                </a:ln>
                <a:effectLst/>
              </c:spPr>
              <c:txPr>
                <a:bodyPr wrap="square" lIns="38100" tIns="19050" rIns="38100" bIns="19050" anchor="ctr">
                  <a:noAutofit/>
                </a:bodyPr>
                <a:lstStyle/>
                <a:p>
                  <a:pPr>
                    <a:defRPr sz="1200"/>
                  </a:pPr>
                  <a:endParaRPr lang="lv-LV"/>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c15:spPr>
                  <c15:layout>
                    <c:manualLayout>
                      <c:w val="8.1825034400532848E-2"/>
                      <c:h val="0.13832956261711887"/>
                    </c:manualLayout>
                  </c15:layout>
                </c:ext>
                <c:ext xmlns:c16="http://schemas.microsoft.com/office/drawing/2014/chart" uri="{C3380CC4-5D6E-409C-BE32-E72D297353CC}">
                  <c16:uniqueId val="{00000007-63F5-4B6D-BDF4-459400394FA6}"/>
                </c:ext>
              </c:extLst>
            </c:dLbl>
            <c:dLbl>
              <c:idx val="4"/>
              <c:layout>
                <c:manualLayout>
                  <c:x val="1.175209900671724E-2"/>
                  <c:y val="2.0378142785338928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63F5-4B6D-BDF4-459400394FA6}"/>
                </c:ext>
              </c:extLst>
            </c:dLbl>
            <c:dLbl>
              <c:idx val="5"/>
              <c:layout>
                <c:manualLayout>
                  <c:x val="-5.7902147706397032E-2"/>
                  <c:y val="7.8431372549019607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63F5-4B6D-BDF4-459400394FA6}"/>
                </c:ext>
              </c:extLst>
            </c:dLbl>
            <c:numFmt formatCode="0.0%" sourceLinked="0"/>
            <c:spPr>
              <a:noFill/>
              <a:ln w="6350">
                <a:noFill/>
              </a:ln>
              <a:effectLst/>
            </c:spPr>
            <c:txPr>
              <a:bodyPr wrap="square" lIns="38100" tIns="19050" rIns="38100" bIns="19050" anchor="ctr">
                <a:spAutoFit/>
              </a:bodyPr>
              <a:lstStyle/>
              <a:p>
                <a:pPr>
                  <a:defRPr sz="1200"/>
                </a:pPr>
                <a:endParaRPr lang="lv-LV"/>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c15:spPr>
              </c:ext>
            </c:extLst>
          </c:dLbls>
          <c:cat>
            <c:strRef>
              <c:f>'Grafiki + dati'!$S$9:$S$13</c:f>
              <c:strCache>
                <c:ptCount val="5"/>
                <c:pt idx="0">
                  <c:v>Pilnībā atbalstītu</c:v>
                </c:pt>
                <c:pt idx="1">
                  <c:v>Drīzāk atbalstītu</c:v>
                </c:pt>
                <c:pt idx="2">
                  <c:v>Drīzāk neatbalstītu</c:v>
                </c:pt>
                <c:pt idx="3">
                  <c:v>Pilnībā neatbalstītu</c:v>
                </c:pt>
                <c:pt idx="4">
                  <c:v>Grūti pateikt</c:v>
                </c:pt>
              </c:strCache>
            </c:strRef>
          </c:cat>
          <c:val>
            <c:numRef>
              <c:f>'Grafiki + dati'!$T$9:$T$13</c:f>
              <c:numCache>
                <c:formatCode>0.0</c:formatCode>
                <c:ptCount val="5"/>
                <c:pt idx="0">
                  <c:v>23.9</c:v>
                </c:pt>
                <c:pt idx="1">
                  <c:v>34.9</c:v>
                </c:pt>
                <c:pt idx="2">
                  <c:v>16</c:v>
                </c:pt>
                <c:pt idx="3">
                  <c:v>8</c:v>
                </c:pt>
                <c:pt idx="4">
                  <c:v>17.100000000000001</c:v>
                </c:pt>
              </c:numCache>
            </c:numRef>
          </c:val>
          <c:extLst>
            <c:ext xmlns:c16="http://schemas.microsoft.com/office/drawing/2014/chart" uri="{C3380CC4-5D6E-409C-BE32-E72D297353CC}">
              <c16:uniqueId val="{0000000C-63F5-4B6D-BDF4-459400394FA6}"/>
            </c:ext>
          </c:extLst>
        </c:ser>
        <c:dLbls>
          <c:showLegendKey val="0"/>
          <c:showVal val="0"/>
          <c:showCatName val="0"/>
          <c:showSerName val="0"/>
          <c:showPercent val="0"/>
          <c:showBubbleSize val="0"/>
          <c:showLeaderLines val="0"/>
        </c:dLbls>
        <c:firstSliceAng val="0"/>
      </c:pieChart>
      <c:spPr>
        <a:noFill/>
        <a:ln w="25400">
          <a:noFill/>
        </a:ln>
      </c:spPr>
    </c:plotArea>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9047583822181349"/>
          <c:y val="0.10030290922673459"/>
          <c:w val="0.78064373994584146"/>
          <c:h val="0.83519336987242598"/>
        </c:manualLayout>
      </c:layout>
      <c:barChart>
        <c:barDir val="bar"/>
        <c:grouping val="stacked"/>
        <c:varyColors val="0"/>
        <c:ser>
          <c:idx val="0"/>
          <c:order val="0"/>
          <c:tx>
            <c:strRef>
              <c:f>'Grafiki + dati'!$T$34</c:f>
              <c:strCache>
                <c:ptCount val="1"/>
                <c:pt idx="0">
                  <c:v>Pilnībā atbalstītu</c:v>
                </c:pt>
              </c:strCache>
            </c:strRef>
          </c:tx>
          <c:spPr>
            <a:solidFill>
              <a:srgbClr val="2E4260"/>
            </a:solidFill>
            <a:ln w="25400">
              <a:noFill/>
            </a:ln>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dati'!$S$35:$S$72</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 izglītība</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dati'!$T$35:$T$72</c:f>
              <c:numCache>
                <c:formatCode>General</c:formatCode>
                <c:ptCount val="38"/>
                <c:pt idx="0" formatCode="0">
                  <c:v>23.9</c:v>
                </c:pt>
                <c:pt idx="2" formatCode="0">
                  <c:v>23.5</c:v>
                </c:pt>
                <c:pt idx="3" formatCode="0">
                  <c:v>24.3</c:v>
                </c:pt>
                <c:pt idx="5" formatCode="0">
                  <c:v>23</c:v>
                </c:pt>
                <c:pt idx="6" formatCode="0">
                  <c:v>28.3</c:v>
                </c:pt>
                <c:pt idx="7" formatCode="0">
                  <c:v>19.399999999999999</c:v>
                </c:pt>
                <c:pt idx="8" formatCode="0">
                  <c:v>25</c:v>
                </c:pt>
                <c:pt idx="9" formatCode="0">
                  <c:v>27.1</c:v>
                </c:pt>
                <c:pt idx="10" formatCode="0">
                  <c:v>20.7</c:v>
                </c:pt>
                <c:pt idx="12" formatCode="0">
                  <c:v>27.6</c:v>
                </c:pt>
                <c:pt idx="13" formatCode="0">
                  <c:v>18.2</c:v>
                </c:pt>
                <c:pt idx="15" formatCode="0">
                  <c:v>14.2</c:v>
                </c:pt>
                <c:pt idx="16" formatCode="0">
                  <c:v>24.3</c:v>
                </c:pt>
                <c:pt idx="17" formatCode="0">
                  <c:v>26.1</c:v>
                </c:pt>
                <c:pt idx="19" formatCode="0">
                  <c:v>27.6</c:v>
                </c:pt>
                <c:pt idx="20" formatCode="0">
                  <c:v>24.2</c:v>
                </c:pt>
                <c:pt idx="21" formatCode="0">
                  <c:v>21.6</c:v>
                </c:pt>
                <c:pt idx="23" formatCode="0">
                  <c:v>22.9</c:v>
                </c:pt>
                <c:pt idx="24" formatCode="0">
                  <c:v>20.2</c:v>
                </c:pt>
                <c:pt idx="25" formatCode="0">
                  <c:v>21.8</c:v>
                </c:pt>
                <c:pt idx="26" formatCode="0">
                  <c:v>30.1</c:v>
                </c:pt>
                <c:pt idx="27" formatCode="0">
                  <c:v>28.1</c:v>
                </c:pt>
                <c:pt idx="29" formatCode="0">
                  <c:v>27</c:v>
                </c:pt>
                <c:pt idx="30" formatCode="0">
                  <c:v>30.5</c:v>
                </c:pt>
                <c:pt idx="31" formatCode="0">
                  <c:v>19.7</c:v>
                </c:pt>
                <c:pt idx="32" formatCode="0">
                  <c:v>10.5</c:v>
                </c:pt>
                <c:pt idx="33" formatCode="0">
                  <c:v>22.1</c:v>
                </c:pt>
                <c:pt idx="35" formatCode="0">
                  <c:v>27</c:v>
                </c:pt>
                <c:pt idx="36" formatCode="0">
                  <c:v>20.8</c:v>
                </c:pt>
                <c:pt idx="37" formatCode="0">
                  <c:v>24.4</c:v>
                </c:pt>
              </c:numCache>
            </c:numRef>
          </c:val>
          <c:extLst>
            <c:ext xmlns:c16="http://schemas.microsoft.com/office/drawing/2014/chart" uri="{C3380CC4-5D6E-409C-BE32-E72D297353CC}">
              <c16:uniqueId val="{00000000-0F8D-487D-AB74-DC4415259BBE}"/>
            </c:ext>
          </c:extLst>
        </c:ser>
        <c:ser>
          <c:idx val="2"/>
          <c:order val="1"/>
          <c:tx>
            <c:strRef>
              <c:f>'Grafiki + dati'!$U$34</c:f>
              <c:strCache>
                <c:ptCount val="1"/>
                <c:pt idx="0">
                  <c:v>Drīzāk atbalstītu</c:v>
                </c:pt>
              </c:strCache>
            </c:strRef>
          </c:tx>
          <c:spPr>
            <a:solidFill>
              <a:srgbClr val="BDD7EE"/>
            </a:solidFill>
            <a:ln w="25400">
              <a:noFill/>
            </a:ln>
          </c:spPr>
          <c:invertIfNegative val="0"/>
          <c:dLbls>
            <c:spPr>
              <a:noFill/>
              <a:ln>
                <a:noFill/>
              </a:ln>
              <a:effectLst/>
            </c:spPr>
            <c:txPr>
              <a:bodyPr wrap="square" lIns="38100" tIns="19050" rIns="38100" bIns="19050" anchor="ctr">
                <a:spAutoFit/>
              </a:bodyPr>
              <a:lstStyle/>
              <a:p>
                <a:pPr>
                  <a:defRPr sz="900">
                    <a:solidFill>
                      <a:schemeClr val="tx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dati'!$S$35:$S$72</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 izglītība</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dati'!$U$35:$U$72</c:f>
              <c:numCache>
                <c:formatCode>General</c:formatCode>
                <c:ptCount val="38"/>
                <c:pt idx="0" formatCode="0">
                  <c:v>34.9</c:v>
                </c:pt>
                <c:pt idx="2" formatCode="0">
                  <c:v>35.9</c:v>
                </c:pt>
                <c:pt idx="3" formatCode="0">
                  <c:v>33.9</c:v>
                </c:pt>
                <c:pt idx="5" formatCode="0">
                  <c:v>30.7</c:v>
                </c:pt>
                <c:pt idx="6" formatCode="0">
                  <c:v>31.8</c:v>
                </c:pt>
                <c:pt idx="7" formatCode="0">
                  <c:v>36.6</c:v>
                </c:pt>
                <c:pt idx="8" formatCode="0">
                  <c:v>39.200000000000003</c:v>
                </c:pt>
                <c:pt idx="9" formatCode="0">
                  <c:v>35.700000000000003</c:v>
                </c:pt>
                <c:pt idx="10" formatCode="0">
                  <c:v>32.200000000000003</c:v>
                </c:pt>
                <c:pt idx="12" formatCode="0">
                  <c:v>36.5</c:v>
                </c:pt>
                <c:pt idx="13" formatCode="0">
                  <c:v>32.700000000000003</c:v>
                </c:pt>
                <c:pt idx="15" formatCode="0">
                  <c:v>36.200000000000003</c:v>
                </c:pt>
                <c:pt idx="16" formatCode="0">
                  <c:v>33.4</c:v>
                </c:pt>
                <c:pt idx="17" formatCode="0">
                  <c:v>38.299999999999997</c:v>
                </c:pt>
                <c:pt idx="19" formatCode="0">
                  <c:v>34.6</c:v>
                </c:pt>
                <c:pt idx="20" formatCode="0">
                  <c:v>37.200000000000003</c:v>
                </c:pt>
                <c:pt idx="21" formatCode="0">
                  <c:v>31.1</c:v>
                </c:pt>
                <c:pt idx="23" formatCode="0">
                  <c:v>28.2</c:v>
                </c:pt>
                <c:pt idx="24" formatCode="0">
                  <c:v>35.700000000000003</c:v>
                </c:pt>
                <c:pt idx="25" formatCode="0">
                  <c:v>40.700000000000003</c:v>
                </c:pt>
                <c:pt idx="26" formatCode="0">
                  <c:v>36.200000000000003</c:v>
                </c:pt>
                <c:pt idx="27" formatCode="0">
                  <c:v>36.5</c:v>
                </c:pt>
                <c:pt idx="29" formatCode="0">
                  <c:v>31.1</c:v>
                </c:pt>
                <c:pt idx="30" formatCode="0">
                  <c:v>40.799999999999997</c:v>
                </c:pt>
                <c:pt idx="31" formatCode="0">
                  <c:v>35.4</c:v>
                </c:pt>
                <c:pt idx="32" formatCode="0">
                  <c:v>40.4</c:v>
                </c:pt>
                <c:pt idx="33" formatCode="0">
                  <c:v>25.9</c:v>
                </c:pt>
                <c:pt idx="35" formatCode="0">
                  <c:v>31.1</c:v>
                </c:pt>
                <c:pt idx="36" formatCode="0">
                  <c:v>35</c:v>
                </c:pt>
                <c:pt idx="37" formatCode="0">
                  <c:v>39</c:v>
                </c:pt>
              </c:numCache>
            </c:numRef>
          </c:val>
          <c:extLst>
            <c:ext xmlns:c16="http://schemas.microsoft.com/office/drawing/2014/chart" uri="{C3380CC4-5D6E-409C-BE32-E72D297353CC}">
              <c16:uniqueId val="{00000001-0F8D-487D-AB74-DC4415259BBE}"/>
            </c:ext>
          </c:extLst>
        </c:ser>
        <c:ser>
          <c:idx val="1"/>
          <c:order val="2"/>
          <c:tx>
            <c:strRef>
              <c:f>'Grafiki + dati'!$X$34</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dati'!$S$35:$S$72</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 izglītība</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dati'!$X$35:$X$72</c:f>
              <c:numCache>
                <c:formatCode>General</c:formatCode>
                <c:ptCount val="38"/>
                <c:pt idx="0" formatCode="0">
                  <c:v>17.100000000000001</c:v>
                </c:pt>
                <c:pt idx="2" formatCode="0">
                  <c:v>17.899999999999999</c:v>
                </c:pt>
                <c:pt idx="3" formatCode="0">
                  <c:v>16.399999999999999</c:v>
                </c:pt>
                <c:pt idx="5" formatCode="0">
                  <c:v>24</c:v>
                </c:pt>
                <c:pt idx="6" formatCode="0">
                  <c:v>18.899999999999999</c:v>
                </c:pt>
                <c:pt idx="7" formatCode="0">
                  <c:v>19.3</c:v>
                </c:pt>
                <c:pt idx="8" formatCode="0">
                  <c:v>14</c:v>
                </c:pt>
                <c:pt idx="9" formatCode="0">
                  <c:v>12.8</c:v>
                </c:pt>
                <c:pt idx="10" formatCode="0">
                  <c:v>17.600000000000001</c:v>
                </c:pt>
                <c:pt idx="12" formatCode="0">
                  <c:v>14.5</c:v>
                </c:pt>
                <c:pt idx="13" formatCode="0">
                  <c:v>20.5</c:v>
                </c:pt>
                <c:pt idx="15" formatCode="0">
                  <c:v>16.399999999999999</c:v>
                </c:pt>
                <c:pt idx="16" formatCode="0">
                  <c:v>19.600000000000001</c:v>
                </c:pt>
                <c:pt idx="17" formatCode="0">
                  <c:v>11.3</c:v>
                </c:pt>
                <c:pt idx="19" formatCode="0">
                  <c:v>17</c:v>
                </c:pt>
                <c:pt idx="20" formatCode="0">
                  <c:v>15.1</c:v>
                </c:pt>
                <c:pt idx="21" formatCode="0">
                  <c:v>20.7</c:v>
                </c:pt>
                <c:pt idx="23" formatCode="0">
                  <c:v>22.8</c:v>
                </c:pt>
                <c:pt idx="24" formatCode="0">
                  <c:v>19.600000000000001</c:v>
                </c:pt>
                <c:pt idx="25" formatCode="0">
                  <c:v>14.8</c:v>
                </c:pt>
                <c:pt idx="26" formatCode="0">
                  <c:v>13</c:v>
                </c:pt>
                <c:pt idx="27" formatCode="0">
                  <c:v>13.9</c:v>
                </c:pt>
                <c:pt idx="29" formatCode="0">
                  <c:v>18.600000000000001</c:v>
                </c:pt>
                <c:pt idx="30" formatCode="0">
                  <c:v>9.4</c:v>
                </c:pt>
                <c:pt idx="31" formatCode="0">
                  <c:v>28.3</c:v>
                </c:pt>
                <c:pt idx="32" formatCode="0">
                  <c:v>16.600000000000001</c:v>
                </c:pt>
                <c:pt idx="33" formatCode="0">
                  <c:v>19</c:v>
                </c:pt>
                <c:pt idx="35" formatCode="0">
                  <c:v>18.600000000000001</c:v>
                </c:pt>
                <c:pt idx="36" formatCode="0">
                  <c:v>17</c:v>
                </c:pt>
                <c:pt idx="37" formatCode="0">
                  <c:v>15.5</c:v>
                </c:pt>
              </c:numCache>
            </c:numRef>
          </c:val>
          <c:extLst>
            <c:ext xmlns:c16="http://schemas.microsoft.com/office/drawing/2014/chart" uri="{C3380CC4-5D6E-409C-BE32-E72D297353CC}">
              <c16:uniqueId val="{00000002-0F8D-487D-AB74-DC4415259BBE}"/>
            </c:ext>
          </c:extLst>
        </c:ser>
        <c:ser>
          <c:idx val="3"/>
          <c:order val="3"/>
          <c:tx>
            <c:strRef>
              <c:f>'Grafiki + dati'!$V$34</c:f>
              <c:strCache>
                <c:ptCount val="1"/>
                <c:pt idx="0">
                  <c:v>Drīzāk neatbalstītu</c:v>
                </c:pt>
              </c:strCache>
            </c:strRef>
          </c:tx>
          <c:spPr>
            <a:solidFill>
              <a:srgbClr val="F29C9C"/>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tx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'Grafiki + dati'!$S$35:$S$72</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 izglītība</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dati'!$V$35:$V$72</c:f>
              <c:numCache>
                <c:formatCode>General</c:formatCode>
                <c:ptCount val="38"/>
                <c:pt idx="0" formatCode="0">
                  <c:v>16</c:v>
                </c:pt>
                <c:pt idx="2" formatCode="0">
                  <c:v>15.4</c:v>
                </c:pt>
                <c:pt idx="3" formatCode="0">
                  <c:v>16.600000000000001</c:v>
                </c:pt>
                <c:pt idx="5" formatCode="0">
                  <c:v>15.9</c:v>
                </c:pt>
                <c:pt idx="6" formatCode="0">
                  <c:v>13.6</c:v>
                </c:pt>
                <c:pt idx="7" formatCode="0">
                  <c:v>16.5</c:v>
                </c:pt>
                <c:pt idx="8" formatCode="0">
                  <c:v>14</c:v>
                </c:pt>
                <c:pt idx="9" formatCode="0">
                  <c:v>16.100000000000001</c:v>
                </c:pt>
                <c:pt idx="10" formatCode="0">
                  <c:v>20.2</c:v>
                </c:pt>
                <c:pt idx="12" formatCode="0">
                  <c:v>15.5</c:v>
                </c:pt>
                <c:pt idx="13" formatCode="0">
                  <c:v>17</c:v>
                </c:pt>
                <c:pt idx="15" formatCode="0">
                  <c:v>17.899999999999999</c:v>
                </c:pt>
                <c:pt idx="16" formatCode="0">
                  <c:v>15.4</c:v>
                </c:pt>
                <c:pt idx="17" formatCode="0">
                  <c:v>16.8</c:v>
                </c:pt>
                <c:pt idx="19" formatCode="0">
                  <c:v>13.3</c:v>
                </c:pt>
                <c:pt idx="20" formatCode="0">
                  <c:v>16.899999999999999</c:v>
                </c:pt>
                <c:pt idx="21" formatCode="0">
                  <c:v>15.8</c:v>
                </c:pt>
                <c:pt idx="23" formatCode="0">
                  <c:v>16.899999999999999</c:v>
                </c:pt>
                <c:pt idx="24" formatCode="0">
                  <c:v>17.5</c:v>
                </c:pt>
                <c:pt idx="25" formatCode="0">
                  <c:v>17</c:v>
                </c:pt>
                <c:pt idx="26" formatCode="0">
                  <c:v>13.8</c:v>
                </c:pt>
                <c:pt idx="27" formatCode="0">
                  <c:v>14.2</c:v>
                </c:pt>
                <c:pt idx="29" formatCode="0">
                  <c:v>15.1</c:v>
                </c:pt>
                <c:pt idx="30" formatCode="0">
                  <c:v>15.2</c:v>
                </c:pt>
                <c:pt idx="31" formatCode="0">
                  <c:v>5.6</c:v>
                </c:pt>
                <c:pt idx="32" formatCode="0">
                  <c:v>28.1</c:v>
                </c:pt>
                <c:pt idx="33" formatCode="0">
                  <c:v>16.2</c:v>
                </c:pt>
                <c:pt idx="35" formatCode="0">
                  <c:v>15.1</c:v>
                </c:pt>
                <c:pt idx="36" formatCode="0">
                  <c:v>19.899999999999999</c:v>
                </c:pt>
                <c:pt idx="37" formatCode="0">
                  <c:v>12.1</c:v>
                </c:pt>
              </c:numCache>
            </c:numRef>
          </c:val>
          <c:extLst>
            <c:ext xmlns:c16="http://schemas.microsoft.com/office/drawing/2014/chart" uri="{C3380CC4-5D6E-409C-BE32-E72D297353CC}">
              <c16:uniqueId val="{00000003-0F8D-487D-AB74-DC4415259BBE}"/>
            </c:ext>
          </c:extLst>
        </c:ser>
        <c:ser>
          <c:idx val="4"/>
          <c:order val="4"/>
          <c:tx>
            <c:strRef>
              <c:f>'Grafiki + dati'!$W$34</c:f>
              <c:strCache>
                <c:ptCount val="1"/>
                <c:pt idx="0">
                  <c:v>Pilnībā neatbalstītu</c:v>
                </c:pt>
              </c:strCache>
            </c:strRef>
          </c:tx>
          <c:spPr>
            <a:solidFill>
              <a:srgbClr val="B61212"/>
            </a:solidFill>
            <a:ln w="25400">
              <a:noFill/>
            </a:ln>
          </c:spPr>
          <c:invertIfNegative val="0"/>
          <c:dLbls>
            <c:spPr>
              <a:noFill/>
              <a:ln w="25400">
                <a:noFill/>
              </a:ln>
            </c:spPr>
            <c:txPr>
              <a:bodyPr wrap="square" lIns="38100" tIns="19050" rIns="38100" bIns="19050" anchor="ctr">
                <a:spAutoFit/>
              </a:bodyPr>
              <a:lstStyle/>
              <a:p>
                <a:pPr>
                  <a:defRPr sz="900" b="0" i="0" u="none" strike="noStrike" baseline="0">
                    <a:solidFill>
                      <a:schemeClr val="bg1"/>
                    </a:solidFill>
                    <a:latin typeface="Arial"/>
                    <a:ea typeface="Arial"/>
                    <a:cs typeface="Aria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'Grafiki + dati'!$S$35:$S$72</c:f>
              <c:strCache>
                <c:ptCount val="38"/>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Pamatizglītība</c:v>
                </c:pt>
                <c:pt idx="16">
                  <c:v>Vidējā izglītība</c:v>
                </c:pt>
                <c:pt idx="17">
                  <c:v>Augstākā</c:v>
                </c:pt>
                <c:pt idx="19">
                  <c:v>Publiskais sektors</c:v>
                </c:pt>
                <c:pt idx="20">
                  <c:v>Privātais sektors</c:v>
                </c:pt>
                <c:pt idx="21">
                  <c:v>Nestrādā</c:v>
                </c:pt>
                <c:pt idx="23">
                  <c:v>Zemi</c:v>
                </c:pt>
                <c:pt idx="24">
                  <c:v>Vidēji zemi</c:v>
                </c:pt>
                <c:pt idx="25">
                  <c:v>Vidēji</c:v>
                </c:pt>
                <c:pt idx="26">
                  <c:v>Vidēji augsti</c:v>
                </c:pt>
                <c:pt idx="27">
                  <c:v>Augsti</c:v>
                </c:pt>
                <c:pt idx="29">
                  <c:v> Rīga</c:v>
                </c:pt>
                <c:pt idx="30">
                  <c:v> Vidzeme</c:v>
                </c:pt>
                <c:pt idx="31">
                  <c:v> Kurzeme</c:v>
                </c:pt>
                <c:pt idx="32">
                  <c:v> Zemgale</c:v>
                </c:pt>
                <c:pt idx="33">
                  <c:v> Latgale</c:v>
                </c:pt>
                <c:pt idx="35">
                  <c:v> Rīga</c:v>
                </c:pt>
                <c:pt idx="36">
                  <c:v> Cita pilsēta</c:v>
                </c:pt>
                <c:pt idx="37">
                  <c:v> Lauki</c:v>
                </c:pt>
              </c:strCache>
            </c:strRef>
          </c:cat>
          <c:val>
            <c:numRef>
              <c:f>'Grafiki + dati'!$W$35:$W$72</c:f>
              <c:numCache>
                <c:formatCode>General</c:formatCode>
                <c:ptCount val="38"/>
                <c:pt idx="0" formatCode="0">
                  <c:v>8</c:v>
                </c:pt>
                <c:pt idx="2" formatCode="0">
                  <c:v>7.3</c:v>
                </c:pt>
                <c:pt idx="3" formatCode="0">
                  <c:v>8.8000000000000007</c:v>
                </c:pt>
                <c:pt idx="5" formatCode="0">
                  <c:v>6.5</c:v>
                </c:pt>
                <c:pt idx="6" formatCode="0">
                  <c:v>7.5</c:v>
                </c:pt>
                <c:pt idx="7" formatCode="0">
                  <c:v>8.1999999999999993</c:v>
                </c:pt>
                <c:pt idx="8" formatCode="0">
                  <c:v>7.8</c:v>
                </c:pt>
                <c:pt idx="9" formatCode="0">
                  <c:v>8.3000000000000007</c:v>
                </c:pt>
                <c:pt idx="10" formatCode="0">
                  <c:v>9.1999999999999993</c:v>
                </c:pt>
                <c:pt idx="12" formatCode="0">
                  <c:v>5.9</c:v>
                </c:pt>
                <c:pt idx="13" formatCode="0">
                  <c:v>11.6</c:v>
                </c:pt>
                <c:pt idx="15" formatCode="0">
                  <c:v>15.3</c:v>
                </c:pt>
                <c:pt idx="16" formatCode="0">
                  <c:v>7.4</c:v>
                </c:pt>
                <c:pt idx="17" formatCode="0">
                  <c:v>7.4</c:v>
                </c:pt>
                <c:pt idx="19" formatCode="0">
                  <c:v>7.5</c:v>
                </c:pt>
                <c:pt idx="20" formatCode="0">
                  <c:v>6.6</c:v>
                </c:pt>
                <c:pt idx="21" formatCode="0">
                  <c:v>10.8</c:v>
                </c:pt>
                <c:pt idx="23" formatCode="0">
                  <c:v>9.1</c:v>
                </c:pt>
                <c:pt idx="24" formatCode="0">
                  <c:v>7</c:v>
                </c:pt>
                <c:pt idx="25" formatCode="0">
                  <c:v>5.6</c:v>
                </c:pt>
                <c:pt idx="26" formatCode="0">
                  <c:v>6.8</c:v>
                </c:pt>
                <c:pt idx="27" formatCode="0">
                  <c:v>7.3</c:v>
                </c:pt>
                <c:pt idx="29" formatCode="0">
                  <c:v>8.1999999999999993</c:v>
                </c:pt>
                <c:pt idx="30" formatCode="0">
                  <c:v>4.0999999999999996</c:v>
                </c:pt>
                <c:pt idx="31" formatCode="0">
                  <c:v>11</c:v>
                </c:pt>
                <c:pt idx="32" formatCode="0">
                  <c:v>4.4000000000000004</c:v>
                </c:pt>
                <c:pt idx="33" formatCode="0">
                  <c:v>16.8</c:v>
                </c:pt>
                <c:pt idx="35" formatCode="0">
                  <c:v>8.1999999999999993</c:v>
                </c:pt>
                <c:pt idx="36" formatCode="0">
                  <c:v>7.3</c:v>
                </c:pt>
                <c:pt idx="37" formatCode="0">
                  <c:v>8.9</c:v>
                </c:pt>
              </c:numCache>
            </c:numRef>
          </c:val>
          <c:extLst>
            <c:ext xmlns:c16="http://schemas.microsoft.com/office/drawing/2014/chart" uri="{C3380CC4-5D6E-409C-BE32-E72D297353CC}">
              <c16:uniqueId val="{00000004-0F8D-487D-AB74-DC4415259BBE}"/>
            </c:ext>
          </c:extLst>
        </c:ser>
        <c:dLbls>
          <c:showLegendKey val="0"/>
          <c:showVal val="0"/>
          <c:showCatName val="0"/>
          <c:showSerName val="0"/>
          <c:showPercent val="0"/>
          <c:showBubbleSize val="0"/>
        </c:dLbls>
        <c:gapWidth val="40"/>
        <c:overlap val="100"/>
        <c:axId val="594949872"/>
        <c:axId val="1"/>
      </c:barChart>
      <c:catAx>
        <c:axId val="594949872"/>
        <c:scaling>
          <c:orientation val="maxMin"/>
        </c:scaling>
        <c:delete val="0"/>
        <c:axPos val="l"/>
        <c:numFmt formatCode="General" sourceLinked="1"/>
        <c:majorTickMark val="none"/>
        <c:minorTickMark val="none"/>
        <c:tickLblPos val="low"/>
        <c:spPr>
          <a:ln w="3175">
            <a:solidFill>
              <a:schemeClr val="bg1">
                <a:lumMod val="50000"/>
              </a:schemeClr>
            </a:solidFill>
            <a:prstDash val="solid"/>
          </a:ln>
        </c:spPr>
        <c:txPr>
          <a:bodyPr rot="0" vert="horz"/>
          <a:lstStyle/>
          <a:p>
            <a:pPr>
              <a:defRPr sz="1000" b="0" i="0" u="none" strike="noStrike" baseline="0">
                <a:solidFill>
                  <a:srgbClr val="000000"/>
                </a:solidFill>
                <a:latin typeface="Arial"/>
                <a:ea typeface="Arial"/>
                <a:cs typeface="Arial"/>
              </a:defRPr>
            </a:pPr>
            <a:endParaRPr lang="lv-LV"/>
          </a:p>
        </c:txPr>
        <c:crossAx val="1"/>
        <c:crossesAt val="0"/>
        <c:auto val="1"/>
        <c:lblAlgn val="ctr"/>
        <c:lblOffset val="100"/>
        <c:tickLblSkip val="1"/>
        <c:tickMarkSkip val="1"/>
        <c:noMultiLvlLbl val="0"/>
      </c:catAx>
      <c:valAx>
        <c:axId val="1"/>
        <c:scaling>
          <c:orientation val="minMax"/>
          <c:max val="100"/>
          <c:min val="0"/>
        </c:scaling>
        <c:delete val="0"/>
        <c:axPos val="t"/>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89248452084374696"/>
              <c:y val="0.93685113598971925"/>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1"/>
        <c:majorTickMark val="out"/>
        <c:minorTickMark val="none"/>
        <c:tickLblPos val="high"/>
        <c:txPr>
          <a:bodyPr/>
          <a:lstStyle/>
          <a:p>
            <a:pPr>
              <a:defRPr sz="900"/>
            </a:pPr>
            <a:endParaRPr lang="lv-LV"/>
          </a:p>
        </c:txPr>
        <c:crossAx val="594949872"/>
        <c:crossesAt val="120"/>
        <c:crossBetween val="between"/>
        <c:majorUnit val="20"/>
      </c:valAx>
      <c:spPr>
        <a:solidFill>
          <a:srgbClr val="FFFFFF"/>
        </a:solidFill>
        <a:ln w="25400">
          <a:noFill/>
        </a:ln>
      </c:spPr>
    </c:plotArea>
    <c:legend>
      <c:legendPos val="t"/>
      <c:layout>
        <c:manualLayout>
          <c:xMode val="edge"/>
          <c:yMode val="edge"/>
          <c:x val="0.2990741460074734"/>
          <c:y val="5.2504836837132383E-2"/>
          <c:w val="0.54488125250245234"/>
          <c:h val="3.7303864778374732E-2"/>
        </c:manualLayout>
      </c:layout>
      <c:overlay val="0"/>
      <c:txPr>
        <a:bodyPr/>
        <a:lstStyle/>
        <a:p>
          <a:pPr>
            <a:defRPr sz="1000"/>
          </a:pPr>
          <a:endParaRPr lang="lv-LV"/>
        </a:p>
      </c:txPr>
    </c:legend>
    <c:plotVisOnly val="1"/>
    <c:dispBlanksAs val="gap"/>
    <c:showDLblsOverMax val="0"/>
  </c:chart>
  <c:spPr>
    <a:noFill/>
    <a:ln w="6350">
      <a:noFill/>
    </a:ln>
  </c:spPr>
  <c:txPr>
    <a:bodyPr/>
    <a:lstStyle/>
    <a:p>
      <a:pPr>
        <a:defRPr sz="1075"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cdr:x>
      <cdr:y>0.01012</cdr:y>
    </cdr:from>
    <cdr:to>
      <cdr:x>0.10957</cdr:x>
      <cdr:y>0.03757</cdr:y>
    </cdr:to>
    <cdr:sp macro="" textlink="">
      <cdr:nvSpPr>
        <cdr:cNvPr id="3288065" name="Text Box 2049"/>
        <cdr:cNvSpPr txBox="1">
          <a:spLocks xmlns:a="http://schemas.openxmlformats.org/drawingml/2006/main" noChangeArrowheads="1"/>
        </cdr:cNvSpPr>
      </cdr:nvSpPr>
      <cdr:spPr bwMode="auto">
        <a:xfrm xmlns:a="http://schemas.openxmlformats.org/drawingml/2006/main">
          <a:off x="0" y="54691"/>
          <a:ext cx="714359" cy="148407"/>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a:solidFill>
                <a:srgbClr val="000000"/>
              </a:solidFill>
              <a:latin typeface="Arial"/>
              <a:cs typeface="Arial"/>
            </a:rPr>
            <a:t>Dzimums</a:t>
          </a:r>
        </a:p>
      </cdr:txBody>
    </cdr:sp>
  </cdr:relSizeAnchor>
  <cdr:relSizeAnchor xmlns:cdr="http://schemas.openxmlformats.org/drawingml/2006/chartDrawing">
    <cdr:from>
      <cdr:x>0</cdr:x>
      <cdr:y>0.89055</cdr:y>
    </cdr:from>
    <cdr:to>
      <cdr:x>0.17246</cdr:x>
      <cdr:y>0.91701</cdr:y>
    </cdr:to>
    <cdr:sp macro="" textlink="">
      <cdr:nvSpPr>
        <cdr:cNvPr id="3288066" name="Text Box 2050"/>
        <cdr:cNvSpPr txBox="1">
          <a:spLocks xmlns:a="http://schemas.openxmlformats.org/drawingml/2006/main" noChangeArrowheads="1"/>
        </cdr:cNvSpPr>
      </cdr:nvSpPr>
      <cdr:spPr bwMode="auto">
        <a:xfrm xmlns:a="http://schemas.openxmlformats.org/drawingml/2006/main">
          <a:off x="0" y="4814715"/>
          <a:ext cx="1124380" cy="143055"/>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a:solidFill>
                <a:srgbClr val="000000"/>
              </a:solidFill>
              <a:latin typeface="Arial"/>
              <a:cs typeface="Arial"/>
            </a:rPr>
            <a:t>Apdzīvota vieta</a:t>
          </a:r>
        </a:p>
      </cdr:txBody>
    </cdr:sp>
  </cdr:relSizeAnchor>
  <cdr:relSizeAnchor xmlns:cdr="http://schemas.openxmlformats.org/drawingml/2006/chartDrawing">
    <cdr:from>
      <cdr:x>0</cdr:x>
      <cdr:y>0.74567</cdr:y>
    </cdr:from>
    <cdr:to>
      <cdr:x>0.10001</cdr:x>
      <cdr:y>0.78176</cdr:y>
    </cdr:to>
    <cdr:sp macro="" textlink="">
      <cdr:nvSpPr>
        <cdr:cNvPr id="3949571" name="Text Box 2051">
          <a:extLst xmlns:a="http://schemas.openxmlformats.org/drawingml/2006/main">
            <a:ext uri="{FF2B5EF4-FFF2-40B4-BE49-F238E27FC236}">
              <a16:creationId xmlns:a16="http://schemas.microsoft.com/office/drawing/2014/main" id="{44271942-9778-4031-86A8-1D7EDB391D31}"/>
            </a:ext>
          </a:extLst>
        </cdr:cNvPr>
        <cdr:cNvSpPr txBox="1">
          <a:spLocks xmlns:a="http://schemas.openxmlformats.org/drawingml/2006/main" noChangeArrowheads="1"/>
        </cdr:cNvSpPr>
      </cdr:nvSpPr>
      <cdr:spPr bwMode="auto">
        <a:xfrm xmlns:a="http://schemas.openxmlformats.org/drawingml/2006/main">
          <a:off x="0" y="4031425"/>
          <a:ext cx="652031" cy="19512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lv-LV" sz="900" b="1" i="0" u="none" strike="noStrike" baseline="0">
              <a:solidFill>
                <a:srgbClr val="000000"/>
              </a:solidFill>
              <a:latin typeface="Arial"/>
              <a:cs typeface="Arial"/>
            </a:rPr>
            <a:t>Reģions</a:t>
          </a:r>
        </a:p>
      </cdr:txBody>
    </cdr:sp>
  </cdr:relSizeAnchor>
  <cdr:relSizeAnchor xmlns:cdr="http://schemas.openxmlformats.org/drawingml/2006/chartDrawing">
    <cdr:from>
      <cdr:x>0</cdr:x>
      <cdr:y>0.5644</cdr:y>
    </cdr:from>
    <cdr:to>
      <cdr:x>0.19</cdr:x>
      <cdr:y>0.7135</cdr:y>
    </cdr:to>
    <cdr:sp macro="" textlink="">
      <cdr:nvSpPr>
        <cdr:cNvPr id="3288068" name="Text Box 2052"/>
        <cdr:cNvSpPr txBox="1">
          <a:spLocks xmlns:a="http://schemas.openxmlformats.org/drawingml/2006/main" noChangeArrowheads="1"/>
        </cdr:cNvSpPr>
      </cdr:nvSpPr>
      <cdr:spPr bwMode="auto">
        <a:xfrm xmlns:a="http://schemas.openxmlformats.org/drawingml/2006/main">
          <a:off x="-2552121" y="3354788"/>
          <a:ext cx="1346674" cy="886247"/>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dirty="0" err="1">
              <a:solidFill>
                <a:srgbClr val="000000"/>
              </a:solidFill>
              <a:latin typeface="Arial"/>
              <a:cs typeface="Arial"/>
            </a:rPr>
            <a:t>Ienākumi</a:t>
          </a:r>
          <a:r>
            <a:rPr lang="lv-LV" sz="900" b="1" i="0" u="none" strike="noStrike" baseline="0" dirty="0">
              <a:solidFill>
                <a:srgbClr val="000000"/>
              </a:solidFill>
              <a:latin typeface="Arial"/>
              <a:cs typeface="Arial"/>
            </a:rPr>
            <a:t> (mēneša vidējie ienākumi uz vienu mājsaimniecības locekli, </a:t>
          </a:r>
          <a:r>
            <a:rPr lang="lv-LV" sz="900" b="1" i="0" u="none" strike="noStrike" baseline="0" dirty="0" err="1">
              <a:solidFill>
                <a:srgbClr val="000000"/>
              </a:solidFill>
              <a:latin typeface="Arial"/>
              <a:cs typeface="Arial"/>
            </a:rPr>
            <a:t>kvintiles</a:t>
          </a:r>
          <a:r>
            <a:rPr lang="lv-LV" sz="900" b="1" i="0" u="none" strike="noStrike" baseline="0" dirty="0">
              <a:solidFill>
                <a:srgbClr val="000000"/>
              </a:solidFill>
              <a:latin typeface="Arial"/>
              <a:cs typeface="Arial"/>
            </a:rPr>
            <a:t>)</a:t>
          </a:r>
          <a:endParaRPr lang="en-US" sz="900" b="1" i="0" u="none" strike="noStrike" baseline="0" dirty="0">
            <a:solidFill>
              <a:srgbClr val="000000"/>
            </a:solidFill>
            <a:latin typeface="Arial"/>
            <a:cs typeface="Arial"/>
          </a:endParaRPr>
        </a:p>
      </cdr:txBody>
    </cdr:sp>
  </cdr:relSizeAnchor>
  <cdr:relSizeAnchor xmlns:cdr="http://schemas.openxmlformats.org/drawingml/2006/chartDrawing">
    <cdr:from>
      <cdr:x>0.00263</cdr:x>
      <cdr:y>0.36656</cdr:y>
    </cdr:from>
    <cdr:to>
      <cdr:x>0.11098</cdr:x>
      <cdr:y>0.39326</cdr:y>
    </cdr:to>
    <cdr:sp macro="" textlink="">
      <cdr:nvSpPr>
        <cdr:cNvPr id="3288070" name="Text Box 2054"/>
        <cdr:cNvSpPr txBox="1">
          <a:spLocks xmlns:a="http://schemas.openxmlformats.org/drawingml/2006/main" noChangeArrowheads="1"/>
        </cdr:cNvSpPr>
      </cdr:nvSpPr>
      <cdr:spPr bwMode="auto">
        <a:xfrm xmlns:a="http://schemas.openxmlformats.org/drawingml/2006/main">
          <a:off x="18661" y="2178850"/>
          <a:ext cx="767959" cy="158704"/>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dirty="0" err="1">
              <a:solidFill>
                <a:srgbClr val="000000"/>
              </a:solidFill>
              <a:latin typeface="Arial"/>
              <a:cs typeface="Arial"/>
            </a:rPr>
            <a:t>Izglītība</a:t>
          </a:r>
          <a:endParaRPr lang="en-US" sz="900" b="1" i="0" u="none" strike="noStrike" baseline="0" dirty="0">
            <a:solidFill>
              <a:srgbClr val="000000"/>
            </a:solidFill>
            <a:latin typeface="Arial"/>
            <a:cs typeface="Arial"/>
          </a:endParaRPr>
        </a:p>
      </cdr:txBody>
    </cdr:sp>
  </cdr:relSizeAnchor>
  <cdr:relSizeAnchor xmlns:cdr="http://schemas.openxmlformats.org/drawingml/2006/chartDrawing">
    <cdr:from>
      <cdr:x>0</cdr:x>
      <cdr:y>0.2652</cdr:y>
    </cdr:from>
    <cdr:to>
      <cdr:x>0.255</cdr:x>
      <cdr:y>0.31742</cdr:y>
    </cdr:to>
    <cdr:sp macro="" textlink="">
      <cdr:nvSpPr>
        <cdr:cNvPr id="3288071" name="Text Box 2055"/>
        <cdr:cNvSpPr txBox="1">
          <a:spLocks xmlns:a="http://schemas.openxmlformats.org/drawingml/2006/main" noChangeArrowheads="1"/>
        </cdr:cNvSpPr>
      </cdr:nvSpPr>
      <cdr:spPr bwMode="auto">
        <a:xfrm xmlns:a="http://schemas.openxmlformats.org/drawingml/2006/main">
          <a:off x="0" y="1576333"/>
          <a:ext cx="1807378" cy="310395"/>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dirty="0" err="1">
              <a:solidFill>
                <a:srgbClr val="000000"/>
              </a:solidFill>
              <a:latin typeface="Arial"/>
              <a:cs typeface="Arial"/>
            </a:rPr>
            <a:t>Sarunvaloda</a:t>
          </a:r>
          <a:r>
            <a:rPr lang="en-US" sz="900" b="1" i="0" u="none" strike="noStrike" baseline="0" dirty="0">
              <a:solidFill>
                <a:srgbClr val="000000"/>
              </a:solidFill>
              <a:latin typeface="Arial"/>
              <a:cs typeface="Arial"/>
            </a:rPr>
            <a:t> </a:t>
          </a:r>
          <a:r>
            <a:rPr lang="en-US" sz="900" b="1" i="0" u="none" strike="noStrike" baseline="0" dirty="0" err="1">
              <a:solidFill>
                <a:srgbClr val="000000"/>
              </a:solidFill>
              <a:latin typeface="Arial"/>
              <a:cs typeface="Arial"/>
            </a:rPr>
            <a:t>ģimenē</a:t>
          </a:r>
          <a:endParaRPr lang="en-US" sz="900" b="1" i="0" u="none" strike="noStrike" baseline="0" dirty="0">
            <a:solidFill>
              <a:srgbClr val="000000"/>
            </a:solidFill>
            <a:latin typeface="Arial"/>
            <a:cs typeface="Arial"/>
          </a:endParaRPr>
        </a:p>
      </cdr:txBody>
    </cdr:sp>
  </cdr:relSizeAnchor>
  <cdr:relSizeAnchor xmlns:cdr="http://schemas.openxmlformats.org/drawingml/2006/chartDrawing">
    <cdr:from>
      <cdr:x>0</cdr:x>
      <cdr:y>0.08786</cdr:y>
    </cdr:from>
    <cdr:to>
      <cdr:x>0.10957</cdr:x>
      <cdr:y>0.11506</cdr:y>
    </cdr:to>
    <cdr:sp macro="" textlink="">
      <cdr:nvSpPr>
        <cdr:cNvPr id="3288072" name="Text Box 2056"/>
        <cdr:cNvSpPr txBox="1">
          <a:spLocks xmlns:a="http://schemas.openxmlformats.org/drawingml/2006/main" noChangeArrowheads="1"/>
        </cdr:cNvSpPr>
      </cdr:nvSpPr>
      <cdr:spPr bwMode="auto">
        <a:xfrm xmlns:a="http://schemas.openxmlformats.org/drawingml/2006/main">
          <a:off x="0" y="522230"/>
          <a:ext cx="776606" cy="161676"/>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dirty="0" err="1">
              <a:solidFill>
                <a:srgbClr val="000000"/>
              </a:solidFill>
              <a:latin typeface="Arial"/>
              <a:cs typeface="Arial"/>
            </a:rPr>
            <a:t>Vecums</a:t>
          </a:r>
          <a:endParaRPr lang="en-US" sz="900" b="1" i="0" u="none" strike="noStrike" baseline="0" dirty="0">
            <a:solidFill>
              <a:srgbClr val="000000"/>
            </a:solidFill>
            <a:latin typeface="Arial"/>
            <a:cs typeface="Arial"/>
          </a:endParaRPr>
        </a:p>
      </cdr:txBody>
    </cdr:sp>
  </cdr:relSizeAnchor>
  <cdr:relSizeAnchor xmlns:cdr="http://schemas.openxmlformats.org/drawingml/2006/chartDrawing">
    <cdr:from>
      <cdr:x>0</cdr:x>
      <cdr:y>0.46369</cdr:y>
    </cdr:from>
    <cdr:to>
      <cdr:x>0.26</cdr:x>
      <cdr:y>0.50176</cdr:y>
    </cdr:to>
    <cdr:sp macro="" textlink="">
      <cdr:nvSpPr>
        <cdr:cNvPr id="3288073" name="Text Box 2057"/>
        <cdr:cNvSpPr txBox="1">
          <a:spLocks xmlns:a="http://schemas.openxmlformats.org/drawingml/2006/main" noChangeArrowheads="1"/>
        </cdr:cNvSpPr>
      </cdr:nvSpPr>
      <cdr:spPr bwMode="auto">
        <a:xfrm xmlns:a="http://schemas.openxmlformats.org/drawingml/2006/main">
          <a:off x="0" y="2756188"/>
          <a:ext cx="1842817" cy="226287"/>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a:solidFill>
                <a:srgbClr val="000000"/>
              </a:solidFill>
              <a:latin typeface="Arial"/>
              <a:cs typeface="Arial"/>
            </a:rPr>
            <a:t>Nodarbinātība</a:t>
          </a:r>
          <a:r>
            <a:rPr lang="lv-LV" sz="900" b="1" i="0" u="none" strike="noStrike" baseline="0">
              <a:solidFill>
                <a:srgbClr val="000000"/>
              </a:solidFill>
              <a:latin typeface="Arial"/>
              <a:cs typeface="Arial"/>
            </a:rPr>
            <a:t>s sektors</a:t>
          </a:r>
          <a:endParaRPr lang="en-US" sz="900" b="1" i="0" u="none" strike="noStrike" baseline="0">
            <a:solidFill>
              <a:srgbClr val="000000"/>
            </a:solidFill>
            <a:latin typeface="Arial"/>
            <a:cs typeface="Arial"/>
          </a:endParaRPr>
        </a:p>
      </cdr:txBody>
    </cdr:sp>
  </cdr:relSizeAnchor>
  <cdr:relSizeAnchor xmlns:cdr="http://schemas.openxmlformats.org/drawingml/2006/chartDrawing">
    <cdr:from>
      <cdr:x>1.74978E-7</cdr:x>
      <cdr:y>0.96673</cdr:y>
    </cdr:from>
    <cdr:to>
      <cdr:x>0.27667</cdr:x>
      <cdr:y>1</cdr:y>
    </cdr:to>
    <cdr:sp macro="" textlink="">
      <cdr:nvSpPr>
        <cdr:cNvPr id="10" name="TextBox 9">
          <a:extLst xmlns:a="http://schemas.openxmlformats.org/drawingml/2006/main">
            <a:ext uri="{FF2B5EF4-FFF2-40B4-BE49-F238E27FC236}">
              <a16:creationId xmlns:a16="http://schemas.microsoft.com/office/drawing/2014/main" id="{EED5792E-7CDC-462C-A692-F25B6C981765}"/>
            </a:ext>
          </a:extLst>
        </cdr:cNvPr>
        <cdr:cNvSpPr txBox="1"/>
      </cdr:nvSpPr>
      <cdr:spPr>
        <a:xfrm xmlns:a="http://schemas.openxmlformats.org/drawingml/2006/main">
          <a:off x="1" y="5257800"/>
          <a:ext cx="1581168" cy="180975"/>
        </a:xfrm>
        <a:prstGeom xmlns:a="http://schemas.openxmlformats.org/drawingml/2006/main" prst="rect">
          <a:avLst/>
        </a:prstGeom>
      </cdr:spPr>
      <cdr:txBody>
        <a:bodyPr xmlns:a="http://schemas.openxmlformats.org/drawingml/2006/main" vertOverflow="clip" wrap="none" rtlCol="0" anchor="b" anchorCtr="0"/>
        <a:lstStyle xmlns:a="http://schemas.openxmlformats.org/drawingml/2006/main"/>
        <a:p xmlns:a="http://schemas.openxmlformats.org/drawingml/2006/main">
          <a:r>
            <a:rPr lang="lv-LV" sz="800">
              <a:latin typeface="Arial" panose="020B0604020202020204" pitchFamily="34" charset="0"/>
              <a:cs typeface="Arial" panose="020B0604020202020204" pitchFamily="34" charset="0"/>
            </a:rPr>
            <a:t>Bāze: visi respondenti, n=1005</a:t>
          </a:r>
        </a:p>
      </cdr:txBody>
    </cdr:sp>
  </cdr:relSizeAnchor>
</c:userShapes>
</file>

<file path=ppt/drawings/drawing2.xml><?xml version="1.0" encoding="utf-8"?>
<c:userShapes xmlns:c="http://schemas.openxmlformats.org/drawingml/2006/chart">
  <cdr:relSizeAnchor xmlns:cdr="http://schemas.openxmlformats.org/drawingml/2006/chartDrawing">
    <cdr:from>
      <cdr:x>0.18851</cdr:x>
      <cdr:y>0.07021</cdr:y>
    </cdr:from>
    <cdr:to>
      <cdr:x>0.28528</cdr:x>
      <cdr:y>0.27447</cdr:y>
    </cdr:to>
    <cdr:sp macro="" textlink="">
      <cdr:nvSpPr>
        <cdr:cNvPr id="6" name="TextBox 5">
          <a:extLst xmlns:a="http://schemas.openxmlformats.org/drawingml/2006/main">
            <a:ext uri="{FF2B5EF4-FFF2-40B4-BE49-F238E27FC236}">
              <a16:creationId xmlns:a16="http://schemas.microsoft.com/office/drawing/2014/main" id="{053F2694-C040-484A-AC17-E4DCF0C914D7}"/>
            </a:ext>
          </a:extLst>
        </cdr:cNvPr>
        <cdr:cNvSpPr txBox="1"/>
      </cdr:nvSpPr>
      <cdr:spPr>
        <a:xfrm xmlns:a="http://schemas.openxmlformats.org/drawingml/2006/main">
          <a:off x="1781175" y="314325"/>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lv-LV" sz="1100"/>
        </a:p>
      </cdr:txBody>
    </cdr:sp>
  </cdr:relSizeAnchor>
  <cdr:relSizeAnchor xmlns:cdr="http://schemas.openxmlformats.org/drawingml/2006/chartDrawing">
    <cdr:from>
      <cdr:x>0</cdr:x>
      <cdr:y>0</cdr:y>
    </cdr:from>
    <cdr:to>
      <cdr:x>1</cdr:x>
      <cdr:y>0.19083</cdr:y>
    </cdr:to>
    <cdr:sp macro="" textlink="">
      <cdr:nvSpPr>
        <cdr:cNvPr id="7" name="TextBox 6">
          <a:extLst xmlns:a="http://schemas.openxmlformats.org/drawingml/2006/main">
            <a:ext uri="{FF2B5EF4-FFF2-40B4-BE49-F238E27FC236}">
              <a16:creationId xmlns:a16="http://schemas.microsoft.com/office/drawing/2014/main" id="{80A509F6-D453-415E-9908-B939DC40C3DD}"/>
            </a:ext>
          </a:extLst>
        </cdr:cNvPr>
        <cdr:cNvSpPr txBox="1"/>
      </cdr:nvSpPr>
      <cdr:spPr>
        <a:xfrm xmlns:a="http://schemas.openxmlformats.org/drawingml/2006/main">
          <a:off x="0" y="0"/>
          <a:ext cx="11972925" cy="110217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lv-LV" sz="1200" dirty="0">
              <a:latin typeface="Arial" panose="020B0604020202020204" pitchFamily="34" charset="0"/>
              <a:cs typeface="Arial" panose="020B0604020202020204" pitchFamily="34" charset="0"/>
            </a:rPr>
            <a:t>L1. </a:t>
          </a:r>
          <a:r>
            <a:rPr lang="lv-LV" sz="1200" i="1" dirty="0">
              <a:latin typeface="Arial" panose="020B0604020202020204" pitchFamily="34" charset="0"/>
              <a:cs typeface="Arial" panose="020B0604020202020204" pitchFamily="34" charset="0"/>
            </a:rPr>
            <a:t>"Ēka Rīgā, Brīvības ielā 61, zināma kā Stūra māja, ir unikāls, vēsturisks objekts, kurā saglabājies plašs liecību klāsts par PSRS okupācijas politiskajām represijām un izdarītajiem noziegumiem pret cilvēci: laika periodā no 1944. gada līdz 1991. gadam ēkā atradās Latvijas PSR Valsts drošības komiteja. Ēkas daļā – pagrabstāvā un pirmajā stāvā – kas ar Kultūras ministrijas rīkojumu atzīta par valsts nozīmes vēsturiska notikuma vietu, izstāžu ekspozīciju iekārtojis un apmeklētājus uzņem Latvijas Okupācijas muzejs. Pārējā ēkas daļa netiek izmantota, atrodas avārijas stāvoklī un tās rekonstrukcijai ir nepieciešami vismaz 25 miljoni eiro. Vai Jūs atbalstītu Stūra mājas izmantošanu privātai komercdarbībai, ja tiek nodrošināta Latvijas Okupācijas muzeja ekspozīcija ēkas pagrabstāvā un 1.stāvā?"</a:t>
          </a:r>
        </a:p>
      </cdr:txBody>
    </cdr:sp>
  </cdr:relSizeAnchor>
  <cdr:relSizeAnchor xmlns:cdr="http://schemas.openxmlformats.org/drawingml/2006/chartDrawing">
    <cdr:from>
      <cdr:x>0</cdr:x>
      <cdr:y>0.94073</cdr:y>
    </cdr:from>
    <cdr:to>
      <cdr:x>0.28807</cdr:x>
      <cdr:y>1</cdr:y>
    </cdr:to>
    <cdr:sp macro="" textlink="">
      <cdr:nvSpPr>
        <cdr:cNvPr id="4" name="Text Box 25601">
          <a:extLst xmlns:a="http://schemas.openxmlformats.org/drawingml/2006/main">
            <a:ext uri="{FF2B5EF4-FFF2-40B4-BE49-F238E27FC236}">
              <a16:creationId xmlns:a16="http://schemas.microsoft.com/office/drawing/2014/main" id="{291FB4C5-5B75-47AF-8838-C7BF0C2E6298}"/>
            </a:ext>
          </a:extLst>
        </cdr:cNvPr>
        <cdr:cNvSpPr txBox="1">
          <a:spLocks xmlns:a="http://schemas.openxmlformats.org/drawingml/2006/main" noChangeArrowheads="1"/>
        </cdr:cNvSpPr>
      </cdr:nvSpPr>
      <cdr:spPr bwMode="auto">
        <a:xfrm xmlns:a="http://schemas.openxmlformats.org/drawingml/2006/main">
          <a:off x="0" y="4211395"/>
          <a:ext cx="2721942" cy="265355"/>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xmlns:mc="http://schemas.openxmlformats.org/markup-compatibility/2006" val="FFFF00" mc:Ignorable="a14" a14:legacySpreadsheetColorIndex="13"/>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cdr:spPr>
      <cdr:txBody>
        <a:bodyPr xmlns:a="http://schemas.openxmlformats.org/drawingml/2006/main" wrap="square" lIns="27432" tIns="0" rIns="0" bIns="22860" anchor="b"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800" b="0" i="0" u="none" strike="noStrike" baseline="0">
              <a:solidFill>
                <a:srgbClr val="000000"/>
              </a:solidFill>
              <a:latin typeface="Arial"/>
              <a:cs typeface="Arial"/>
            </a:rPr>
            <a:t>Bāze: visi respondenti, n=1005</a:t>
          </a:r>
        </a:p>
      </cdr:txBody>
    </cdr:sp>
  </cdr:relSizeAnchor>
  <cdr:relSizeAnchor xmlns:cdr="http://schemas.openxmlformats.org/drawingml/2006/chartDrawing">
    <cdr:from>
      <cdr:x>0.7112</cdr:x>
      <cdr:y>0.4764</cdr:y>
    </cdr:from>
    <cdr:to>
      <cdr:x>0.82181</cdr:x>
      <cdr:y>0.6609</cdr:y>
    </cdr:to>
    <cdr:sp macro="" textlink="">
      <cdr:nvSpPr>
        <cdr:cNvPr id="16" name="TextBox 8">
          <a:extLst xmlns:a="http://schemas.openxmlformats.org/drawingml/2006/main">
            <a:ext uri="{FF2B5EF4-FFF2-40B4-BE49-F238E27FC236}">
              <a16:creationId xmlns:a16="http://schemas.microsoft.com/office/drawing/2014/main" id="{F3430898-37A0-45C2-BE01-F6773547378F}"/>
            </a:ext>
          </a:extLst>
        </cdr:cNvPr>
        <cdr:cNvSpPr txBox="1">
          <a:spLocks xmlns:a="http://schemas.openxmlformats.org/drawingml/2006/main" noChangeArrowheads="1"/>
        </cdr:cNvSpPr>
      </cdr:nvSpPr>
      <cdr:spPr bwMode="auto">
        <a:xfrm xmlns:a="http://schemas.openxmlformats.org/drawingml/2006/main">
          <a:off x="8515147" y="2751531"/>
          <a:ext cx="1324326" cy="1065613"/>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1" hangingPunct="1">
            <a:spcBef>
              <a:spcPct val="0"/>
            </a:spcBef>
            <a:buFontTx/>
            <a:buNone/>
          </a:pPr>
          <a:r>
            <a:rPr lang="lv-LV" altLang="lv-LV" sz="1400" b="1" dirty="0">
              <a:solidFill>
                <a:srgbClr val="2E4260"/>
              </a:solidFill>
              <a:latin typeface="Arial" panose="020B0604020202020204" pitchFamily="34" charset="0"/>
              <a:ea typeface="맑은 고딕" panose="020B0503020000020004" pitchFamily="34" charset="-127"/>
              <a:cs typeface="Arial" panose="020B0604020202020204" pitchFamily="34" charset="0"/>
            </a:rPr>
            <a:t>Pilnībā/</a:t>
          </a:r>
        </a:p>
        <a:p xmlns:a="http://schemas.openxmlformats.org/drawingml/2006/main">
          <a:pPr algn="ctr" eaLnBrk="1" hangingPunct="1">
            <a:spcBef>
              <a:spcPct val="0"/>
            </a:spcBef>
            <a:buFontTx/>
            <a:buNone/>
          </a:pPr>
          <a:r>
            <a:rPr lang="lv-LV" altLang="lv-LV" sz="1400" b="1" dirty="0">
              <a:solidFill>
                <a:srgbClr val="2E4260"/>
              </a:solidFill>
              <a:latin typeface="Arial" panose="020B0604020202020204" pitchFamily="34" charset="0"/>
              <a:ea typeface="맑은 고딕" panose="020B0503020000020004" pitchFamily="34" charset="-127"/>
              <a:cs typeface="Arial" panose="020B0604020202020204" pitchFamily="34" charset="0"/>
            </a:rPr>
            <a:t>drīzāk atbalstītu</a:t>
          </a:r>
        </a:p>
        <a:p xmlns:a="http://schemas.openxmlformats.org/drawingml/2006/main">
          <a:pPr algn="ctr" eaLnBrk="1" hangingPunct="1">
            <a:spcBef>
              <a:spcPct val="0"/>
            </a:spcBef>
            <a:buFontTx/>
            <a:buNone/>
          </a:pPr>
          <a:r>
            <a:rPr lang="lv-LV" altLang="lv-LV" sz="2400" b="1" dirty="0">
              <a:solidFill>
                <a:srgbClr val="2E4260"/>
              </a:solidFill>
              <a:latin typeface="Arial" panose="020B0604020202020204" pitchFamily="34" charset="0"/>
              <a:ea typeface="맑은 고딕" panose="020B0503020000020004" pitchFamily="34" charset="-127"/>
              <a:cs typeface="Arial" panose="020B0604020202020204" pitchFamily="34" charset="0"/>
            </a:rPr>
            <a:t>58.8%</a:t>
          </a:r>
        </a:p>
      </cdr:txBody>
    </cdr:sp>
  </cdr:relSizeAnchor>
  <cdr:relSizeAnchor xmlns:cdr="http://schemas.openxmlformats.org/drawingml/2006/chartDrawing">
    <cdr:from>
      <cdr:x>0.69828</cdr:x>
      <cdr:y>0.2568</cdr:y>
    </cdr:from>
    <cdr:to>
      <cdr:x>0.72395</cdr:x>
      <cdr:y>0.86463</cdr:y>
    </cdr:to>
    <cdr:sp macro="" textlink="">
      <cdr:nvSpPr>
        <cdr:cNvPr id="17" name="Right Brace 16">
          <a:extLst xmlns:a="http://schemas.openxmlformats.org/drawingml/2006/main">
            <a:ext uri="{FF2B5EF4-FFF2-40B4-BE49-F238E27FC236}">
              <a16:creationId xmlns:a16="http://schemas.microsoft.com/office/drawing/2014/main" id="{B277335E-A349-4373-ADCD-81CB35DA2A28}"/>
            </a:ext>
          </a:extLst>
        </cdr:cNvPr>
        <cdr:cNvSpPr/>
      </cdr:nvSpPr>
      <cdr:spPr>
        <a:xfrm xmlns:a="http://schemas.openxmlformats.org/drawingml/2006/main">
          <a:off x="8360487" y="1483179"/>
          <a:ext cx="307263" cy="3510642"/>
        </a:xfrm>
        <a:prstGeom xmlns:a="http://schemas.openxmlformats.org/drawingml/2006/main" prst="rightBrace">
          <a:avLst>
            <a:gd name="adj1" fmla="val 57296"/>
            <a:gd name="adj2" fmla="val 47635"/>
          </a:avLst>
        </a:prstGeom>
        <a:ln xmlns:a="http://schemas.openxmlformats.org/drawingml/2006/main" w="22225">
          <a:solidFill>
            <a:srgbClr val="2E426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nchor="ct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ctr" eaLnBrk="1" fontAlgn="auto" latinLnBrk="1" hangingPunct="1">
            <a:spcBef>
              <a:spcPts val="0"/>
            </a:spcBef>
            <a:spcAft>
              <a:spcPts val="0"/>
            </a:spcAft>
            <a:defRPr/>
          </a:pPr>
          <a:endParaRPr lang="lv-LV">
            <a:solidFill>
              <a:srgbClr val="4A6826"/>
            </a:solidFill>
          </a:endParaRPr>
        </a:p>
      </cdr:txBody>
    </cdr:sp>
  </cdr:relSizeAnchor>
  <cdr:relSizeAnchor xmlns:cdr="http://schemas.openxmlformats.org/drawingml/2006/chartDrawing">
    <cdr:from>
      <cdr:x>0.12792</cdr:x>
      <cdr:y>0.45741</cdr:y>
    </cdr:from>
    <cdr:to>
      <cdr:x>0.23853</cdr:x>
      <cdr:y>0.64191</cdr:y>
    </cdr:to>
    <cdr:sp macro="" textlink="">
      <cdr:nvSpPr>
        <cdr:cNvPr id="2" name="TextBox 8">
          <a:extLst xmlns:a="http://schemas.openxmlformats.org/drawingml/2006/main">
            <a:ext uri="{FF2B5EF4-FFF2-40B4-BE49-F238E27FC236}">
              <a16:creationId xmlns:a16="http://schemas.microsoft.com/office/drawing/2014/main" id="{849B2DB2-2B42-EDD2-72EE-561EA8743FEB}"/>
            </a:ext>
          </a:extLst>
        </cdr:cNvPr>
        <cdr:cNvSpPr txBox="1">
          <a:spLocks xmlns:a="http://schemas.openxmlformats.org/drawingml/2006/main" noChangeArrowheads="1"/>
        </cdr:cNvSpPr>
      </cdr:nvSpPr>
      <cdr:spPr bwMode="auto">
        <a:xfrm xmlns:a="http://schemas.openxmlformats.org/drawingml/2006/main">
          <a:off x="1531577" y="2641840"/>
          <a:ext cx="1324325" cy="1065613"/>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1" hangingPunct="1">
            <a:spcBef>
              <a:spcPct val="0"/>
            </a:spcBef>
            <a:buFontTx/>
            <a:buNone/>
          </a:pPr>
          <a:r>
            <a:rPr lang="lv-LV" altLang="lv-LV" sz="1400" b="1" dirty="0">
              <a:solidFill>
                <a:srgbClr val="B61212"/>
              </a:solidFill>
              <a:latin typeface="Arial" panose="020B0604020202020204" pitchFamily="34" charset="0"/>
              <a:ea typeface="맑은 고딕" panose="020B0503020000020004" pitchFamily="34" charset="-127"/>
              <a:cs typeface="Arial" panose="020B0604020202020204" pitchFamily="34" charset="0"/>
            </a:rPr>
            <a:t>Pilnībā/</a:t>
          </a:r>
        </a:p>
        <a:p xmlns:a="http://schemas.openxmlformats.org/drawingml/2006/main">
          <a:pPr algn="ctr" eaLnBrk="1" hangingPunct="1">
            <a:spcBef>
              <a:spcPct val="0"/>
            </a:spcBef>
            <a:buFontTx/>
            <a:buNone/>
          </a:pPr>
          <a:r>
            <a:rPr lang="lv-LV" altLang="lv-LV" sz="1400" b="1" dirty="0">
              <a:solidFill>
                <a:srgbClr val="B61212"/>
              </a:solidFill>
              <a:latin typeface="Arial" panose="020B0604020202020204" pitchFamily="34" charset="0"/>
              <a:ea typeface="맑은 고딕" panose="020B0503020000020004" pitchFamily="34" charset="-127"/>
              <a:cs typeface="Arial" panose="020B0604020202020204" pitchFamily="34" charset="0"/>
            </a:rPr>
            <a:t>drīzāk neatbalstītu</a:t>
          </a:r>
        </a:p>
        <a:p xmlns:a="http://schemas.openxmlformats.org/drawingml/2006/main">
          <a:pPr algn="ctr" eaLnBrk="1" hangingPunct="1">
            <a:spcBef>
              <a:spcPct val="0"/>
            </a:spcBef>
            <a:buFontTx/>
            <a:buNone/>
          </a:pPr>
          <a:r>
            <a:rPr lang="lv-LV" altLang="lv-LV" sz="2400" b="1" dirty="0">
              <a:solidFill>
                <a:srgbClr val="B61212"/>
              </a:solidFill>
              <a:latin typeface="Arial" panose="020B0604020202020204" pitchFamily="34" charset="0"/>
              <a:ea typeface="맑은 고딕" panose="020B0503020000020004" pitchFamily="34" charset="-127"/>
              <a:cs typeface="Arial" panose="020B0604020202020204" pitchFamily="34" charset="0"/>
            </a:rPr>
            <a:t>24.0%</a:t>
          </a:r>
        </a:p>
      </cdr:txBody>
    </cdr:sp>
  </cdr:relSizeAnchor>
  <cdr:relSizeAnchor xmlns:cdr="http://schemas.openxmlformats.org/drawingml/2006/chartDrawing">
    <cdr:from>
      <cdr:x>0.2496</cdr:x>
      <cdr:y>0.3958</cdr:y>
    </cdr:from>
    <cdr:to>
      <cdr:x>0.27389</cdr:x>
      <cdr:y>0.82458</cdr:y>
    </cdr:to>
    <cdr:sp macro="" textlink="">
      <cdr:nvSpPr>
        <cdr:cNvPr id="3" name="Right Brace 2">
          <a:extLst xmlns:a="http://schemas.openxmlformats.org/drawingml/2006/main">
            <a:ext uri="{FF2B5EF4-FFF2-40B4-BE49-F238E27FC236}">
              <a16:creationId xmlns:a16="http://schemas.microsoft.com/office/drawing/2014/main" id="{C8FA778E-7388-3696-C0F1-6BC45BAA4083}"/>
            </a:ext>
          </a:extLst>
        </cdr:cNvPr>
        <cdr:cNvSpPr/>
      </cdr:nvSpPr>
      <cdr:spPr>
        <a:xfrm xmlns:a="http://schemas.openxmlformats.org/drawingml/2006/main" flipH="1">
          <a:off x="2988437" y="2286000"/>
          <a:ext cx="290884" cy="2476500"/>
        </a:xfrm>
        <a:prstGeom xmlns:a="http://schemas.openxmlformats.org/drawingml/2006/main" prst="rightBrace">
          <a:avLst>
            <a:gd name="adj1" fmla="val 57296"/>
            <a:gd name="adj2" fmla="val 47635"/>
          </a:avLst>
        </a:prstGeom>
        <a:ln xmlns:a="http://schemas.openxmlformats.org/drawingml/2006/main" w="22225">
          <a:solidFill>
            <a:srgbClr val="B61212"/>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nchor="ct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ctr" eaLnBrk="1" fontAlgn="auto" latinLnBrk="1" hangingPunct="1">
            <a:spcBef>
              <a:spcPts val="0"/>
            </a:spcBef>
            <a:spcAft>
              <a:spcPts val="0"/>
            </a:spcAft>
            <a:defRPr/>
          </a:pPr>
          <a:endParaRPr lang="lv-LV">
            <a:solidFill>
              <a:srgbClr val="4A6826"/>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0.13009</cdr:y>
    </cdr:from>
    <cdr:to>
      <cdr:x>0.11858</cdr:x>
      <cdr:y>0.16595</cdr:y>
    </cdr:to>
    <cdr:sp macro="" textlink="">
      <cdr:nvSpPr>
        <cdr:cNvPr id="9" name="TextBox 1">
          <a:extLst xmlns:a="http://schemas.openxmlformats.org/drawingml/2006/main">
            <a:ext uri="{FF2B5EF4-FFF2-40B4-BE49-F238E27FC236}">
              <a16:creationId xmlns:a16="http://schemas.microsoft.com/office/drawing/2014/main" id="{44472B1D-98DB-4872-8577-55E9FD9FBC89}"/>
            </a:ext>
          </a:extLst>
        </cdr:cNvPr>
        <cdr:cNvSpPr txBox="1"/>
      </cdr:nvSpPr>
      <cdr:spPr>
        <a:xfrm xmlns:a="http://schemas.openxmlformats.org/drawingml/2006/main">
          <a:off x="0" y="759623"/>
          <a:ext cx="1388988" cy="20938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000" b="1" dirty="0">
              <a:latin typeface="Arial" panose="020B0604020202020204" pitchFamily="34" charset="0"/>
              <a:cs typeface="Arial" panose="020B0604020202020204" pitchFamily="34" charset="0"/>
            </a:rPr>
            <a:t>Dzimums</a:t>
          </a:r>
        </a:p>
      </cdr:txBody>
    </cdr:sp>
  </cdr:relSizeAnchor>
  <cdr:relSizeAnchor xmlns:cdr="http://schemas.openxmlformats.org/drawingml/2006/chartDrawing">
    <cdr:from>
      <cdr:x>0</cdr:x>
      <cdr:y>0.86223</cdr:y>
    </cdr:from>
    <cdr:to>
      <cdr:x>0.13771</cdr:x>
      <cdr:y>0.90111</cdr:y>
    </cdr:to>
    <cdr:sp macro="" textlink="">
      <cdr:nvSpPr>
        <cdr:cNvPr id="10" name="TextBox 1">
          <a:extLst xmlns:a="http://schemas.openxmlformats.org/drawingml/2006/main">
            <a:ext uri="{FF2B5EF4-FFF2-40B4-BE49-F238E27FC236}">
              <a16:creationId xmlns:a16="http://schemas.microsoft.com/office/drawing/2014/main" id="{CC07AF31-1410-40FD-AF0A-FEDB10B1894C}"/>
            </a:ext>
          </a:extLst>
        </cdr:cNvPr>
        <cdr:cNvSpPr txBox="1"/>
      </cdr:nvSpPr>
      <cdr:spPr>
        <a:xfrm xmlns:a="http://schemas.openxmlformats.org/drawingml/2006/main">
          <a:off x="0" y="5324599"/>
          <a:ext cx="1646383" cy="2401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000" b="1" dirty="0">
              <a:latin typeface="Arial" panose="020B0604020202020204" pitchFamily="34" charset="0"/>
              <a:cs typeface="Arial" panose="020B0604020202020204" pitchFamily="34" charset="0"/>
            </a:rPr>
            <a:t>Apdzīvota</a:t>
          </a:r>
          <a:r>
            <a:rPr lang="lv-LV" sz="1000" b="1" baseline="0" dirty="0">
              <a:latin typeface="Arial" panose="020B0604020202020204" pitchFamily="34" charset="0"/>
              <a:cs typeface="Arial" panose="020B0604020202020204" pitchFamily="34" charset="0"/>
            </a:rPr>
            <a:t> vieta</a:t>
          </a:r>
          <a:endParaRPr lang="lv-LV" sz="10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0.19573</cdr:y>
    </cdr:from>
    <cdr:to>
      <cdr:x>0.11858</cdr:x>
      <cdr:y>0.23463</cdr:y>
    </cdr:to>
    <cdr:sp macro="" textlink="">
      <cdr:nvSpPr>
        <cdr:cNvPr id="11" name="TextBox 1">
          <a:extLst xmlns:a="http://schemas.openxmlformats.org/drawingml/2006/main">
            <a:ext uri="{FF2B5EF4-FFF2-40B4-BE49-F238E27FC236}">
              <a16:creationId xmlns:a16="http://schemas.microsoft.com/office/drawing/2014/main" id="{D703D071-5FD5-4497-ADB5-5D4A46ABCB55}"/>
            </a:ext>
          </a:extLst>
        </cdr:cNvPr>
        <cdr:cNvSpPr txBox="1"/>
      </cdr:nvSpPr>
      <cdr:spPr>
        <a:xfrm xmlns:a="http://schemas.openxmlformats.org/drawingml/2006/main">
          <a:off x="0" y="1142886"/>
          <a:ext cx="1388988" cy="2271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000" b="1" dirty="0">
              <a:latin typeface="Arial" panose="020B0604020202020204" pitchFamily="34" charset="0"/>
              <a:cs typeface="Arial" panose="020B0604020202020204" pitchFamily="34" charset="0"/>
            </a:rPr>
            <a:t>Vecums</a:t>
          </a:r>
        </a:p>
      </cdr:txBody>
    </cdr:sp>
  </cdr:relSizeAnchor>
  <cdr:relSizeAnchor xmlns:cdr="http://schemas.openxmlformats.org/drawingml/2006/chartDrawing">
    <cdr:from>
      <cdr:x>0</cdr:x>
      <cdr:y>0.73005</cdr:y>
    </cdr:from>
    <cdr:to>
      <cdr:x>0.11858</cdr:x>
      <cdr:y>0.76894</cdr:y>
    </cdr:to>
    <cdr:sp macro="" textlink="">
      <cdr:nvSpPr>
        <cdr:cNvPr id="12" name="TextBox 1">
          <a:extLst xmlns:a="http://schemas.openxmlformats.org/drawingml/2006/main">
            <a:ext uri="{FF2B5EF4-FFF2-40B4-BE49-F238E27FC236}">
              <a16:creationId xmlns:a16="http://schemas.microsoft.com/office/drawing/2014/main" id="{43CAFC6B-CDCD-4154-B885-693F906AE166}"/>
            </a:ext>
          </a:extLst>
        </cdr:cNvPr>
        <cdr:cNvSpPr txBox="1"/>
      </cdr:nvSpPr>
      <cdr:spPr>
        <a:xfrm xmlns:a="http://schemas.openxmlformats.org/drawingml/2006/main">
          <a:off x="0" y="4647447"/>
          <a:ext cx="1415165" cy="24757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000" b="1" dirty="0">
              <a:latin typeface="Arial" panose="020B0604020202020204" pitchFamily="34" charset="0"/>
              <a:cs typeface="Arial" panose="020B0604020202020204" pitchFamily="34" charset="0"/>
            </a:rPr>
            <a:t>Reģions</a:t>
          </a:r>
        </a:p>
      </cdr:txBody>
    </cdr:sp>
  </cdr:relSizeAnchor>
  <cdr:relSizeAnchor xmlns:cdr="http://schemas.openxmlformats.org/drawingml/2006/chartDrawing">
    <cdr:from>
      <cdr:x>0</cdr:x>
      <cdr:y>0.5992</cdr:y>
    </cdr:from>
    <cdr:to>
      <cdr:x>0.11858</cdr:x>
      <cdr:y>0.63809</cdr:y>
    </cdr:to>
    <cdr:sp macro="" textlink="">
      <cdr:nvSpPr>
        <cdr:cNvPr id="13" name="TextBox 1">
          <a:extLst xmlns:a="http://schemas.openxmlformats.org/drawingml/2006/main">
            <a:ext uri="{FF2B5EF4-FFF2-40B4-BE49-F238E27FC236}">
              <a16:creationId xmlns:a16="http://schemas.microsoft.com/office/drawing/2014/main" id="{6AF076EB-B3D9-4785-AEBE-086F6D37CABE}"/>
            </a:ext>
          </a:extLst>
        </cdr:cNvPr>
        <cdr:cNvSpPr txBox="1"/>
      </cdr:nvSpPr>
      <cdr:spPr>
        <a:xfrm xmlns:a="http://schemas.openxmlformats.org/drawingml/2006/main">
          <a:off x="0" y="3498766"/>
          <a:ext cx="1388988" cy="22708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000" b="1" dirty="0">
              <a:latin typeface="Arial" panose="020B0604020202020204" pitchFamily="34" charset="0"/>
              <a:cs typeface="Arial" panose="020B0604020202020204" pitchFamily="34" charset="0"/>
            </a:rPr>
            <a:t>Ienākumi</a:t>
          </a:r>
        </a:p>
      </cdr:txBody>
    </cdr:sp>
  </cdr:relSizeAnchor>
  <cdr:relSizeAnchor xmlns:cdr="http://schemas.openxmlformats.org/drawingml/2006/chartDrawing">
    <cdr:from>
      <cdr:x>0</cdr:x>
      <cdr:y>0.4218</cdr:y>
    </cdr:from>
    <cdr:to>
      <cdr:x>0.11858</cdr:x>
      <cdr:y>0.46069</cdr:y>
    </cdr:to>
    <cdr:sp macro="" textlink="">
      <cdr:nvSpPr>
        <cdr:cNvPr id="14" name="TextBox 1">
          <a:extLst xmlns:a="http://schemas.openxmlformats.org/drawingml/2006/main">
            <a:ext uri="{FF2B5EF4-FFF2-40B4-BE49-F238E27FC236}">
              <a16:creationId xmlns:a16="http://schemas.microsoft.com/office/drawing/2014/main" id="{C18210BF-695A-4E41-82D3-B5A30F88625E}"/>
            </a:ext>
          </a:extLst>
        </cdr:cNvPr>
        <cdr:cNvSpPr txBox="1"/>
      </cdr:nvSpPr>
      <cdr:spPr>
        <a:xfrm xmlns:a="http://schemas.openxmlformats.org/drawingml/2006/main">
          <a:off x="0" y="2462881"/>
          <a:ext cx="1388988" cy="22708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000" b="1" dirty="0">
              <a:latin typeface="Arial" panose="020B0604020202020204" pitchFamily="34" charset="0"/>
              <a:cs typeface="Arial" panose="020B0604020202020204" pitchFamily="34" charset="0"/>
            </a:rPr>
            <a:t>Izglītība</a:t>
          </a:r>
        </a:p>
      </cdr:txBody>
    </cdr:sp>
  </cdr:relSizeAnchor>
  <cdr:relSizeAnchor xmlns:cdr="http://schemas.openxmlformats.org/drawingml/2006/chartDrawing">
    <cdr:from>
      <cdr:x>0</cdr:x>
      <cdr:y>0.34873</cdr:y>
    </cdr:from>
    <cdr:to>
      <cdr:x>0.13612</cdr:x>
      <cdr:y>0.39064</cdr:y>
    </cdr:to>
    <cdr:sp macro="" textlink="">
      <cdr:nvSpPr>
        <cdr:cNvPr id="15" name="TextBox 1">
          <a:extLst xmlns:a="http://schemas.openxmlformats.org/drawingml/2006/main">
            <a:ext uri="{FF2B5EF4-FFF2-40B4-BE49-F238E27FC236}">
              <a16:creationId xmlns:a16="http://schemas.microsoft.com/office/drawing/2014/main" id="{A14E8BDE-0093-406C-AF35-C32979E2E26A}"/>
            </a:ext>
          </a:extLst>
        </cdr:cNvPr>
        <cdr:cNvSpPr txBox="1"/>
      </cdr:nvSpPr>
      <cdr:spPr>
        <a:xfrm xmlns:a="http://schemas.openxmlformats.org/drawingml/2006/main">
          <a:off x="0" y="2036271"/>
          <a:ext cx="1594443" cy="24471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000" b="1" dirty="0">
              <a:latin typeface="Arial" panose="020B0604020202020204" pitchFamily="34" charset="0"/>
              <a:cs typeface="Arial" panose="020B0604020202020204" pitchFamily="34" charset="0"/>
            </a:rPr>
            <a:t>Sarunvaloda ģimenē</a:t>
          </a:r>
        </a:p>
      </cdr:txBody>
    </cdr:sp>
  </cdr:relSizeAnchor>
  <cdr:relSizeAnchor xmlns:cdr="http://schemas.openxmlformats.org/drawingml/2006/chartDrawing">
    <cdr:from>
      <cdr:x>0</cdr:x>
      <cdr:y>0.50336</cdr:y>
    </cdr:from>
    <cdr:to>
      <cdr:x>0.12879</cdr:x>
      <cdr:y>0.54021</cdr:y>
    </cdr:to>
    <cdr:sp macro="" textlink="">
      <cdr:nvSpPr>
        <cdr:cNvPr id="22" name="TextBox 1">
          <a:extLst xmlns:a="http://schemas.openxmlformats.org/drawingml/2006/main">
            <a:ext uri="{FF2B5EF4-FFF2-40B4-BE49-F238E27FC236}">
              <a16:creationId xmlns:a16="http://schemas.microsoft.com/office/drawing/2014/main" id="{6410EBBB-BF65-4EAA-8B3E-8A5456B3883C}"/>
            </a:ext>
          </a:extLst>
        </cdr:cNvPr>
        <cdr:cNvSpPr txBox="1"/>
      </cdr:nvSpPr>
      <cdr:spPr>
        <a:xfrm xmlns:a="http://schemas.openxmlformats.org/drawingml/2006/main">
          <a:off x="0" y="2939142"/>
          <a:ext cx="1508583" cy="21516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000" b="1" dirty="0">
              <a:latin typeface="Arial" panose="020B0604020202020204" pitchFamily="34" charset="0"/>
              <a:cs typeface="Arial" panose="020B0604020202020204" pitchFamily="34" charset="0"/>
            </a:rPr>
            <a:t>Nodarbinātības sektors</a:t>
          </a:r>
        </a:p>
      </cdr:txBody>
    </cdr:sp>
  </cdr:relSizeAnchor>
  <cdr:relSizeAnchor xmlns:cdr="http://schemas.openxmlformats.org/drawingml/2006/chartDrawing">
    <cdr:from>
      <cdr:x>0</cdr:x>
      <cdr:y>0.95339</cdr:y>
    </cdr:from>
    <cdr:to>
      <cdr:x>0.65805</cdr:x>
      <cdr:y>1</cdr:y>
    </cdr:to>
    <cdr:sp macro="" textlink="">
      <cdr:nvSpPr>
        <cdr:cNvPr id="17" name="TextBox 1">
          <a:extLst xmlns:a="http://schemas.openxmlformats.org/drawingml/2006/main">
            <a:ext uri="{FF2B5EF4-FFF2-40B4-BE49-F238E27FC236}">
              <a16:creationId xmlns:a16="http://schemas.microsoft.com/office/drawing/2014/main" id="{F46B7BEB-82B0-497B-9200-6D6ED3153524}"/>
            </a:ext>
          </a:extLst>
        </cdr:cNvPr>
        <cdr:cNvSpPr txBox="1"/>
      </cdr:nvSpPr>
      <cdr:spPr>
        <a:xfrm xmlns:a="http://schemas.openxmlformats.org/drawingml/2006/main">
          <a:off x="-227478" y="5538366"/>
          <a:ext cx="7708075" cy="270764"/>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eaLnBrk="1" fontAlgn="auto" latinLnBrk="0" hangingPunct="1">
            <a:lnSpc>
              <a:spcPct val="100000"/>
            </a:lnSpc>
            <a:spcBef>
              <a:spcPts val="0"/>
            </a:spcBef>
            <a:spcAft>
              <a:spcPts val="0"/>
            </a:spcAft>
            <a:buClrTx/>
            <a:buSzTx/>
            <a:buFontTx/>
            <a:buNone/>
            <a:tabLst/>
            <a:defRPr/>
          </a:pPr>
          <a:r>
            <a:rPr lang="lv-LV" sz="800" dirty="0">
              <a:effectLst/>
              <a:latin typeface="Arial" panose="020B0604020202020204" pitchFamily="34" charset="0"/>
              <a:ea typeface="+mn-ea"/>
              <a:cs typeface="Arial" panose="020B0604020202020204" pitchFamily="34" charset="0"/>
            </a:rPr>
            <a:t>Bāze: visi respondenti, respondentu skaitu grupās skat</a:t>
          </a:r>
          <a:r>
            <a:rPr lang="lv-LV" sz="800" baseline="0" dirty="0">
              <a:effectLst/>
              <a:latin typeface="Arial" panose="020B0604020202020204" pitchFamily="34" charset="0"/>
              <a:ea typeface="+mn-ea"/>
              <a:cs typeface="Arial" panose="020B0604020202020204" pitchFamily="34" charset="0"/>
            </a:rPr>
            <a:t>. respondentu sociāldemogrāfiskajā profilā 4. </a:t>
          </a:r>
          <a:r>
            <a:rPr lang="lv-LV" sz="800" baseline="0" dirty="0" err="1">
              <a:effectLst/>
              <a:latin typeface="Arial" panose="020B0604020202020204" pitchFamily="34" charset="0"/>
              <a:ea typeface="+mn-ea"/>
              <a:cs typeface="Arial" panose="020B0604020202020204" pitchFamily="34" charset="0"/>
            </a:rPr>
            <a:t>lpp</a:t>
          </a:r>
          <a:endParaRPr lang="lv-LV" sz="800" dirty="0">
            <a:effectLst/>
            <a:latin typeface="Arial" panose="020B0604020202020204" pitchFamily="34" charset="0"/>
            <a:ea typeface="+mn-ea"/>
            <a:cs typeface="Arial" panose="020B0604020202020204" pitchFamily="34" charset="0"/>
          </a:endParaRPr>
        </a:p>
      </cdr:txBody>
    </cdr:sp>
  </cdr:relSizeAnchor>
  <cdr:relSizeAnchor xmlns:cdr="http://schemas.openxmlformats.org/drawingml/2006/chartDrawing">
    <cdr:from>
      <cdr:x>0</cdr:x>
      <cdr:y>0</cdr:y>
    </cdr:from>
    <cdr:to>
      <cdr:x>1</cdr:x>
      <cdr:y>0.04685</cdr:y>
    </cdr:to>
    <cdr:sp macro="" textlink="">
      <cdr:nvSpPr>
        <cdr:cNvPr id="3" name="TextBox 1">
          <a:extLst xmlns:a="http://schemas.openxmlformats.org/drawingml/2006/main">
            <a:ext uri="{FF2B5EF4-FFF2-40B4-BE49-F238E27FC236}">
              <a16:creationId xmlns:a16="http://schemas.microsoft.com/office/drawing/2014/main" id="{7D7A1330-9392-F8F9-09A4-E85FF5CE7F2E}"/>
            </a:ext>
          </a:extLst>
        </cdr:cNvPr>
        <cdr:cNvSpPr txBox="1"/>
      </cdr:nvSpPr>
      <cdr:spPr>
        <a:xfrm xmlns:a="http://schemas.openxmlformats.org/drawingml/2006/main">
          <a:off x="0" y="0"/>
          <a:ext cx="11713510" cy="27214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1200" dirty="0">
              <a:latin typeface="Arial" panose="020B0604020202020204" pitchFamily="34" charset="0"/>
              <a:cs typeface="Arial" panose="020B0604020202020204" pitchFamily="34" charset="0"/>
            </a:rPr>
            <a:t>L1. </a:t>
          </a:r>
          <a:r>
            <a:rPr lang="lv-LV" sz="1200" i="1" dirty="0">
              <a:latin typeface="Arial" panose="020B0604020202020204" pitchFamily="34" charset="0"/>
              <a:cs typeface="Arial" panose="020B0604020202020204" pitchFamily="34" charset="0"/>
            </a:rPr>
            <a:t>"Vai Jūs atbalstītu Stūra mājas izmantošanu privātai komercdarbībai, ja tiek nodrošināta Latvijas Okupācijas muzeja ekspozīcija ēkas pagrabstāvā un 1.stāvā?"</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E24AD25-D991-4731-8CA6-3939E78045F1}"/>
              </a:ext>
            </a:extLst>
          </p:cNvPr>
          <p:cNvSpPr>
            <a:spLocks noGrp="1"/>
          </p:cNvSpPr>
          <p:nvPr>
            <p:ph type="hdr" sz="quarter"/>
          </p:nvPr>
        </p:nvSpPr>
        <p:spPr>
          <a:xfrm>
            <a:off x="1" y="0"/>
            <a:ext cx="3078513" cy="512225"/>
          </a:xfrm>
          <a:prstGeom prst="rect">
            <a:avLst/>
          </a:prstGeom>
        </p:spPr>
        <p:txBody>
          <a:bodyPr vert="horz" lIns="94770" tIns="47385" rIns="94770" bIns="47385" rtlCol="0"/>
          <a:lstStyle>
            <a:lvl1pPr algn="l">
              <a:defRPr sz="1200"/>
            </a:lvl1pPr>
          </a:lstStyle>
          <a:p>
            <a:endParaRPr lang="en-US"/>
          </a:p>
        </p:txBody>
      </p:sp>
      <p:sp>
        <p:nvSpPr>
          <p:cNvPr id="3" name="Date Placeholder 2">
            <a:extLst>
              <a:ext uri="{FF2B5EF4-FFF2-40B4-BE49-F238E27FC236}">
                <a16:creationId xmlns:a16="http://schemas.microsoft.com/office/drawing/2014/main" id="{9647A054-1F31-4FE8-8B51-D2CBAF1F0A14}"/>
              </a:ext>
            </a:extLst>
          </p:cNvPr>
          <p:cNvSpPr>
            <a:spLocks noGrp="1"/>
          </p:cNvSpPr>
          <p:nvPr>
            <p:ph type="dt" sz="quarter" idx="1"/>
          </p:nvPr>
        </p:nvSpPr>
        <p:spPr>
          <a:xfrm>
            <a:off x="4022305" y="0"/>
            <a:ext cx="3078513" cy="512225"/>
          </a:xfrm>
          <a:prstGeom prst="rect">
            <a:avLst/>
          </a:prstGeom>
        </p:spPr>
        <p:txBody>
          <a:bodyPr vert="horz" lIns="94770" tIns="47385" rIns="94770" bIns="47385" rtlCol="0"/>
          <a:lstStyle>
            <a:lvl1pPr algn="r">
              <a:defRPr sz="1200"/>
            </a:lvl1pPr>
          </a:lstStyle>
          <a:p>
            <a:fld id="{38E8BE21-3E17-48C4-99B2-3965A4F6B7D2}" type="datetimeFigureOut">
              <a:rPr lang="en-US" smtClean="0"/>
              <a:t>2/20/2024</a:t>
            </a:fld>
            <a:endParaRPr lang="en-US"/>
          </a:p>
        </p:txBody>
      </p:sp>
      <p:sp>
        <p:nvSpPr>
          <p:cNvPr id="4" name="Footer Placeholder 3">
            <a:extLst>
              <a:ext uri="{FF2B5EF4-FFF2-40B4-BE49-F238E27FC236}">
                <a16:creationId xmlns:a16="http://schemas.microsoft.com/office/drawing/2014/main" id="{0F591750-8E2F-411F-BC31-57B53720BC3D}"/>
              </a:ext>
            </a:extLst>
          </p:cNvPr>
          <p:cNvSpPr>
            <a:spLocks noGrp="1"/>
          </p:cNvSpPr>
          <p:nvPr>
            <p:ph type="ftr" sz="quarter" idx="2"/>
          </p:nvPr>
        </p:nvSpPr>
        <p:spPr>
          <a:xfrm>
            <a:off x="1" y="9720800"/>
            <a:ext cx="3078513" cy="512225"/>
          </a:xfrm>
          <a:prstGeom prst="rect">
            <a:avLst/>
          </a:prstGeom>
        </p:spPr>
        <p:txBody>
          <a:bodyPr vert="horz" lIns="94770" tIns="47385" rIns="94770" bIns="47385"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F26FBE3-BBAA-4909-8BFA-D5709F2B9E75}"/>
              </a:ext>
            </a:extLst>
          </p:cNvPr>
          <p:cNvSpPr>
            <a:spLocks noGrp="1"/>
          </p:cNvSpPr>
          <p:nvPr>
            <p:ph type="sldNum" sz="quarter" idx="3"/>
          </p:nvPr>
        </p:nvSpPr>
        <p:spPr>
          <a:xfrm>
            <a:off x="4022305" y="9720800"/>
            <a:ext cx="3078513" cy="512225"/>
          </a:xfrm>
          <a:prstGeom prst="rect">
            <a:avLst/>
          </a:prstGeom>
        </p:spPr>
        <p:txBody>
          <a:bodyPr vert="horz" lIns="94770" tIns="47385" rIns="94770" bIns="47385" rtlCol="0" anchor="b"/>
          <a:lstStyle>
            <a:lvl1pPr algn="r">
              <a:defRPr sz="1200"/>
            </a:lvl1pPr>
          </a:lstStyle>
          <a:p>
            <a:fld id="{2F46140F-CDBE-4692-855F-83DCDF1A1584}" type="slidenum">
              <a:rPr lang="en-US" smtClean="0"/>
              <a:t>‹#›</a:t>
            </a:fld>
            <a:endParaRPr lang="en-US"/>
          </a:p>
        </p:txBody>
      </p:sp>
    </p:spTree>
    <p:extLst>
      <p:ext uri="{BB962C8B-B14F-4D97-AF65-F5344CB8AC3E}">
        <p14:creationId xmlns:p14="http://schemas.microsoft.com/office/powerpoint/2010/main" val="15790572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513429"/>
          </a:xfrm>
          <a:prstGeom prst="rect">
            <a:avLst/>
          </a:prstGeom>
        </p:spPr>
        <p:txBody>
          <a:bodyPr vert="horz" lIns="94770" tIns="47385" rIns="94770" bIns="47385" rtlCol="0"/>
          <a:lstStyle>
            <a:lvl1pPr algn="l">
              <a:defRPr sz="1200"/>
            </a:lvl1pPr>
          </a:lstStyle>
          <a:p>
            <a:endParaRPr lang="lv-LV"/>
          </a:p>
        </p:txBody>
      </p:sp>
      <p:sp>
        <p:nvSpPr>
          <p:cNvPr id="3" name="Date Placeholder 2"/>
          <p:cNvSpPr>
            <a:spLocks noGrp="1"/>
          </p:cNvSpPr>
          <p:nvPr>
            <p:ph type="dt" idx="1"/>
          </p:nvPr>
        </p:nvSpPr>
        <p:spPr>
          <a:xfrm>
            <a:off x="4023094" y="0"/>
            <a:ext cx="3077739" cy="513429"/>
          </a:xfrm>
          <a:prstGeom prst="rect">
            <a:avLst/>
          </a:prstGeom>
        </p:spPr>
        <p:txBody>
          <a:bodyPr vert="horz" lIns="94770" tIns="47385" rIns="94770" bIns="47385" rtlCol="0"/>
          <a:lstStyle>
            <a:lvl1pPr algn="r">
              <a:defRPr sz="1200"/>
            </a:lvl1pPr>
          </a:lstStyle>
          <a:p>
            <a:fld id="{CE007C15-34CF-4236-ADF4-1E47C07854AD}" type="datetimeFigureOut">
              <a:rPr lang="lv-LV" smtClean="0"/>
              <a:t>20.02.2024</a:t>
            </a:fld>
            <a:endParaRPr lang="lv-LV"/>
          </a:p>
        </p:txBody>
      </p:sp>
      <p:sp>
        <p:nvSpPr>
          <p:cNvPr id="4" name="Slide Image Placeholder 3"/>
          <p:cNvSpPr>
            <a:spLocks noGrp="1" noRot="1" noChangeAspect="1"/>
          </p:cNvSpPr>
          <p:nvPr>
            <p:ph type="sldImg" idx="2"/>
          </p:nvPr>
        </p:nvSpPr>
        <p:spPr>
          <a:xfrm>
            <a:off x="482600" y="1279525"/>
            <a:ext cx="6137275" cy="3452813"/>
          </a:xfrm>
          <a:prstGeom prst="rect">
            <a:avLst/>
          </a:prstGeom>
          <a:noFill/>
          <a:ln w="12700">
            <a:solidFill>
              <a:prstClr val="black"/>
            </a:solidFill>
          </a:ln>
        </p:spPr>
        <p:txBody>
          <a:bodyPr vert="horz" lIns="94770" tIns="47385" rIns="94770" bIns="47385" rtlCol="0" anchor="ctr"/>
          <a:lstStyle/>
          <a:p>
            <a:endParaRPr lang="lv-LV"/>
          </a:p>
        </p:txBody>
      </p:sp>
      <p:sp>
        <p:nvSpPr>
          <p:cNvPr id="5" name="Notes Placeholder 4"/>
          <p:cNvSpPr>
            <a:spLocks noGrp="1"/>
          </p:cNvSpPr>
          <p:nvPr>
            <p:ph type="body" sz="quarter" idx="3"/>
          </p:nvPr>
        </p:nvSpPr>
        <p:spPr>
          <a:xfrm>
            <a:off x="710249" y="4924644"/>
            <a:ext cx="5681980" cy="4029253"/>
          </a:xfrm>
          <a:prstGeom prst="rect">
            <a:avLst/>
          </a:prstGeom>
        </p:spPr>
        <p:txBody>
          <a:bodyPr vert="horz" lIns="94770" tIns="47385" rIns="94770" bIns="4738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1" y="9719599"/>
            <a:ext cx="3077739" cy="513428"/>
          </a:xfrm>
          <a:prstGeom prst="rect">
            <a:avLst/>
          </a:prstGeom>
        </p:spPr>
        <p:txBody>
          <a:bodyPr vert="horz" lIns="94770" tIns="47385" rIns="94770" bIns="47385" rtlCol="0" anchor="b"/>
          <a:lstStyle>
            <a:lvl1pPr algn="l">
              <a:defRPr sz="1200"/>
            </a:lvl1pPr>
          </a:lstStyle>
          <a:p>
            <a:endParaRPr lang="lv-LV"/>
          </a:p>
        </p:txBody>
      </p:sp>
      <p:sp>
        <p:nvSpPr>
          <p:cNvPr id="7" name="Slide Number Placeholder 6"/>
          <p:cNvSpPr>
            <a:spLocks noGrp="1"/>
          </p:cNvSpPr>
          <p:nvPr>
            <p:ph type="sldNum" sz="quarter" idx="5"/>
          </p:nvPr>
        </p:nvSpPr>
        <p:spPr>
          <a:xfrm>
            <a:off x="4023094" y="9719599"/>
            <a:ext cx="3077739" cy="513428"/>
          </a:xfrm>
          <a:prstGeom prst="rect">
            <a:avLst/>
          </a:prstGeom>
        </p:spPr>
        <p:txBody>
          <a:bodyPr vert="horz" lIns="94770" tIns="47385" rIns="94770" bIns="47385" rtlCol="0" anchor="b"/>
          <a:lstStyle>
            <a:lvl1pPr algn="r">
              <a:defRPr sz="1200"/>
            </a:lvl1pPr>
          </a:lstStyle>
          <a:p>
            <a:fld id="{5EC42E2D-160D-412A-A220-AB9C8796808B}" type="slidenum">
              <a:rPr lang="lv-LV" smtClean="0"/>
              <a:t>‹#›</a:t>
            </a:fld>
            <a:endParaRPr lang="lv-LV"/>
          </a:p>
        </p:txBody>
      </p:sp>
    </p:spTree>
    <p:extLst>
      <p:ext uri="{BB962C8B-B14F-4D97-AF65-F5344CB8AC3E}">
        <p14:creationId xmlns:p14="http://schemas.microsoft.com/office/powerpoint/2010/main" val="3695762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D85F47A3-7146-4D45-9BFC-F2BA3FBAAB1F}"/>
              </a:ext>
            </a:extLst>
          </p:cNvPr>
          <p:cNvSpPr>
            <a:spLocks noGrp="1" noChangeArrowheads="1"/>
          </p:cNvSpPr>
          <p:nvPr>
            <p:ph type="sldNum" sz="quarter" idx="5"/>
          </p:nvPr>
        </p:nvSpPr>
        <p:spPr>
          <a:noFill/>
        </p:spPr>
        <p:txBody>
          <a:bodyPr/>
          <a:lstStyle>
            <a:lvl1pPr defTabSz="957579">
              <a:spcBef>
                <a:spcPct val="30000"/>
              </a:spcBef>
              <a:defRPr sz="1200">
                <a:solidFill>
                  <a:schemeClr val="tx1"/>
                </a:solidFill>
                <a:latin typeface="Arial" panose="020B0604020202020204" pitchFamily="34" charset="0"/>
              </a:defRPr>
            </a:lvl1pPr>
            <a:lvl2pPr marL="768367" indent="-294514" defTabSz="957579">
              <a:spcBef>
                <a:spcPct val="30000"/>
              </a:spcBef>
              <a:defRPr sz="1200">
                <a:solidFill>
                  <a:schemeClr val="tx1"/>
                </a:solidFill>
                <a:latin typeface="Arial" panose="020B0604020202020204" pitchFamily="34" charset="0"/>
              </a:defRPr>
            </a:lvl2pPr>
            <a:lvl3pPr marL="1182989" indent="-235282" defTabSz="957579">
              <a:spcBef>
                <a:spcPct val="30000"/>
              </a:spcBef>
              <a:defRPr sz="1200">
                <a:solidFill>
                  <a:schemeClr val="tx1"/>
                </a:solidFill>
                <a:latin typeface="Arial" panose="020B0604020202020204" pitchFamily="34" charset="0"/>
              </a:defRPr>
            </a:lvl3pPr>
            <a:lvl4pPr marL="1656842" indent="-235282" defTabSz="957579">
              <a:spcBef>
                <a:spcPct val="30000"/>
              </a:spcBef>
              <a:defRPr sz="1200">
                <a:solidFill>
                  <a:schemeClr val="tx1"/>
                </a:solidFill>
                <a:latin typeface="Arial" panose="020B0604020202020204" pitchFamily="34" charset="0"/>
              </a:defRPr>
            </a:lvl4pPr>
            <a:lvl5pPr marL="2130696" indent="-235282" defTabSz="957579">
              <a:spcBef>
                <a:spcPct val="30000"/>
              </a:spcBef>
              <a:defRPr sz="1200">
                <a:solidFill>
                  <a:schemeClr val="tx1"/>
                </a:solidFill>
                <a:latin typeface="Arial" panose="020B0604020202020204" pitchFamily="34" charset="0"/>
              </a:defRPr>
            </a:lvl5pPr>
            <a:lvl6pPr marL="2604550" indent="-235282" defTabSz="957579" eaLnBrk="0" fontAlgn="base" hangingPunct="0">
              <a:spcBef>
                <a:spcPct val="30000"/>
              </a:spcBef>
              <a:spcAft>
                <a:spcPct val="0"/>
              </a:spcAft>
              <a:defRPr sz="1200">
                <a:solidFill>
                  <a:schemeClr val="tx1"/>
                </a:solidFill>
                <a:latin typeface="Arial" panose="020B0604020202020204" pitchFamily="34" charset="0"/>
              </a:defRPr>
            </a:lvl6pPr>
            <a:lvl7pPr marL="3078403" indent="-235282" defTabSz="957579" eaLnBrk="0" fontAlgn="base" hangingPunct="0">
              <a:spcBef>
                <a:spcPct val="30000"/>
              </a:spcBef>
              <a:spcAft>
                <a:spcPct val="0"/>
              </a:spcAft>
              <a:defRPr sz="1200">
                <a:solidFill>
                  <a:schemeClr val="tx1"/>
                </a:solidFill>
                <a:latin typeface="Arial" panose="020B0604020202020204" pitchFamily="34" charset="0"/>
              </a:defRPr>
            </a:lvl7pPr>
            <a:lvl8pPr marL="3552257" indent="-235282" defTabSz="957579" eaLnBrk="0" fontAlgn="base" hangingPunct="0">
              <a:spcBef>
                <a:spcPct val="30000"/>
              </a:spcBef>
              <a:spcAft>
                <a:spcPct val="0"/>
              </a:spcAft>
              <a:defRPr sz="1200">
                <a:solidFill>
                  <a:schemeClr val="tx1"/>
                </a:solidFill>
                <a:latin typeface="Arial" panose="020B0604020202020204" pitchFamily="34" charset="0"/>
              </a:defRPr>
            </a:lvl8pPr>
            <a:lvl9pPr marL="4026110" indent="-235282" defTabSz="957579"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8EC6B94-A0D4-42B1-86BE-AB365EBB24AB}" type="slidenum">
              <a:rPr lang="lv-LV" altLang="en-US" smtClean="0"/>
              <a:pPr>
                <a:spcBef>
                  <a:spcPct val="0"/>
                </a:spcBef>
              </a:pPr>
              <a:t>1</a:t>
            </a:fld>
            <a:endParaRPr lang="lv-LV" altLang="en-US"/>
          </a:p>
        </p:txBody>
      </p:sp>
      <p:sp>
        <p:nvSpPr>
          <p:cNvPr id="5123" name="Rectangle 2">
            <a:extLst>
              <a:ext uri="{FF2B5EF4-FFF2-40B4-BE49-F238E27FC236}">
                <a16:creationId xmlns:a16="http://schemas.microsoft.com/office/drawing/2014/main" id="{8BEEF87B-8DAC-4547-94D7-ECBFE70C5B91}"/>
              </a:ext>
            </a:extLst>
          </p:cNvPr>
          <p:cNvSpPr>
            <a:spLocks noGrp="1" noRot="1" noChangeAspect="1" noChangeArrowheads="1" noTextEdit="1"/>
          </p:cNvSpPr>
          <p:nvPr>
            <p:ph type="sldImg"/>
          </p:nvPr>
        </p:nvSpPr>
        <p:spPr>
          <a:xfrm>
            <a:off x="146050" y="765175"/>
            <a:ext cx="6823075" cy="3838575"/>
          </a:xfrm>
          <a:ln/>
        </p:spPr>
      </p:sp>
      <p:sp>
        <p:nvSpPr>
          <p:cNvPr id="5124" name="Rectangle 3">
            <a:extLst>
              <a:ext uri="{FF2B5EF4-FFF2-40B4-BE49-F238E27FC236}">
                <a16:creationId xmlns:a16="http://schemas.microsoft.com/office/drawing/2014/main" id="{23852393-8293-444D-9F4B-55CE643E534D}"/>
              </a:ext>
            </a:extLst>
          </p:cNvPr>
          <p:cNvSpPr>
            <a:spLocks noGrp="1" noChangeArrowheads="1"/>
          </p:cNvSpPr>
          <p:nvPr>
            <p:ph type="body" idx="1"/>
          </p:nvPr>
        </p:nvSpPr>
        <p:spPr>
          <a:xfrm>
            <a:off x="709917" y="4863673"/>
            <a:ext cx="5682643" cy="4603471"/>
          </a:xfrm>
          <a:noFill/>
        </p:spPr>
        <p:txBody>
          <a:bodyPr/>
          <a:lstStyle/>
          <a:p>
            <a:pPr eaLnBrk="1" hangingPunct="1"/>
            <a:endParaRPr lang="lv-LV"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EC42E2D-160D-412A-A220-AB9C8796808B}" type="slidenum">
              <a:rPr lang="lv-LV" smtClean="0"/>
              <a:t>10</a:t>
            </a:fld>
            <a:endParaRPr lang="lv-LV"/>
          </a:p>
        </p:txBody>
      </p:sp>
    </p:spTree>
    <p:extLst>
      <p:ext uri="{BB962C8B-B14F-4D97-AF65-F5344CB8AC3E}">
        <p14:creationId xmlns:p14="http://schemas.microsoft.com/office/powerpoint/2010/main" val="10614803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a:extLst>
              <a:ext uri="{FF2B5EF4-FFF2-40B4-BE49-F238E27FC236}">
                <a16:creationId xmlns:a16="http://schemas.microsoft.com/office/drawing/2014/main" id="{8F0E4E79-B7D1-4F36-8574-BC3E786238CA}"/>
              </a:ext>
            </a:extLst>
          </p:cNvPr>
          <p:cNvSpPr>
            <a:spLocks noGrp="1" noChangeArrowheads="1"/>
          </p:cNvSpPr>
          <p:nvPr>
            <p:ph type="sldNum" sz="quarter" idx="5"/>
          </p:nvPr>
        </p:nvSpPr>
        <p:spPr>
          <a:noFill/>
        </p:spPr>
        <p:txBody>
          <a:bodyPr/>
          <a:lstStyle>
            <a:lvl1pPr defTabSz="957579">
              <a:spcBef>
                <a:spcPct val="30000"/>
              </a:spcBef>
              <a:defRPr sz="1200">
                <a:solidFill>
                  <a:schemeClr val="tx1"/>
                </a:solidFill>
                <a:latin typeface="Arial" panose="020B0604020202020204" pitchFamily="34" charset="0"/>
              </a:defRPr>
            </a:lvl1pPr>
            <a:lvl2pPr marL="768367" indent="-294514" defTabSz="957579">
              <a:spcBef>
                <a:spcPct val="30000"/>
              </a:spcBef>
              <a:defRPr sz="1200">
                <a:solidFill>
                  <a:schemeClr val="tx1"/>
                </a:solidFill>
                <a:latin typeface="Arial" panose="020B0604020202020204" pitchFamily="34" charset="0"/>
              </a:defRPr>
            </a:lvl2pPr>
            <a:lvl3pPr marL="1182989" indent="-235282" defTabSz="957579">
              <a:spcBef>
                <a:spcPct val="30000"/>
              </a:spcBef>
              <a:defRPr sz="1200">
                <a:solidFill>
                  <a:schemeClr val="tx1"/>
                </a:solidFill>
                <a:latin typeface="Arial" panose="020B0604020202020204" pitchFamily="34" charset="0"/>
              </a:defRPr>
            </a:lvl3pPr>
            <a:lvl4pPr marL="1656842" indent="-235282" defTabSz="957579">
              <a:spcBef>
                <a:spcPct val="30000"/>
              </a:spcBef>
              <a:defRPr sz="1200">
                <a:solidFill>
                  <a:schemeClr val="tx1"/>
                </a:solidFill>
                <a:latin typeface="Arial" panose="020B0604020202020204" pitchFamily="34" charset="0"/>
              </a:defRPr>
            </a:lvl4pPr>
            <a:lvl5pPr marL="2130696" indent="-235282" defTabSz="957579">
              <a:spcBef>
                <a:spcPct val="30000"/>
              </a:spcBef>
              <a:defRPr sz="1200">
                <a:solidFill>
                  <a:schemeClr val="tx1"/>
                </a:solidFill>
                <a:latin typeface="Arial" panose="020B0604020202020204" pitchFamily="34" charset="0"/>
              </a:defRPr>
            </a:lvl5pPr>
            <a:lvl6pPr marL="2604550" indent="-235282" defTabSz="957579" eaLnBrk="0" fontAlgn="base" hangingPunct="0">
              <a:spcBef>
                <a:spcPct val="30000"/>
              </a:spcBef>
              <a:spcAft>
                <a:spcPct val="0"/>
              </a:spcAft>
              <a:defRPr sz="1200">
                <a:solidFill>
                  <a:schemeClr val="tx1"/>
                </a:solidFill>
                <a:latin typeface="Arial" panose="020B0604020202020204" pitchFamily="34" charset="0"/>
              </a:defRPr>
            </a:lvl6pPr>
            <a:lvl7pPr marL="3078403" indent="-235282" defTabSz="957579" eaLnBrk="0" fontAlgn="base" hangingPunct="0">
              <a:spcBef>
                <a:spcPct val="30000"/>
              </a:spcBef>
              <a:spcAft>
                <a:spcPct val="0"/>
              </a:spcAft>
              <a:defRPr sz="1200">
                <a:solidFill>
                  <a:schemeClr val="tx1"/>
                </a:solidFill>
                <a:latin typeface="Arial" panose="020B0604020202020204" pitchFamily="34" charset="0"/>
              </a:defRPr>
            </a:lvl7pPr>
            <a:lvl8pPr marL="3552257" indent="-235282" defTabSz="957579" eaLnBrk="0" fontAlgn="base" hangingPunct="0">
              <a:spcBef>
                <a:spcPct val="30000"/>
              </a:spcBef>
              <a:spcAft>
                <a:spcPct val="0"/>
              </a:spcAft>
              <a:defRPr sz="1200">
                <a:solidFill>
                  <a:schemeClr val="tx1"/>
                </a:solidFill>
                <a:latin typeface="Arial" panose="020B0604020202020204" pitchFamily="34" charset="0"/>
              </a:defRPr>
            </a:lvl8pPr>
            <a:lvl9pPr marL="4026110" indent="-235282" defTabSz="957579"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855E61C-7F50-4F63-8B55-DA3D586BBA7F}" type="slidenum">
              <a:rPr lang="lv-LV" altLang="en-US" smtClean="0"/>
              <a:pPr>
                <a:spcBef>
                  <a:spcPct val="0"/>
                </a:spcBef>
              </a:pPr>
              <a:t>11</a:t>
            </a:fld>
            <a:endParaRPr lang="lv-LV" altLang="en-US"/>
          </a:p>
        </p:txBody>
      </p:sp>
      <p:sp>
        <p:nvSpPr>
          <p:cNvPr id="103427" name="Rectangle 2">
            <a:extLst>
              <a:ext uri="{FF2B5EF4-FFF2-40B4-BE49-F238E27FC236}">
                <a16:creationId xmlns:a16="http://schemas.microsoft.com/office/drawing/2014/main" id="{0753B3CF-3549-4F31-BF15-993042445618}"/>
              </a:ext>
            </a:extLst>
          </p:cNvPr>
          <p:cNvSpPr>
            <a:spLocks noGrp="1" noRot="1" noChangeAspect="1" noChangeArrowheads="1" noTextEdit="1"/>
          </p:cNvSpPr>
          <p:nvPr>
            <p:ph type="sldImg"/>
          </p:nvPr>
        </p:nvSpPr>
        <p:spPr>
          <a:xfrm>
            <a:off x="146050" y="765175"/>
            <a:ext cx="6823075" cy="3838575"/>
          </a:xfrm>
          <a:ln/>
        </p:spPr>
      </p:sp>
      <p:sp>
        <p:nvSpPr>
          <p:cNvPr id="103428" name="Rectangle 3">
            <a:extLst>
              <a:ext uri="{FF2B5EF4-FFF2-40B4-BE49-F238E27FC236}">
                <a16:creationId xmlns:a16="http://schemas.microsoft.com/office/drawing/2014/main" id="{04FEDFAB-02CE-44A6-A91E-F5B6E4AE9DE8}"/>
              </a:ext>
            </a:extLst>
          </p:cNvPr>
          <p:cNvSpPr>
            <a:spLocks noGrp="1" noChangeArrowheads="1"/>
          </p:cNvSpPr>
          <p:nvPr>
            <p:ph type="body" idx="1"/>
          </p:nvPr>
        </p:nvSpPr>
        <p:spPr>
          <a:xfrm>
            <a:off x="709917" y="4863673"/>
            <a:ext cx="5682643" cy="4603471"/>
          </a:xfrm>
          <a:noFill/>
        </p:spPr>
        <p:txBody>
          <a:bodyPr/>
          <a:lstStyle/>
          <a:p>
            <a:pPr eaLnBrk="1" hangingPunct="1"/>
            <a:endParaRPr lang="lv-LV"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EC42E2D-160D-412A-A220-AB9C8796808B}" type="slidenum">
              <a:rPr lang="lv-LV" smtClean="0"/>
              <a:t>2</a:t>
            </a:fld>
            <a:endParaRPr lang="lv-LV"/>
          </a:p>
        </p:txBody>
      </p:sp>
    </p:spTree>
    <p:extLst>
      <p:ext uri="{BB962C8B-B14F-4D97-AF65-F5344CB8AC3E}">
        <p14:creationId xmlns:p14="http://schemas.microsoft.com/office/powerpoint/2010/main" val="2375460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EC42E2D-160D-412A-A220-AB9C8796808B}" type="slidenum">
              <a:rPr lang="lv-LV" smtClean="0"/>
              <a:t>3</a:t>
            </a:fld>
            <a:endParaRPr lang="lv-LV"/>
          </a:p>
        </p:txBody>
      </p:sp>
    </p:spTree>
    <p:extLst>
      <p:ext uri="{BB962C8B-B14F-4D97-AF65-F5344CB8AC3E}">
        <p14:creationId xmlns:p14="http://schemas.microsoft.com/office/powerpoint/2010/main" val="31837308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EC42E2D-160D-412A-A220-AB9C8796808B}" type="slidenum">
              <a:rPr lang="lv-LV" smtClean="0"/>
              <a:t>4</a:t>
            </a:fld>
            <a:endParaRPr lang="lv-LV"/>
          </a:p>
        </p:txBody>
      </p:sp>
    </p:spTree>
    <p:extLst>
      <p:ext uri="{BB962C8B-B14F-4D97-AF65-F5344CB8AC3E}">
        <p14:creationId xmlns:p14="http://schemas.microsoft.com/office/powerpoint/2010/main" val="686771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7908645-8BC1-44F5-80EC-1905CC1715E8}"/>
              </a:ext>
            </a:extLst>
          </p:cNvPr>
          <p:cNvSpPr>
            <a:spLocks noGrp="1" noChangeArrowheads="1"/>
          </p:cNvSpPr>
          <p:nvPr>
            <p:ph type="sldNum" sz="quarter" idx="5"/>
          </p:nvPr>
        </p:nvSpPr>
        <p:spPr>
          <a:noFill/>
        </p:spPr>
        <p:txBody>
          <a:bodyPr/>
          <a:lstStyle>
            <a:lvl1pPr defTabSz="957579">
              <a:spcBef>
                <a:spcPct val="30000"/>
              </a:spcBef>
              <a:defRPr sz="1200">
                <a:solidFill>
                  <a:schemeClr val="tx1"/>
                </a:solidFill>
                <a:latin typeface="Arial" panose="020B0604020202020204" pitchFamily="34" charset="0"/>
              </a:defRPr>
            </a:lvl1pPr>
            <a:lvl2pPr marL="768367" indent="-294514" defTabSz="957579">
              <a:spcBef>
                <a:spcPct val="30000"/>
              </a:spcBef>
              <a:defRPr sz="1200">
                <a:solidFill>
                  <a:schemeClr val="tx1"/>
                </a:solidFill>
                <a:latin typeface="Arial" panose="020B0604020202020204" pitchFamily="34" charset="0"/>
              </a:defRPr>
            </a:lvl2pPr>
            <a:lvl3pPr marL="1182989" indent="-235282" defTabSz="957579">
              <a:spcBef>
                <a:spcPct val="30000"/>
              </a:spcBef>
              <a:defRPr sz="1200">
                <a:solidFill>
                  <a:schemeClr val="tx1"/>
                </a:solidFill>
                <a:latin typeface="Arial" panose="020B0604020202020204" pitchFamily="34" charset="0"/>
              </a:defRPr>
            </a:lvl3pPr>
            <a:lvl4pPr marL="1656842" indent="-235282" defTabSz="957579">
              <a:spcBef>
                <a:spcPct val="30000"/>
              </a:spcBef>
              <a:defRPr sz="1200">
                <a:solidFill>
                  <a:schemeClr val="tx1"/>
                </a:solidFill>
                <a:latin typeface="Arial" panose="020B0604020202020204" pitchFamily="34" charset="0"/>
              </a:defRPr>
            </a:lvl4pPr>
            <a:lvl5pPr marL="2130696" indent="-235282" defTabSz="957579">
              <a:spcBef>
                <a:spcPct val="30000"/>
              </a:spcBef>
              <a:defRPr sz="1200">
                <a:solidFill>
                  <a:schemeClr val="tx1"/>
                </a:solidFill>
                <a:latin typeface="Arial" panose="020B0604020202020204" pitchFamily="34" charset="0"/>
              </a:defRPr>
            </a:lvl5pPr>
            <a:lvl6pPr marL="2604550" indent="-235282" defTabSz="957579" eaLnBrk="0" fontAlgn="base" hangingPunct="0">
              <a:spcBef>
                <a:spcPct val="30000"/>
              </a:spcBef>
              <a:spcAft>
                <a:spcPct val="0"/>
              </a:spcAft>
              <a:defRPr sz="1200">
                <a:solidFill>
                  <a:schemeClr val="tx1"/>
                </a:solidFill>
                <a:latin typeface="Arial" panose="020B0604020202020204" pitchFamily="34" charset="0"/>
              </a:defRPr>
            </a:lvl6pPr>
            <a:lvl7pPr marL="3078403" indent="-235282" defTabSz="957579" eaLnBrk="0" fontAlgn="base" hangingPunct="0">
              <a:spcBef>
                <a:spcPct val="30000"/>
              </a:spcBef>
              <a:spcAft>
                <a:spcPct val="0"/>
              </a:spcAft>
              <a:defRPr sz="1200">
                <a:solidFill>
                  <a:schemeClr val="tx1"/>
                </a:solidFill>
                <a:latin typeface="Arial" panose="020B0604020202020204" pitchFamily="34" charset="0"/>
              </a:defRPr>
            </a:lvl7pPr>
            <a:lvl8pPr marL="3552257" indent="-235282" defTabSz="957579" eaLnBrk="0" fontAlgn="base" hangingPunct="0">
              <a:spcBef>
                <a:spcPct val="30000"/>
              </a:spcBef>
              <a:spcAft>
                <a:spcPct val="0"/>
              </a:spcAft>
              <a:defRPr sz="1200">
                <a:solidFill>
                  <a:schemeClr val="tx1"/>
                </a:solidFill>
                <a:latin typeface="Arial" panose="020B0604020202020204" pitchFamily="34" charset="0"/>
              </a:defRPr>
            </a:lvl8pPr>
            <a:lvl9pPr marL="4026110" indent="-235282" defTabSz="957579"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DA3DC28-008A-40F9-9A33-C66D976BDC6E}" type="slidenum">
              <a:rPr lang="lv-LV" altLang="en-US" smtClean="0"/>
              <a:pPr>
                <a:spcBef>
                  <a:spcPct val="0"/>
                </a:spcBef>
              </a:pPr>
              <a:t>5</a:t>
            </a:fld>
            <a:endParaRPr lang="lv-LV" altLang="en-US"/>
          </a:p>
        </p:txBody>
      </p:sp>
      <p:sp>
        <p:nvSpPr>
          <p:cNvPr id="23555" name="Rectangle 2">
            <a:extLst>
              <a:ext uri="{FF2B5EF4-FFF2-40B4-BE49-F238E27FC236}">
                <a16:creationId xmlns:a16="http://schemas.microsoft.com/office/drawing/2014/main" id="{8FB171D5-67AE-4DDF-A0FB-78BF7531D340}"/>
              </a:ext>
            </a:extLst>
          </p:cNvPr>
          <p:cNvSpPr>
            <a:spLocks noGrp="1" noRot="1" noChangeAspect="1" noChangeArrowheads="1" noTextEdit="1"/>
          </p:cNvSpPr>
          <p:nvPr>
            <p:ph type="sldImg"/>
          </p:nvPr>
        </p:nvSpPr>
        <p:spPr>
          <a:xfrm>
            <a:off x="146050" y="765175"/>
            <a:ext cx="6823075" cy="3838575"/>
          </a:xfrm>
          <a:ln/>
        </p:spPr>
      </p:sp>
      <p:sp>
        <p:nvSpPr>
          <p:cNvPr id="23556" name="Rectangle 3">
            <a:extLst>
              <a:ext uri="{FF2B5EF4-FFF2-40B4-BE49-F238E27FC236}">
                <a16:creationId xmlns:a16="http://schemas.microsoft.com/office/drawing/2014/main" id="{07BD4657-5AED-434A-9DCE-6187C29ECE86}"/>
              </a:ext>
            </a:extLst>
          </p:cNvPr>
          <p:cNvSpPr>
            <a:spLocks noGrp="1" noChangeArrowheads="1"/>
          </p:cNvSpPr>
          <p:nvPr>
            <p:ph type="body" idx="1"/>
          </p:nvPr>
        </p:nvSpPr>
        <p:spPr>
          <a:xfrm>
            <a:off x="709917" y="4863673"/>
            <a:ext cx="5682643" cy="4603471"/>
          </a:xfrm>
          <a:noFill/>
        </p:spPr>
        <p:txBody>
          <a:bodyPr/>
          <a:lstStyle/>
          <a:p>
            <a:pPr eaLnBrk="1" hangingPunct="1"/>
            <a:endParaRPr lang="lv-LV" altLang="en-US">
              <a:latin typeface="Arial" panose="020B0604020202020204" pitchFamily="34" charset="0"/>
            </a:endParaRPr>
          </a:p>
        </p:txBody>
      </p:sp>
    </p:spTree>
    <p:extLst>
      <p:ext uri="{BB962C8B-B14F-4D97-AF65-F5344CB8AC3E}">
        <p14:creationId xmlns:p14="http://schemas.microsoft.com/office/powerpoint/2010/main" val="27106603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9F89288-A932-4367-995D-051FEED5D62D}"/>
              </a:ext>
            </a:extLst>
          </p:cNvPr>
          <p:cNvSpPr>
            <a:spLocks noGrp="1" noRot="1" noChangeAspect="1" noChangeArrowheads="1" noTextEdit="1"/>
          </p:cNvSpPr>
          <p:nvPr>
            <p:ph type="sldImg"/>
          </p:nvPr>
        </p:nvSpPr>
        <p:spPr>
          <a:xfrm>
            <a:off x="482600" y="1279525"/>
            <a:ext cx="6137275" cy="3452813"/>
          </a:xfrm>
          <a:ln/>
        </p:spPr>
      </p:sp>
      <p:sp>
        <p:nvSpPr>
          <p:cNvPr id="17411" name="Notes Placeholder 2">
            <a:extLst>
              <a:ext uri="{FF2B5EF4-FFF2-40B4-BE49-F238E27FC236}">
                <a16:creationId xmlns:a16="http://schemas.microsoft.com/office/drawing/2014/main" id="{D3A60846-AC2F-4DDA-907F-B4A4A86596CD}"/>
              </a:ext>
            </a:extLst>
          </p:cNvPr>
          <p:cNvSpPr>
            <a:spLocks noGrp="1" noChangeArrowheads="1"/>
          </p:cNvSpPr>
          <p:nvPr>
            <p:ph type="body" idx="1"/>
          </p:nvPr>
        </p:nvSpPr>
        <p:spPr>
          <a:noFill/>
        </p:spPr>
        <p:txBody>
          <a:bodyPr/>
          <a:lstStyle/>
          <a:p>
            <a:endParaRPr lang="lv-LV" altLang="lv-LV" dirty="0">
              <a:latin typeface="Arial" panose="020B0604020202020204" pitchFamily="34" charset="0"/>
            </a:endParaRPr>
          </a:p>
        </p:txBody>
      </p:sp>
      <p:sp>
        <p:nvSpPr>
          <p:cNvPr id="17412" name="Slide Number Placeholder 3">
            <a:extLst>
              <a:ext uri="{FF2B5EF4-FFF2-40B4-BE49-F238E27FC236}">
                <a16:creationId xmlns:a16="http://schemas.microsoft.com/office/drawing/2014/main" id="{F6EE4540-6326-471B-BDBB-27417ED07510}"/>
              </a:ext>
            </a:extLst>
          </p:cNvPr>
          <p:cNvSpPr>
            <a:spLocks noGrp="1"/>
          </p:cNvSpPr>
          <p:nvPr>
            <p:ph type="sldNum" sz="quarter" idx="5"/>
          </p:nvPr>
        </p:nvSpPr>
        <p:spPr>
          <a:noFill/>
        </p:spPr>
        <p:txBody>
          <a:bodyPr/>
          <a:lstStyle>
            <a:lvl1pPr defTabSz="957579">
              <a:defRPr sz="1000">
                <a:solidFill>
                  <a:schemeClr val="tx1"/>
                </a:solidFill>
                <a:latin typeface="Arial Narrow" panose="020B0606020202030204" pitchFamily="34" charset="0"/>
              </a:defRPr>
            </a:lvl1pPr>
            <a:lvl2pPr marL="768367" indent="-294514" defTabSz="957579">
              <a:defRPr sz="1000">
                <a:solidFill>
                  <a:schemeClr val="tx1"/>
                </a:solidFill>
                <a:latin typeface="Arial Narrow" panose="020B0606020202030204" pitchFamily="34" charset="0"/>
              </a:defRPr>
            </a:lvl2pPr>
            <a:lvl3pPr marL="1182989" indent="-235282" defTabSz="957579">
              <a:defRPr sz="1000">
                <a:solidFill>
                  <a:schemeClr val="tx1"/>
                </a:solidFill>
                <a:latin typeface="Arial Narrow" panose="020B0606020202030204" pitchFamily="34" charset="0"/>
              </a:defRPr>
            </a:lvl3pPr>
            <a:lvl4pPr marL="1656842" indent="-235282" defTabSz="957579">
              <a:defRPr sz="1000">
                <a:solidFill>
                  <a:schemeClr val="tx1"/>
                </a:solidFill>
                <a:latin typeface="Arial Narrow" panose="020B0606020202030204" pitchFamily="34" charset="0"/>
              </a:defRPr>
            </a:lvl4pPr>
            <a:lvl5pPr marL="2130696" indent="-235282" defTabSz="957579">
              <a:defRPr sz="1000">
                <a:solidFill>
                  <a:schemeClr val="tx1"/>
                </a:solidFill>
                <a:latin typeface="Arial Narrow" panose="020B0606020202030204" pitchFamily="34" charset="0"/>
              </a:defRPr>
            </a:lvl5pPr>
            <a:lvl6pPr marL="2604550" indent="-235282" defTabSz="957579" eaLnBrk="0" fontAlgn="base" hangingPunct="0">
              <a:spcBef>
                <a:spcPct val="0"/>
              </a:spcBef>
              <a:spcAft>
                <a:spcPct val="0"/>
              </a:spcAft>
              <a:defRPr sz="1000">
                <a:solidFill>
                  <a:schemeClr val="tx1"/>
                </a:solidFill>
                <a:latin typeface="Arial Narrow" panose="020B0606020202030204" pitchFamily="34" charset="0"/>
              </a:defRPr>
            </a:lvl6pPr>
            <a:lvl7pPr marL="3078403" indent="-235282" defTabSz="957579" eaLnBrk="0" fontAlgn="base" hangingPunct="0">
              <a:spcBef>
                <a:spcPct val="0"/>
              </a:spcBef>
              <a:spcAft>
                <a:spcPct val="0"/>
              </a:spcAft>
              <a:defRPr sz="1000">
                <a:solidFill>
                  <a:schemeClr val="tx1"/>
                </a:solidFill>
                <a:latin typeface="Arial Narrow" panose="020B0606020202030204" pitchFamily="34" charset="0"/>
              </a:defRPr>
            </a:lvl7pPr>
            <a:lvl8pPr marL="3552257" indent="-235282" defTabSz="957579" eaLnBrk="0" fontAlgn="base" hangingPunct="0">
              <a:spcBef>
                <a:spcPct val="0"/>
              </a:spcBef>
              <a:spcAft>
                <a:spcPct val="0"/>
              </a:spcAft>
              <a:defRPr sz="1000">
                <a:solidFill>
                  <a:schemeClr val="tx1"/>
                </a:solidFill>
                <a:latin typeface="Arial Narrow" panose="020B0606020202030204" pitchFamily="34" charset="0"/>
              </a:defRPr>
            </a:lvl8pPr>
            <a:lvl9pPr marL="4026110" indent="-235282" defTabSz="957579" eaLnBrk="0" fontAlgn="base" hangingPunct="0">
              <a:spcBef>
                <a:spcPct val="0"/>
              </a:spcBef>
              <a:spcAft>
                <a:spcPct val="0"/>
              </a:spcAft>
              <a:defRPr sz="1000">
                <a:solidFill>
                  <a:schemeClr val="tx1"/>
                </a:solidFill>
                <a:latin typeface="Arial Narrow" panose="020B0606020202030204" pitchFamily="34" charset="0"/>
              </a:defRPr>
            </a:lvl9pPr>
          </a:lstStyle>
          <a:p>
            <a:fld id="{DFEEE984-E3C8-4974-B2C7-52D0CB497986}" type="slidenum">
              <a:rPr lang="lv-LV" altLang="en-US" sz="1200">
                <a:latin typeface="Arial" panose="020B0604020202020204" pitchFamily="34" charset="0"/>
              </a:rPr>
              <a:pPr/>
              <a:t>6</a:t>
            </a:fld>
            <a:endParaRPr lang="lv-LV" altLang="en-US" sz="1200">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7908645-8BC1-44F5-80EC-1905CC1715E8}"/>
              </a:ext>
            </a:extLst>
          </p:cNvPr>
          <p:cNvSpPr>
            <a:spLocks noGrp="1" noChangeArrowheads="1"/>
          </p:cNvSpPr>
          <p:nvPr>
            <p:ph type="sldNum" sz="quarter" idx="5"/>
          </p:nvPr>
        </p:nvSpPr>
        <p:spPr>
          <a:noFill/>
        </p:spPr>
        <p:txBody>
          <a:bodyPr/>
          <a:lstStyle>
            <a:lvl1pPr defTabSz="957579">
              <a:spcBef>
                <a:spcPct val="30000"/>
              </a:spcBef>
              <a:defRPr sz="1200">
                <a:solidFill>
                  <a:schemeClr val="tx1"/>
                </a:solidFill>
                <a:latin typeface="Arial" panose="020B0604020202020204" pitchFamily="34" charset="0"/>
              </a:defRPr>
            </a:lvl1pPr>
            <a:lvl2pPr marL="768367" indent="-294514" defTabSz="957579">
              <a:spcBef>
                <a:spcPct val="30000"/>
              </a:spcBef>
              <a:defRPr sz="1200">
                <a:solidFill>
                  <a:schemeClr val="tx1"/>
                </a:solidFill>
                <a:latin typeface="Arial" panose="020B0604020202020204" pitchFamily="34" charset="0"/>
              </a:defRPr>
            </a:lvl2pPr>
            <a:lvl3pPr marL="1182989" indent="-235282" defTabSz="957579">
              <a:spcBef>
                <a:spcPct val="30000"/>
              </a:spcBef>
              <a:defRPr sz="1200">
                <a:solidFill>
                  <a:schemeClr val="tx1"/>
                </a:solidFill>
                <a:latin typeface="Arial" panose="020B0604020202020204" pitchFamily="34" charset="0"/>
              </a:defRPr>
            </a:lvl3pPr>
            <a:lvl4pPr marL="1656842" indent="-235282" defTabSz="957579">
              <a:spcBef>
                <a:spcPct val="30000"/>
              </a:spcBef>
              <a:defRPr sz="1200">
                <a:solidFill>
                  <a:schemeClr val="tx1"/>
                </a:solidFill>
                <a:latin typeface="Arial" panose="020B0604020202020204" pitchFamily="34" charset="0"/>
              </a:defRPr>
            </a:lvl4pPr>
            <a:lvl5pPr marL="2130696" indent="-235282" defTabSz="957579">
              <a:spcBef>
                <a:spcPct val="30000"/>
              </a:spcBef>
              <a:defRPr sz="1200">
                <a:solidFill>
                  <a:schemeClr val="tx1"/>
                </a:solidFill>
                <a:latin typeface="Arial" panose="020B0604020202020204" pitchFamily="34" charset="0"/>
              </a:defRPr>
            </a:lvl5pPr>
            <a:lvl6pPr marL="2604550" indent="-235282" defTabSz="957579" eaLnBrk="0" fontAlgn="base" hangingPunct="0">
              <a:spcBef>
                <a:spcPct val="30000"/>
              </a:spcBef>
              <a:spcAft>
                <a:spcPct val="0"/>
              </a:spcAft>
              <a:defRPr sz="1200">
                <a:solidFill>
                  <a:schemeClr val="tx1"/>
                </a:solidFill>
                <a:latin typeface="Arial" panose="020B0604020202020204" pitchFamily="34" charset="0"/>
              </a:defRPr>
            </a:lvl6pPr>
            <a:lvl7pPr marL="3078403" indent="-235282" defTabSz="957579" eaLnBrk="0" fontAlgn="base" hangingPunct="0">
              <a:spcBef>
                <a:spcPct val="30000"/>
              </a:spcBef>
              <a:spcAft>
                <a:spcPct val="0"/>
              </a:spcAft>
              <a:defRPr sz="1200">
                <a:solidFill>
                  <a:schemeClr val="tx1"/>
                </a:solidFill>
                <a:latin typeface="Arial" panose="020B0604020202020204" pitchFamily="34" charset="0"/>
              </a:defRPr>
            </a:lvl7pPr>
            <a:lvl8pPr marL="3552257" indent="-235282" defTabSz="957579" eaLnBrk="0" fontAlgn="base" hangingPunct="0">
              <a:spcBef>
                <a:spcPct val="30000"/>
              </a:spcBef>
              <a:spcAft>
                <a:spcPct val="0"/>
              </a:spcAft>
              <a:defRPr sz="1200">
                <a:solidFill>
                  <a:schemeClr val="tx1"/>
                </a:solidFill>
                <a:latin typeface="Arial" panose="020B0604020202020204" pitchFamily="34" charset="0"/>
              </a:defRPr>
            </a:lvl8pPr>
            <a:lvl9pPr marL="4026110" indent="-235282" defTabSz="957579"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DA3DC28-008A-40F9-9A33-C66D976BDC6E}" type="slidenum">
              <a:rPr lang="lv-LV" altLang="en-US" smtClean="0"/>
              <a:pPr>
                <a:spcBef>
                  <a:spcPct val="0"/>
                </a:spcBef>
              </a:pPr>
              <a:t>7</a:t>
            </a:fld>
            <a:endParaRPr lang="lv-LV" altLang="en-US"/>
          </a:p>
        </p:txBody>
      </p:sp>
      <p:sp>
        <p:nvSpPr>
          <p:cNvPr id="23555" name="Rectangle 2">
            <a:extLst>
              <a:ext uri="{FF2B5EF4-FFF2-40B4-BE49-F238E27FC236}">
                <a16:creationId xmlns:a16="http://schemas.microsoft.com/office/drawing/2014/main" id="{8FB171D5-67AE-4DDF-A0FB-78BF7531D340}"/>
              </a:ext>
            </a:extLst>
          </p:cNvPr>
          <p:cNvSpPr>
            <a:spLocks noGrp="1" noRot="1" noChangeAspect="1" noChangeArrowheads="1" noTextEdit="1"/>
          </p:cNvSpPr>
          <p:nvPr>
            <p:ph type="sldImg"/>
          </p:nvPr>
        </p:nvSpPr>
        <p:spPr>
          <a:xfrm>
            <a:off x="146050" y="765175"/>
            <a:ext cx="6823075" cy="3838575"/>
          </a:xfrm>
          <a:ln/>
        </p:spPr>
      </p:sp>
      <p:sp>
        <p:nvSpPr>
          <p:cNvPr id="23556" name="Rectangle 3">
            <a:extLst>
              <a:ext uri="{FF2B5EF4-FFF2-40B4-BE49-F238E27FC236}">
                <a16:creationId xmlns:a16="http://schemas.microsoft.com/office/drawing/2014/main" id="{07BD4657-5AED-434A-9DCE-6187C29ECE86}"/>
              </a:ext>
            </a:extLst>
          </p:cNvPr>
          <p:cNvSpPr>
            <a:spLocks noGrp="1" noChangeArrowheads="1"/>
          </p:cNvSpPr>
          <p:nvPr>
            <p:ph type="body" idx="1"/>
          </p:nvPr>
        </p:nvSpPr>
        <p:spPr>
          <a:xfrm>
            <a:off x="709917" y="4863673"/>
            <a:ext cx="5682643" cy="4603471"/>
          </a:xfrm>
          <a:noFill/>
        </p:spPr>
        <p:txBody>
          <a:bodyPr/>
          <a:lstStyle/>
          <a:p>
            <a:pPr eaLnBrk="1" hangingPunct="1"/>
            <a:endParaRPr lang="lv-LV" altLang="en-US">
              <a:latin typeface="Arial" panose="020B0604020202020204" pitchFamily="34" charset="0"/>
            </a:endParaRPr>
          </a:p>
        </p:txBody>
      </p:sp>
    </p:spTree>
    <p:extLst>
      <p:ext uri="{BB962C8B-B14F-4D97-AF65-F5344CB8AC3E}">
        <p14:creationId xmlns:p14="http://schemas.microsoft.com/office/powerpoint/2010/main" val="19425869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xfrm>
            <a:off x="482600" y="1279525"/>
            <a:ext cx="6137275" cy="3452813"/>
          </a:xfrm>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57579">
              <a:defRPr sz="1000">
                <a:solidFill>
                  <a:schemeClr val="tx1"/>
                </a:solidFill>
                <a:latin typeface="Arial Narrow" panose="020B0606020202030204" pitchFamily="34" charset="0"/>
              </a:defRPr>
            </a:lvl1pPr>
            <a:lvl2pPr marL="768367" indent="-294514" defTabSz="957579">
              <a:defRPr sz="1000">
                <a:solidFill>
                  <a:schemeClr val="tx1"/>
                </a:solidFill>
                <a:latin typeface="Arial Narrow" panose="020B0606020202030204" pitchFamily="34" charset="0"/>
              </a:defRPr>
            </a:lvl2pPr>
            <a:lvl3pPr marL="1182989" indent="-235282" defTabSz="957579">
              <a:defRPr sz="1000">
                <a:solidFill>
                  <a:schemeClr val="tx1"/>
                </a:solidFill>
                <a:latin typeface="Arial Narrow" panose="020B0606020202030204" pitchFamily="34" charset="0"/>
              </a:defRPr>
            </a:lvl3pPr>
            <a:lvl4pPr marL="1656842" indent="-235282" defTabSz="957579">
              <a:defRPr sz="1000">
                <a:solidFill>
                  <a:schemeClr val="tx1"/>
                </a:solidFill>
                <a:latin typeface="Arial Narrow" panose="020B0606020202030204" pitchFamily="34" charset="0"/>
              </a:defRPr>
            </a:lvl4pPr>
            <a:lvl5pPr marL="2130696" indent="-235282" defTabSz="957579">
              <a:defRPr sz="1000">
                <a:solidFill>
                  <a:schemeClr val="tx1"/>
                </a:solidFill>
                <a:latin typeface="Arial Narrow" panose="020B0606020202030204" pitchFamily="34" charset="0"/>
              </a:defRPr>
            </a:lvl5pPr>
            <a:lvl6pPr marL="2604550" indent="-235282" defTabSz="957579" eaLnBrk="0" fontAlgn="base" hangingPunct="0">
              <a:spcBef>
                <a:spcPct val="0"/>
              </a:spcBef>
              <a:spcAft>
                <a:spcPct val="0"/>
              </a:spcAft>
              <a:defRPr sz="1000">
                <a:solidFill>
                  <a:schemeClr val="tx1"/>
                </a:solidFill>
                <a:latin typeface="Arial Narrow" panose="020B0606020202030204" pitchFamily="34" charset="0"/>
              </a:defRPr>
            </a:lvl6pPr>
            <a:lvl7pPr marL="3078403" indent="-235282" defTabSz="957579" eaLnBrk="0" fontAlgn="base" hangingPunct="0">
              <a:spcBef>
                <a:spcPct val="0"/>
              </a:spcBef>
              <a:spcAft>
                <a:spcPct val="0"/>
              </a:spcAft>
              <a:defRPr sz="1000">
                <a:solidFill>
                  <a:schemeClr val="tx1"/>
                </a:solidFill>
                <a:latin typeface="Arial Narrow" panose="020B0606020202030204" pitchFamily="34" charset="0"/>
              </a:defRPr>
            </a:lvl7pPr>
            <a:lvl8pPr marL="3552257" indent="-235282" defTabSz="957579" eaLnBrk="0" fontAlgn="base" hangingPunct="0">
              <a:spcBef>
                <a:spcPct val="0"/>
              </a:spcBef>
              <a:spcAft>
                <a:spcPct val="0"/>
              </a:spcAft>
              <a:defRPr sz="1000">
                <a:solidFill>
                  <a:schemeClr val="tx1"/>
                </a:solidFill>
                <a:latin typeface="Arial Narrow" panose="020B0606020202030204" pitchFamily="34" charset="0"/>
              </a:defRPr>
            </a:lvl8pPr>
            <a:lvl9pPr marL="4026110" indent="-235282" defTabSz="957579"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a:latin typeface="Arial" panose="020B0604020202020204" pitchFamily="34" charset="0"/>
              </a:rPr>
              <a:pPr/>
              <a:t>8</a:t>
            </a:fld>
            <a:endParaRPr lang="lv-LV" altLang="en-US" sz="1200">
              <a:latin typeface="Arial" panose="020B0604020202020204" pitchFamily="34" charset="0"/>
            </a:endParaRPr>
          </a:p>
        </p:txBody>
      </p:sp>
    </p:spTree>
    <p:extLst>
      <p:ext uri="{BB962C8B-B14F-4D97-AF65-F5344CB8AC3E}">
        <p14:creationId xmlns:p14="http://schemas.microsoft.com/office/powerpoint/2010/main" val="22022109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xfrm>
            <a:off x="482600" y="1279525"/>
            <a:ext cx="6137275" cy="3452813"/>
          </a:xfrm>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dirty="0">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57579">
              <a:defRPr sz="1000">
                <a:solidFill>
                  <a:schemeClr val="tx1"/>
                </a:solidFill>
                <a:latin typeface="Arial Narrow" panose="020B0606020202030204" pitchFamily="34" charset="0"/>
              </a:defRPr>
            </a:lvl1pPr>
            <a:lvl2pPr marL="768367" indent="-294514" defTabSz="957579">
              <a:defRPr sz="1000">
                <a:solidFill>
                  <a:schemeClr val="tx1"/>
                </a:solidFill>
                <a:latin typeface="Arial Narrow" panose="020B0606020202030204" pitchFamily="34" charset="0"/>
              </a:defRPr>
            </a:lvl2pPr>
            <a:lvl3pPr marL="1182989" indent="-235282" defTabSz="957579">
              <a:defRPr sz="1000">
                <a:solidFill>
                  <a:schemeClr val="tx1"/>
                </a:solidFill>
                <a:latin typeface="Arial Narrow" panose="020B0606020202030204" pitchFamily="34" charset="0"/>
              </a:defRPr>
            </a:lvl3pPr>
            <a:lvl4pPr marL="1656842" indent="-235282" defTabSz="957579">
              <a:defRPr sz="1000">
                <a:solidFill>
                  <a:schemeClr val="tx1"/>
                </a:solidFill>
                <a:latin typeface="Arial Narrow" panose="020B0606020202030204" pitchFamily="34" charset="0"/>
              </a:defRPr>
            </a:lvl4pPr>
            <a:lvl5pPr marL="2130696" indent="-235282" defTabSz="957579">
              <a:defRPr sz="1000">
                <a:solidFill>
                  <a:schemeClr val="tx1"/>
                </a:solidFill>
                <a:latin typeface="Arial Narrow" panose="020B0606020202030204" pitchFamily="34" charset="0"/>
              </a:defRPr>
            </a:lvl5pPr>
            <a:lvl6pPr marL="2604550" indent="-235282" defTabSz="957579" eaLnBrk="0" fontAlgn="base" hangingPunct="0">
              <a:spcBef>
                <a:spcPct val="0"/>
              </a:spcBef>
              <a:spcAft>
                <a:spcPct val="0"/>
              </a:spcAft>
              <a:defRPr sz="1000">
                <a:solidFill>
                  <a:schemeClr val="tx1"/>
                </a:solidFill>
                <a:latin typeface="Arial Narrow" panose="020B0606020202030204" pitchFamily="34" charset="0"/>
              </a:defRPr>
            </a:lvl6pPr>
            <a:lvl7pPr marL="3078403" indent="-235282" defTabSz="957579" eaLnBrk="0" fontAlgn="base" hangingPunct="0">
              <a:spcBef>
                <a:spcPct val="0"/>
              </a:spcBef>
              <a:spcAft>
                <a:spcPct val="0"/>
              </a:spcAft>
              <a:defRPr sz="1000">
                <a:solidFill>
                  <a:schemeClr val="tx1"/>
                </a:solidFill>
                <a:latin typeface="Arial Narrow" panose="020B0606020202030204" pitchFamily="34" charset="0"/>
              </a:defRPr>
            </a:lvl7pPr>
            <a:lvl8pPr marL="3552257" indent="-235282" defTabSz="957579" eaLnBrk="0" fontAlgn="base" hangingPunct="0">
              <a:spcBef>
                <a:spcPct val="0"/>
              </a:spcBef>
              <a:spcAft>
                <a:spcPct val="0"/>
              </a:spcAft>
              <a:defRPr sz="1000">
                <a:solidFill>
                  <a:schemeClr val="tx1"/>
                </a:solidFill>
                <a:latin typeface="Arial Narrow" panose="020B0606020202030204" pitchFamily="34" charset="0"/>
              </a:defRPr>
            </a:lvl8pPr>
            <a:lvl9pPr marL="4026110" indent="-235282" defTabSz="957579"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a:latin typeface="Arial" panose="020B0604020202020204" pitchFamily="34" charset="0"/>
              </a:rPr>
              <a:pPr/>
              <a:t>9</a:t>
            </a:fld>
            <a:endParaRPr lang="lv-LV" altLang="en-US" sz="1200">
              <a:latin typeface="Arial" panose="020B0604020202020204" pitchFamily="34" charset="0"/>
            </a:endParaRPr>
          </a:p>
        </p:txBody>
      </p:sp>
    </p:spTree>
    <p:extLst>
      <p:ext uri="{BB962C8B-B14F-4D97-AF65-F5344CB8AC3E}">
        <p14:creationId xmlns:p14="http://schemas.microsoft.com/office/powerpoint/2010/main" val="2319874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4340727-130B-4B8B-A651-A95C89F55F40}" type="datetimeFigureOut">
              <a:rPr lang="lv-LV" smtClean="0"/>
              <a:t>20.02.2024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963121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340727-130B-4B8B-A651-A95C89F55F40}" type="datetimeFigureOut">
              <a:rPr lang="lv-LV" smtClean="0"/>
              <a:t>20.02.2024</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1063855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340727-130B-4B8B-A651-A95C89F55F40}" type="datetimeFigureOut">
              <a:rPr lang="lv-LV" smtClean="0"/>
              <a:t>20.02.2024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6996108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340727-130B-4B8B-A651-A95C89F55F40}" type="datetimeFigureOut">
              <a:rPr lang="lv-LV" smtClean="0"/>
              <a:t>20.02.2024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9277230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340727-130B-4B8B-A651-A95C89F55F40}" type="datetimeFigureOut">
              <a:rPr lang="lv-LV" smtClean="0"/>
              <a:t>20.02.2024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17363529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340727-130B-4B8B-A651-A95C89F55F40}" type="datetimeFigureOut">
              <a:rPr lang="lv-LV" smtClean="0"/>
              <a:t>20.02.2024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705591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5" name="Slide Number Placeholder 1">
            <a:extLst>
              <a:ext uri="{FF2B5EF4-FFF2-40B4-BE49-F238E27FC236}">
                <a16:creationId xmlns:a16="http://schemas.microsoft.com/office/drawing/2014/main" id="{5256BEED-5B46-435D-BB29-E7C9DE68BA0B}"/>
              </a:ext>
            </a:extLst>
          </p:cNvPr>
          <p:cNvSpPr txBox="1">
            <a:spLocks/>
          </p:cNvSpPr>
          <p:nvPr userDrawn="1"/>
        </p:nvSpPr>
        <p:spPr>
          <a:xfrm>
            <a:off x="0" y="6410325"/>
            <a:ext cx="1350236" cy="447675"/>
          </a:xfrm>
          <a:prstGeom prst="rect">
            <a:avLst/>
          </a:prstGeom>
        </p:spPr>
        <p:txBody>
          <a:bodyPr/>
          <a:lstStyle>
            <a:lvl1pPr>
              <a:defRPr>
                <a:solidFill>
                  <a:schemeClr val="tx1"/>
                </a:solidFill>
                <a:latin typeface="Arial" panose="020B0604020202020204" pitchFamily="34" charset="0"/>
                <a:ea typeface="맑은 고딕" panose="020B0503020000020004" pitchFamily="34" charset="-127"/>
              </a:defRPr>
            </a:lvl1pPr>
            <a:lvl2pPr marL="742950" indent="-285750">
              <a:defRPr>
                <a:solidFill>
                  <a:schemeClr val="tx1"/>
                </a:solidFill>
                <a:latin typeface="Arial" panose="020B0604020202020204" pitchFamily="34" charset="0"/>
                <a:ea typeface="맑은 고딕" panose="020B0503020000020004" pitchFamily="34" charset="-127"/>
              </a:defRPr>
            </a:lvl2pPr>
            <a:lvl3pPr marL="1143000" indent="-228600">
              <a:defRPr>
                <a:solidFill>
                  <a:schemeClr val="tx1"/>
                </a:solidFill>
                <a:latin typeface="Arial" panose="020B0604020202020204" pitchFamily="34" charset="0"/>
                <a:ea typeface="맑은 고딕" panose="020B0503020000020004" pitchFamily="34" charset="-127"/>
              </a:defRPr>
            </a:lvl3pPr>
            <a:lvl4pPr marL="1600200" indent="-228600">
              <a:defRPr>
                <a:solidFill>
                  <a:schemeClr val="tx1"/>
                </a:solidFill>
                <a:latin typeface="Arial" panose="020B0604020202020204" pitchFamily="34" charset="0"/>
                <a:ea typeface="맑은 고딕" panose="020B0503020000020004" pitchFamily="34" charset="-127"/>
              </a:defRPr>
            </a:lvl4pPr>
            <a:lvl5pPr marL="2057400" indent="-228600">
              <a:defRPr>
                <a:solidFill>
                  <a:schemeClr val="tx1"/>
                </a:solidFill>
                <a:latin typeface="Arial" panose="020B0604020202020204" pitchFamily="34" charset="0"/>
                <a:ea typeface="맑은 고딕" panose="020B0503020000020004" pitchFamily="34" charset="-127"/>
              </a:defRPr>
            </a:lvl5pPr>
            <a:lvl6pPr marL="25146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6pPr>
            <a:lvl7pPr marL="29718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7pPr>
            <a:lvl8pPr marL="34290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8pPr>
            <a:lvl9pPr marL="38862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9pPr>
          </a:lstStyle>
          <a:p>
            <a:pPr eaLnBrk="1" latinLnBrk="1" hangingPunct="1">
              <a:defRPr/>
            </a:pPr>
            <a:fld id="{CE7AE483-F68A-4FE4-856A-5C2482EE0604}" type="slidenum">
              <a:rPr lang="lv-LV" altLang="lv-LV" sz="1200" smtClean="0">
                <a:solidFill>
                  <a:srgbClr val="898989"/>
                </a:solidFill>
                <a:latin typeface="Calibri" panose="020F0502020204030204" pitchFamily="34" charset="0"/>
              </a:rPr>
              <a:pPr eaLnBrk="1" latinLnBrk="1" hangingPunct="1">
                <a:defRPr/>
              </a:pPr>
              <a:t>‹#›</a:t>
            </a:fld>
            <a:endParaRPr lang="lv-LV" altLang="lv-LV" sz="1200" dirty="0">
              <a:solidFill>
                <a:srgbClr val="898989"/>
              </a:solidFill>
              <a:latin typeface="Calibri" panose="020F0502020204030204" pitchFamily="34" charset="0"/>
            </a:endParaRPr>
          </a:p>
          <a:p>
            <a:pPr eaLnBrk="1" latinLnBrk="1" hangingPunct="1">
              <a:defRPr/>
            </a:pPr>
            <a:r>
              <a:rPr lang="lv-LV" altLang="lv-LV" sz="1200" dirty="0">
                <a:solidFill>
                  <a:srgbClr val="898989"/>
                </a:solidFill>
                <a:latin typeface="Calibri" panose="020F0502020204030204" pitchFamily="34" charset="0"/>
              </a:rPr>
              <a:t>01.2024.</a:t>
            </a:r>
            <a:endParaRPr lang="en-US" altLang="lv-LV" sz="1200" dirty="0">
              <a:solidFill>
                <a:srgbClr val="898989"/>
              </a:solidFill>
              <a:latin typeface="Calibri" panose="020F0502020204030204" pitchFamily="34" charset="0"/>
            </a:endParaRPr>
          </a:p>
        </p:txBody>
      </p:sp>
      <p:pic>
        <p:nvPicPr>
          <p:cNvPr id="6" name="Picture 5">
            <a:extLst>
              <a:ext uri="{FF2B5EF4-FFF2-40B4-BE49-F238E27FC236}">
                <a16:creationId xmlns:a16="http://schemas.microsoft.com/office/drawing/2014/main" id="{F0E5D502-1FC3-49C0-847A-01FAF910427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47217" y="6348521"/>
            <a:ext cx="952381" cy="416667"/>
          </a:xfrm>
          <a:prstGeom prst="rect">
            <a:avLst/>
          </a:prstGeom>
        </p:spPr>
      </p:pic>
    </p:spTree>
    <p:extLst>
      <p:ext uri="{BB962C8B-B14F-4D97-AF65-F5344CB8AC3E}">
        <p14:creationId xmlns:p14="http://schemas.microsoft.com/office/powerpoint/2010/main" val="1825719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5" name="Slide Number Placeholder 1">
            <a:extLst>
              <a:ext uri="{FF2B5EF4-FFF2-40B4-BE49-F238E27FC236}">
                <a16:creationId xmlns:a16="http://schemas.microsoft.com/office/drawing/2014/main" id="{5256BEED-5B46-435D-BB29-E7C9DE68BA0B}"/>
              </a:ext>
            </a:extLst>
          </p:cNvPr>
          <p:cNvSpPr txBox="1">
            <a:spLocks/>
          </p:cNvSpPr>
          <p:nvPr userDrawn="1"/>
        </p:nvSpPr>
        <p:spPr>
          <a:xfrm>
            <a:off x="0" y="6571717"/>
            <a:ext cx="1350236" cy="286284"/>
          </a:xfrm>
          <a:prstGeom prst="rect">
            <a:avLst/>
          </a:prstGeom>
        </p:spPr>
        <p:txBody>
          <a:bodyPr/>
          <a:lstStyle>
            <a:lvl1pPr>
              <a:defRPr>
                <a:solidFill>
                  <a:schemeClr val="tx1"/>
                </a:solidFill>
                <a:latin typeface="Arial" panose="020B0604020202020204" pitchFamily="34" charset="0"/>
                <a:ea typeface="맑은 고딕" panose="020B0503020000020004" pitchFamily="34" charset="-127"/>
              </a:defRPr>
            </a:lvl1pPr>
            <a:lvl2pPr marL="742950" indent="-285750">
              <a:defRPr>
                <a:solidFill>
                  <a:schemeClr val="tx1"/>
                </a:solidFill>
                <a:latin typeface="Arial" panose="020B0604020202020204" pitchFamily="34" charset="0"/>
                <a:ea typeface="맑은 고딕" panose="020B0503020000020004" pitchFamily="34" charset="-127"/>
              </a:defRPr>
            </a:lvl2pPr>
            <a:lvl3pPr marL="1143000" indent="-228600">
              <a:defRPr>
                <a:solidFill>
                  <a:schemeClr val="tx1"/>
                </a:solidFill>
                <a:latin typeface="Arial" panose="020B0604020202020204" pitchFamily="34" charset="0"/>
                <a:ea typeface="맑은 고딕" panose="020B0503020000020004" pitchFamily="34" charset="-127"/>
              </a:defRPr>
            </a:lvl3pPr>
            <a:lvl4pPr marL="1600200" indent="-228600">
              <a:defRPr>
                <a:solidFill>
                  <a:schemeClr val="tx1"/>
                </a:solidFill>
                <a:latin typeface="Arial" panose="020B0604020202020204" pitchFamily="34" charset="0"/>
                <a:ea typeface="맑은 고딕" panose="020B0503020000020004" pitchFamily="34" charset="-127"/>
              </a:defRPr>
            </a:lvl4pPr>
            <a:lvl5pPr marL="2057400" indent="-228600">
              <a:defRPr>
                <a:solidFill>
                  <a:schemeClr val="tx1"/>
                </a:solidFill>
                <a:latin typeface="Arial" panose="020B0604020202020204" pitchFamily="34" charset="0"/>
                <a:ea typeface="맑은 고딕" panose="020B0503020000020004" pitchFamily="34" charset="-127"/>
              </a:defRPr>
            </a:lvl5pPr>
            <a:lvl6pPr marL="25146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6pPr>
            <a:lvl7pPr marL="29718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7pPr>
            <a:lvl8pPr marL="34290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8pPr>
            <a:lvl9pPr marL="38862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9pPr>
          </a:lstStyle>
          <a:p>
            <a:pPr eaLnBrk="1" latinLnBrk="1" hangingPunct="1">
              <a:defRPr/>
            </a:pPr>
            <a:fld id="{CE7AE483-F68A-4FE4-856A-5C2482EE0604}" type="slidenum">
              <a:rPr lang="lv-LV" altLang="lv-LV" sz="1200" smtClean="0">
                <a:solidFill>
                  <a:srgbClr val="898989"/>
                </a:solidFill>
                <a:latin typeface="Calibri" panose="020F0502020204030204" pitchFamily="34" charset="0"/>
              </a:rPr>
              <a:pPr eaLnBrk="1" latinLnBrk="1" hangingPunct="1">
                <a:defRPr/>
              </a:pPr>
              <a:t>‹#›</a:t>
            </a:fld>
            <a:endParaRPr lang="lv-LV" altLang="lv-LV" sz="1200" dirty="0">
              <a:solidFill>
                <a:srgbClr val="898989"/>
              </a:solidFill>
              <a:latin typeface="Calibri" panose="020F0502020204030204" pitchFamily="34" charset="0"/>
            </a:endParaRPr>
          </a:p>
        </p:txBody>
      </p:sp>
      <p:pic>
        <p:nvPicPr>
          <p:cNvPr id="6" name="Picture 5">
            <a:extLst>
              <a:ext uri="{FF2B5EF4-FFF2-40B4-BE49-F238E27FC236}">
                <a16:creationId xmlns:a16="http://schemas.microsoft.com/office/drawing/2014/main" id="{F0E5D502-1FC3-49C0-847A-01FAF910427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47217" y="6348521"/>
            <a:ext cx="952381" cy="416667"/>
          </a:xfrm>
          <a:prstGeom prst="rect">
            <a:avLst/>
          </a:prstGeom>
        </p:spPr>
      </p:pic>
    </p:spTree>
    <p:extLst>
      <p:ext uri="{BB962C8B-B14F-4D97-AF65-F5344CB8AC3E}">
        <p14:creationId xmlns:p14="http://schemas.microsoft.com/office/powerpoint/2010/main" val="1815696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5" name="Slide Number Placeholder 1">
            <a:extLst>
              <a:ext uri="{FF2B5EF4-FFF2-40B4-BE49-F238E27FC236}">
                <a16:creationId xmlns:a16="http://schemas.microsoft.com/office/drawing/2014/main" id="{5256BEED-5B46-435D-BB29-E7C9DE68BA0B}"/>
              </a:ext>
            </a:extLst>
          </p:cNvPr>
          <p:cNvSpPr txBox="1">
            <a:spLocks/>
          </p:cNvSpPr>
          <p:nvPr userDrawn="1"/>
        </p:nvSpPr>
        <p:spPr>
          <a:xfrm>
            <a:off x="0" y="6571717"/>
            <a:ext cx="1350236" cy="286284"/>
          </a:xfrm>
          <a:prstGeom prst="rect">
            <a:avLst/>
          </a:prstGeom>
        </p:spPr>
        <p:txBody>
          <a:bodyPr/>
          <a:lstStyle>
            <a:lvl1pPr>
              <a:defRPr>
                <a:solidFill>
                  <a:schemeClr val="tx1"/>
                </a:solidFill>
                <a:latin typeface="Arial" panose="020B0604020202020204" pitchFamily="34" charset="0"/>
                <a:ea typeface="맑은 고딕" panose="020B0503020000020004" pitchFamily="34" charset="-127"/>
              </a:defRPr>
            </a:lvl1pPr>
            <a:lvl2pPr marL="742950" indent="-285750">
              <a:defRPr>
                <a:solidFill>
                  <a:schemeClr val="tx1"/>
                </a:solidFill>
                <a:latin typeface="Arial" panose="020B0604020202020204" pitchFamily="34" charset="0"/>
                <a:ea typeface="맑은 고딕" panose="020B0503020000020004" pitchFamily="34" charset="-127"/>
              </a:defRPr>
            </a:lvl2pPr>
            <a:lvl3pPr marL="1143000" indent="-228600">
              <a:defRPr>
                <a:solidFill>
                  <a:schemeClr val="tx1"/>
                </a:solidFill>
                <a:latin typeface="Arial" panose="020B0604020202020204" pitchFamily="34" charset="0"/>
                <a:ea typeface="맑은 고딕" panose="020B0503020000020004" pitchFamily="34" charset="-127"/>
              </a:defRPr>
            </a:lvl3pPr>
            <a:lvl4pPr marL="1600200" indent="-228600">
              <a:defRPr>
                <a:solidFill>
                  <a:schemeClr val="tx1"/>
                </a:solidFill>
                <a:latin typeface="Arial" panose="020B0604020202020204" pitchFamily="34" charset="0"/>
                <a:ea typeface="맑은 고딕" panose="020B0503020000020004" pitchFamily="34" charset="-127"/>
              </a:defRPr>
            </a:lvl4pPr>
            <a:lvl5pPr marL="2057400" indent="-228600">
              <a:defRPr>
                <a:solidFill>
                  <a:schemeClr val="tx1"/>
                </a:solidFill>
                <a:latin typeface="Arial" panose="020B0604020202020204" pitchFamily="34" charset="0"/>
                <a:ea typeface="맑은 고딕" panose="020B0503020000020004" pitchFamily="34" charset="-127"/>
              </a:defRPr>
            </a:lvl5pPr>
            <a:lvl6pPr marL="25146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6pPr>
            <a:lvl7pPr marL="29718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7pPr>
            <a:lvl8pPr marL="34290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8pPr>
            <a:lvl9pPr marL="38862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9pPr>
          </a:lstStyle>
          <a:p>
            <a:pPr eaLnBrk="1" latinLnBrk="1" hangingPunct="1">
              <a:defRPr/>
            </a:pPr>
            <a:fld id="{CE7AE483-F68A-4FE4-856A-5C2482EE0604}" type="slidenum">
              <a:rPr lang="lv-LV" altLang="lv-LV" sz="1200" smtClean="0">
                <a:solidFill>
                  <a:srgbClr val="898989"/>
                </a:solidFill>
                <a:latin typeface="Calibri" panose="020F0502020204030204" pitchFamily="34" charset="0"/>
              </a:rPr>
              <a:pPr eaLnBrk="1" latinLnBrk="1" hangingPunct="1">
                <a:defRPr/>
              </a:pPr>
              <a:t>‹#›</a:t>
            </a:fld>
            <a:endParaRPr lang="lv-LV" altLang="lv-LV" sz="1200" dirty="0">
              <a:solidFill>
                <a:srgbClr val="898989"/>
              </a:solidFill>
              <a:latin typeface="Calibri" panose="020F0502020204030204" pitchFamily="34" charset="0"/>
            </a:endParaRPr>
          </a:p>
        </p:txBody>
      </p:sp>
    </p:spTree>
    <p:extLst>
      <p:ext uri="{BB962C8B-B14F-4D97-AF65-F5344CB8AC3E}">
        <p14:creationId xmlns:p14="http://schemas.microsoft.com/office/powerpoint/2010/main" val="1762726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340727-130B-4B8B-A651-A95C89F55F40}" type="datetimeFigureOut">
              <a:rPr lang="lv-LV" smtClean="0"/>
              <a:t>20.02.2024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318180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340727-130B-4B8B-A651-A95C89F55F40}" type="datetimeFigureOut">
              <a:rPr lang="lv-LV" smtClean="0"/>
              <a:t>20.02.2024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3444006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340727-130B-4B8B-A651-A95C89F55F40}" type="datetimeFigureOut">
              <a:rPr lang="lv-LV" smtClean="0"/>
              <a:t>20.02.2024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979338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340727-130B-4B8B-A651-A95C89F55F40}" type="datetimeFigureOut">
              <a:rPr lang="lv-LV" smtClean="0"/>
              <a:t>20.02.2024</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3342601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340727-130B-4B8B-A651-A95C89F55F40}" type="datetimeFigureOut">
              <a:rPr lang="lv-LV" smtClean="0"/>
              <a:t>20.02.2024</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1502830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340727-130B-4B8B-A651-A95C89F55F40}" type="datetimeFigureOut">
              <a:rPr lang="lv-LV" smtClean="0"/>
              <a:t>20.02.2024</a:t>
            </a:fld>
            <a:endParaRPr lang="lv-LV"/>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B4A621-64F2-4FC1-B93B-CD0E8429F798}" type="slidenum">
              <a:rPr lang="lv-LV" smtClean="0"/>
              <a:t>‹#›</a:t>
            </a:fld>
            <a:endParaRPr lang="lv-LV"/>
          </a:p>
        </p:txBody>
      </p:sp>
    </p:spTree>
    <p:extLst>
      <p:ext uri="{BB962C8B-B14F-4D97-AF65-F5344CB8AC3E}">
        <p14:creationId xmlns:p14="http://schemas.microsoft.com/office/powerpoint/2010/main" val="3092212111"/>
      </p:ext>
    </p:extLst>
  </p:cSld>
  <p:clrMap bg1="lt1" tx1="dk1" bg2="lt2" tx2="dk2" accent1="accent1" accent2="accent2" accent3="accent3" accent4="accent4" accent5="accent5" accent6="accent6" hlink="hlink" folHlink="folHlink"/>
  <p:sldLayoutIdLst>
    <p:sldLayoutId id="2147483679" r:id="rId1"/>
    <p:sldLayoutId id="2147483690" r:id="rId2"/>
    <p:sldLayoutId id="2147483691" r:id="rId3"/>
    <p:sldLayoutId id="2147483692"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skds.lv/"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F65A4DC-5381-4009-B4C3-B6A23138D027}"/>
              </a:ext>
            </a:extLst>
          </p:cNvPr>
          <p:cNvSpPr>
            <a:spLocks noGrp="1" noChangeArrowheads="1"/>
          </p:cNvSpPr>
          <p:nvPr>
            <p:ph type="ctrTitle"/>
          </p:nvPr>
        </p:nvSpPr>
        <p:spPr>
          <a:xfrm>
            <a:off x="1780674" y="2199736"/>
            <a:ext cx="8520617" cy="1580503"/>
          </a:xfrm>
          <a:solidFill>
            <a:srgbClr val="386C57"/>
          </a:solidFill>
        </p:spPr>
        <p:txBody>
          <a:bodyPr anchor="ctr">
            <a:noAutofit/>
          </a:bodyPr>
          <a:lstStyle/>
          <a:p>
            <a:r>
              <a:rPr lang="lv-LV" altLang="en-US" sz="3600" b="1" spc="-30" dirty="0">
                <a:solidFill>
                  <a:schemeClr val="bg1"/>
                </a:solidFill>
                <a:latin typeface="Arial" panose="020B0604020202020204" pitchFamily="34" charset="0"/>
                <a:ea typeface="Tahoma" panose="020B0604030504040204" pitchFamily="34" charset="0"/>
                <a:cs typeface="Arial" panose="020B0604020202020204" pitchFamily="34" charset="0"/>
              </a:rPr>
              <a:t>Iedzīvotāju atbalsts Stūra mājas izmantošanai privātai komercdarbībai</a:t>
            </a:r>
            <a:endParaRPr lang="lv-LV"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099" name="Text Box 4">
            <a:extLst>
              <a:ext uri="{FF2B5EF4-FFF2-40B4-BE49-F238E27FC236}">
                <a16:creationId xmlns:a16="http://schemas.microsoft.com/office/drawing/2014/main" id="{721A82B7-22F5-4AA9-AD90-54C6C95BD1F5}"/>
              </a:ext>
            </a:extLst>
          </p:cNvPr>
          <p:cNvSpPr txBox="1">
            <a:spLocks noChangeArrowheads="1"/>
          </p:cNvSpPr>
          <p:nvPr/>
        </p:nvSpPr>
        <p:spPr bwMode="auto">
          <a:xfrm>
            <a:off x="2063750" y="404813"/>
            <a:ext cx="79200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GB" altLang="en-US" sz="1800"/>
          </a:p>
        </p:txBody>
      </p:sp>
      <p:sp>
        <p:nvSpPr>
          <p:cNvPr id="4101" name="Rectangle 9">
            <a:extLst>
              <a:ext uri="{FF2B5EF4-FFF2-40B4-BE49-F238E27FC236}">
                <a16:creationId xmlns:a16="http://schemas.microsoft.com/office/drawing/2014/main" id="{791EAD24-72E7-4A0D-B111-BE204887E31D}"/>
              </a:ext>
            </a:extLst>
          </p:cNvPr>
          <p:cNvSpPr>
            <a:spLocks noChangeArrowheads="1"/>
          </p:cNvSpPr>
          <p:nvPr/>
        </p:nvSpPr>
        <p:spPr bwMode="auto">
          <a:xfrm>
            <a:off x="4050059" y="4044123"/>
            <a:ext cx="416492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lv-LV" altLang="en-US" sz="1900" dirty="0">
                <a:cs typeface="Arial" panose="020B0604020202020204" pitchFamily="34" charset="0"/>
              </a:rPr>
              <a:t>Latvijas iedzīvotāju aptaujas rezultāti</a:t>
            </a:r>
          </a:p>
          <a:p>
            <a:pPr algn="ctr">
              <a:spcBef>
                <a:spcPts val="1200"/>
              </a:spcBef>
              <a:buNone/>
            </a:pPr>
            <a:r>
              <a:rPr lang="lv-LV" altLang="en-US" sz="1900" dirty="0">
                <a:cs typeface="Arial" panose="020B0604020202020204" pitchFamily="34" charset="0"/>
              </a:rPr>
              <a:t>2024. gada janvāris</a:t>
            </a:r>
          </a:p>
        </p:txBody>
      </p:sp>
      <p:pic>
        <p:nvPicPr>
          <p:cNvPr id="4104" name="Picture 8">
            <a:extLst>
              <a:ext uri="{FF2B5EF4-FFF2-40B4-BE49-F238E27FC236}">
                <a16:creationId xmlns:a16="http://schemas.microsoft.com/office/drawing/2014/main" id="{9ECBC8A7-5251-4702-A515-F6E2117CB74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283362" y="5752590"/>
            <a:ext cx="1371600"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5">
            <a:extLst>
              <a:ext uri="{FF2B5EF4-FFF2-40B4-BE49-F238E27FC236}">
                <a16:creationId xmlns:a16="http://schemas.microsoft.com/office/drawing/2014/main" id="{DD2BB98A-543E-44AF-AC0D-9DC50E75EB48}"/>
              </a:ext>
            </a:extLst>
          </p:cNvPr>
          <p:cNvSpPr>
            <a:spLocks noChangeArrowheads="1"/>
          </p:cNvSpPr>
          <p:nvPr/>
        </p:nvSpPr>
        <p:spPr bwMode="auto">
          <a:xfrm>
            <a:off x="457200" y="404814"/>
            <a:ext cx="11274725" cy="6064997"/>
          </a:xfrm>
          <a:prstGeom prst="rect">
            <a:avLst/>
          </a:prstGeom>
          <a:noFill/>
          <a:ln w="19050">
            <a:solidFill>
              <a:srgbClr val="386C57"/>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lv-LV" altLang="lv-LV" sz="1000">
              <a:latin typeface="Arial Narrow" panose="020B0606020202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BAA300E-3397-4C96-BE32-B33A4F4279BA}"/>
              </a:ext>
            </a:extLst>
          </p:cNvPr>
          <p:cNvSpPr txBox="1"/>
          <p:nvPr/>
        </p:nvSpPr>
        <p:spPr>
          <a:xfrm>
            <a:off x="207185" y="609736"/>
            <a:ext cx="11120178" cy="1015663"/>
          </a:xfrm>
          <a:prstGeom prst="rect">
            <a:avLst/>
          </a:prstGeom>
          <a:noFill/>
        </p:spPr>
        <p:txBody>
          <a:bodyPr wrap="square">
            <a:spAutoFit/>
          </a:bodyPr>
          <a:lstStyle/>
          <a:p>
            <a:r>
              <a:rPr lang="lv-LV" sz="1000" b="1" spc="-30" dirty="0">
                <a:latin typeface="Arial" panose="020B0604020202020204" pitchFamily="34" charset="0"/>
                <a:cs typeface="Arial" panose="020B0604020202020204" pitchFamily="34" charset="0"/>
              </a:rPr>
              <a:t>L1. Ēka Rīgā, Brīvības ielā 61, zināma kā Stūra māja, ir unikāls, vēsturisks objekts, kurā saglabājies plašs liecību klāsts par PSRS okupācijas politiskajām represijām un izdarītajiem noziegumiem pret cilvēci: laika periodā no 1944. gada līdz 1991. gadam ēkā atradās Latvijas PSR Valsts drošības komiteja.</a:t>
            </a:r>
          </a:p>
          <a:p>
            <a:r>
              <a:rPr lang="lv-LV" sz="1000" b="1" spc="-30" dirty="0">
                <a:latin typeface="Arial" panose="020B0604020202020204" pitchFamily="34" charset="0"/>
                <a:cs typeface="Arial" panose="020B0604020202020204" pitchFamily="34" charset="0"/>
              </a:rPr>
              <a:t>Ēkas daļā – pagrabstāvā un pirmajā stāvā – kas ar Kultūras ministrijas rīkojumu atzīta par valsts nozīmes vēsturiska notikuma vietu, izstāžu ekspozīciju iekārtojis un apmeklētājus uzņem Latvijas Okupācijas muzejs. Pārējā ēkas daļa netiek izmantota, atrodas avārijas stāvoklī un tās rekonstrukcijai ir nepieciešami vismaz 25 miljoni eiro.</a:t>
            </a:r>
          </a:p>
          <a:p>
            <a:endParaRPr lang="lv-LV" sz="1000" b="1" spc="-30" dirty="0">
              <a:latin typeface="Arial" panose="020B0604020202020204" pitchFamily="34" charset="0"/>
              <a:cs typeface="Arial" panose="020B0604020202020204" pitchFamily="34" charset="0"/>
            </a:endParaRPr>
          </a:p>
          <a:p>
            <a:r>
              <a:rPr lang="lv-LV" sz="1000" b="1" spc="-30" dirty="0">
                <a:latin typeface="Arial" panose="020B0604020202020204" pitchFamily="34" charset="0"/>
                <a:cs typeface="Arial" panose="020B0604020202020204" pitchFamily="34" charset="0"/>
              </a:rPr>
              <a:t>Vai Jūs atbalstītu Stūra mājas izmantošanu privātai komercdarbībai, ja tiek nodrošināta Latvijas Okupācijas muzeja ekspozīcija ēkas pagrabstāvā un 1.stāvā?</a:t>
            </a:r>
          </a:p>
        </p:txBody>
      </p:sp>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12192000" cy="476250"/>
          </a:xfrm>
          <a:prstGeom prst="rect">
            <a:avLst/>
          </a:prstGeom>
          <a:solidFill>
            <a:srgbClr val="386C57"/>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Aptaujā izmantotā anketa</a:t>
            </a:r>
          </a:p>
        </p:txBody>
      </p:sp>
      <p:graphicFrame>
        <p:nvGraphicFramePr>
          <p:cNvPr id="2" name="Table 1">
            <a:extLst>
              <a:ext uri="{FF2B5EF4-FFF2-40B4-BE49-F238E27FC236}">
                <a16:creationId xmlns:a16="http://schemas.microsoft.com/office/drawing/2014/main" id="{0CA9877A-2A36-86BE-4FF0-4BF510880C39}"/>
              </a:ext>
            </a:extLst>
          </p:cNvPr>
          <p:cNvGraphicFramePr>
            <a:graphicFrameLocks noGrp="1"/>
          </p:cNvGraphicFramePr>
          <p:nvPr>
            <p:extLst>
              <p:ext uri="{D42A27DB-BD31-4B8C-83A1-F6EECF244321}">
                <p14:modId xmlns:p14="http://schemas.microsoft.com/office/powerpoint/2010/main" val="2192510385"/>
              </p:ext>
            </p:extLst>
          </p:nvPr>
        </p:nvGraphicFramePr>
        <p:xfrm>
          <a:off x="316788" y="1600258"/>
          <a:ext cx="2787650" cy="762000"/>
        </p:xfrm>
        <a:graphic>
          <a:graphicData uri="http://schemas.openxmlformats.org/drawingml/2006/table">
            <a:tbl>
              <a:tblPr firstRow="1" firstCol="1" bandRow="1"/>
              <a:tblGrid>
                <a:gridCol w="1797050">
                  <a:extLst>
                    <a:ext uri="{9D8B030D-6E8A-4147-A177-3AD203B41FA5}">
                      <a16:colId xmlns:a16="http://schemas.microsoft.com/office/drawing/2014/main" val="775328379"/>
                    </a:ext>
                  </a:extLst>
                </a:gridCol>
                <a:gridCol w="990600">
                  <a:extLst>
                    <a:ext uri="{9D8B030D-6E8A-4147-A177-3AD203B41FA5}">
                      <a16:colId xmlns:a16="http://schemas.microsoft.com/office/drawing/2014/main" val="4008296543"/>
                    </a:ext>
                  </a:extLst>
                </a:gridCol>
              </a:tblGrid>
              <a:tr h="0">
                <a:tc>
                  <a:txBody>
                    <a:bodyPr/>
                    <a:lstStyle/>
                    <a:p>
                      <a:r>
                        <a:rPr lang="lv-LV" sz="1000">
                          <a:solidFill>
                            <a:srgbClr val="000000"/>
                          </a:solidFill>
                          <a:effectLst/>
                          <a:latin typeface="Arial" panose="020B0604020202020204" pitchFamily="34" charset="0"/>
                          <a:ea typeface="Calibri" panose="020F0502020204030204" pitchFamily="34" charset="0"/>
                        </a:rPr>
                        <a:t>Pilnībā atbalstītu</a:t>
                      </a:r>
                      <a:endParaRPr lang="lv-LV" sz="1100">
                        <a:solidFill>
                          <a:srgbClr val="00000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lv-LV" sz="1000">
                          <a:solidFill>
                            <a:srgbClr val="000000"/>
                          </a:solidFill>
                          <a:effectLst/>
                          <a:latin typeface="Arial" panose="020B0604020202020204" pitchFamily="34" charset="0"/>
                          <a:ea typeface="Calibri" panose="020F0502020204030204" pitchFamily="34" charset="0"/>
                        </a:rPr>
                        <a:t>1</a:t>
                      </a:r>
                      <a:endParaRPr lang="lv-LV" sz="1100">
                        <a:solidFill>
                          <a:srgbClr val="00000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55009307"/>
                  </a:ext>
                </a:extLst>
              </a:tr>
              <a:tr h="0">
                <a:tc>
                  <a:txBody>
                    <a:bodyPr/>
                    <a:lstStyle/>
                    <a:p>
                      <a:r>
                        <a:rPr lang="lv-LV" sz="1000">
                          <a:solidFill>
                            <a:srgbClr val="000000"/>
                          </a:solidFill>
                          <a:effectLst/>
                          <a:latin typeface="Arial" panose="020B0604020202020204" pitchFamily="34" charset="0"/>
                          <a:ea typeface="Calibri" panose="020F0502020204030204" pitchFamily="34" charset="0"/>
                        </a:rPr>
                        <a:t>Drīzāk atbalstītu</a:t>
                      </a:r>
                      <a:endParaRPr lang="lv-LV" sz="1100">
                        <a:solidFill>
                          <a:srgbClr val="00000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lv-LV" sz="1000">
                          <a:solidFill>
                            <a:srgbClr val="000000"/>
                          </a:solidFill>
                          <a:effectLst/>
                          <a:latin typeface="Arial" panose="020B0604020202020204" pitchFamily="34" charset="0"/>
                          <a:ea typeface="Calibri" panose="020F0502020204030204" pitchFamily="34" charset="0"/>
                        </a:rPr>
                        <a:t>2</a:t>
                      </a:r>
                      <a:endParaRPr lang="lv-LV" sz="1100">
                        <a:solidFill>
                          <a:srgbClr val="00000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00197021"/>
                  </a:ext>
                </a:extLst>
              </a:tr>
              <a:tr h="0">
                <a:tc>
                  <a:txBody>
                    <a:bodyPr/>
                    <a:lstStyle/>
                    <a:p>
                      <a:r>
                        <a:rPr lang="lv-LV" sz="1000">
                          <a:solidFill>
                            <a:srgbClr val="000000"/>
                          </a:solidFill>
                          <a:effectLst/>
                          <a:latin typeface="Arial" panose="020B0604020202020204" pitchFamily="34" charset="0"/>
                          <a:ea typeface="Calibri" panose="020F0502020204030204" pitchFamily="34" charset="0"/>
                        </a:rPr>
                        <a:t>Drīzāk neatbalstītu</a:t>
                      </a:r>
                      <a:endParaRPr lang="lv-LV" sz="1100">
                        <a:solidFill>
                          <a:srgbClr val="00000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lv-LV" sz="1000">
                          <a:solidFill>
                            <a:srgbClr val="000000"/>
                          </a:solidFill>
                          <a:effectLst/>
                          <a:latin typeface="Arial" panose="020B0604020202020204" pitchFamily="34" charset="0"/>
                          <a:ea typeface="Calibri" panose="020F0502020204030204" pitchFamily="34" charset="0"/>
                        </a:rPr>
                        <a:t>3</a:t>
                      </a:r>
                      <a:endParaRPr lang="lv-LV" sz="1100">
                        <a:solidFill>
                          <a:srgbClr val="00000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67806603"/>
                  </a:ext>
                </a:extLst>
              </a:tr>
              <a:tr h="0">
                <a:tc>
                  <a:txBody>
                    <a:bodyPr/>
                    <a:lstStyle/>
                    <a:p>
                      <a:r>
                        <a:rPr lang="lv-LV" sz="1000">
                          <a:solidFill>
                            <a:srgbClr val="000000"/>
                          </a:solidFill>
                          <a:effectLst/>
                          <a:latin typeface="Arial" panose="020B0604020202020204" pitchFamily="34" charset="0"/>
                          <a:ea typeface="Calibri" panose="020F0502020204030204" pitchFamily="34" charset="0"/>
                        </a:rPr>
                        <a:t>Pilnībā neatbalstītu</a:t>
                      </a:r>
                      <a:endParaRPr lang="lv-LV" sz="1100">
                        <a:solidFill>
                          <a:srgbClr val="00000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lv-LV" sz="1000">
                          <a:solidFill>
                            <a:srgbClr val="000000"/>
                          </a:solidFill>
                          <a:effectLst/>
                          <a:latin typeface="Arial" panose="020B0604020202020204" pitchFamily="34" charset="0"/>
                          <a:ea typeface="Calibri" panose="020F0502020204030204" pitchFamily="34" charset="0"/>
                        </a:rPr>
                        <a:t>4</a:t>
                      </a:r>
                      <a:endParaRPr lang="lv-LV" sz="1100">
                        <a:solidFill>
                          <a:srgbClr val="00000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58047216"/>
                  </a:ext>
                </a:extLst>
              </a:tr>
              <a:tr h="0">
                <a:tc>
                  <a:txBody>
                    <a:bodyPr/>
                    <a:lstStyle/>
                    <a:p>
                      <a:r>
                        <a:rPr lang="lv-LV" sz="1000">
                          <a:solidFill>
                            <a:srgbClr val="000000"/>
                          </a:solidFill>
                          <a:effectLst/>
                          <a:latin typeface="Arial" panose="020B0604020202020204" pitchFamily="34" charset="0"/>
                          <a:ea typeface="Calibri" panose="020F0502020204030204" pitchFamily="34" charset="0"/>
                        </a:rPr>
                        <a:t>Grūti pateikt/ NA</a:t>
                      </a:r>
                      <a:endParaRPr lang="lv-LV" sz="1100">
                        <a:solidFill>
                          <a:srgbClr val="00000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lv-LV" sz="1000" dirty="0">
                          <a:solidFill>
                            <a:srgbClr val="000000"/>
                          </a:solidFill>
                          <a:effectLst/>
                          <a:latin typeface="Arial" panose="020B0604020202020204" pitchFamily="34" charset="0"/>
                          <a:ea typeface="Calibri" panose="020F0502020204030204" pitchFamily="34" charset="0"/>
                        </a:rPr>
                        <a:t>8</a:t>
                      </a:r>
                      <a:endParaRPr lang="lv-LV" sz="1100" dirty="0">
                        <a:solidFill>
                          <a:srgbClr val="000000"/>
                        </a:solidFill>
                        <a:effectLst/>
                        <a:latin typeface="Calibri" panose="020F0502020204030204" pitchFamily="34"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14451496"/>
                  </a:ext>
                </a:extLst>
              </a:tr>
            </a:tbl>
          </a:graphicData>
        </a:graphic>
      </p:graphicFrame>
    </p:spTree>
    <p:extLst>
      <p:ext uri="{BB962C8B-B14F-4D97-AF65-F5344CB8AC3E}">
        <p14:creationId xmlns:p14="http://schemas.microsoft.com/office/powerpoint/2010/main" val="1375299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Rectangle 6">
            <a:extLst>
              <a:ext uri="{FF2B5EF4-FFF2-40B4-BE49-F238E27FC236}">
                <a16:creationId xmlns:a16="http://schemas.microsoft.com/office/drawing/2014/main" id="{38E68BDD-5D4F-48D4-8FF3-340E7C9E629E}"/>
              </a:ext>
            </a:extLst>
          </p:cNvPr>
          <p:cNvSpPr>
            <a:spLocks noGrp="1" noChangeArrowheads="1"/>
          </p:cNvSpPr>
          <p:nvPr>
            <p:ph type="ctrTitle"/>
          </p:nvPr>
        </p:nvSpPr>
        <p:spPr>
          <a:xfrm>
            <a:off x="2109062" y="1052514"/>
            <a:ext cx="7993062" cy="5184775"/>
          </a:xfrm>
          <a:noFill/>
        </p:spPr>
        <p:txBody>
          <a:bodyPr anchor="t">
            <a:normAutofit/>
          </a:bodyPr>
          <a:lstStyle/>
          <a:p>
            <a:pPr>
              <a:spcBef>
                <a:spcPct val="40000"/>
              </a:spcBef>
            </a:pPr>
            <a:br>
              <a:rPr lang="lv-LV" altLang="en-US" sz="4000" b="1" dirty="0">
                <a:latin typeface="Arial Narrow" panose="020B0606020202030204" pitchFamily="34" charset="0"/>
              </a:rPr>
            </a:br>
            <a:br>
              <a:rPr lang="lv-LV" altLang="en-US" sz="4000" b="1" dirty="0">
                <a:latin typeface="Arial Narrow" panose="020B0606020202030204" pitchFamily="34" charset="0"/>
              </a:rPr>
            </a:br>
            <a:br>
              <a:rPr lang="lv-LV" altLang="en-US" sz="4000" b="1" dirty="0">
                <a:latin typeface="Arial Narrow" panose="020B0606020202030204" pitchFamily="34" charset="0"/>
              </a:rPr>
            </a:br>
            <a:br>
              <a:rPr lang="lv-LV" altLang="en-US" sz="3200" b="1" dirty="0">
                <a:latin typeface="Arial Narrow" panose="020B0606020202030204" pitchFamily="34" charset="0"/>
              </a:rPr>
            </a:br>
            <a:br>
              <a:rPr lang="lv-LV" altLang="en-US" sz="2800" b="1" dirty="0">
                <a:latin typeface="Arial Narrow" panose="020B0606020202030204" pitchFamily="34" charset="0"/>
              </a:rPr>
            </a:br>
            <a:br>
              <a:rPr lang="lv-LV" altLang="en-US" sz="1800" b="1" dirty="0">
                <a:latin typeface="Arial Narrow" panose="020B0606020202030204" pitchFamily="34" charset="0"/>
              </a:rPr>
            </a:br>
            <a:br>
              <a:rPr lang="lv-LV" altLang="en-US" sz="1800" b="1" dirty="0">
                <a:latin typeface="Arial Narrow" panose="020B0606020202030204" pitchFamily="34" charset="0"/>
              </a:rPr>
            </a:br>
            <a:br>
              <a:rPr lang="lv-LV" altLang="en-US" sz="1800" b="1" dirty="0">
                <a:latin typeface="Arial Narrow" panose="020B0606020202030204" pitchFamily="34" charset="0"/>
              </a:rPr>
            </a:br>
            <a:r>
              <a:rPr lang="lv-LV" altLang="en-US" sz="1800" b="1" dirty="0">
                <a:latin typeface="Arial" panose="020B0604020202020204" pitchFamily="34" charset="0"/>
                <a:cs typeface="Arial" panose="020B0604020202020204" pitchFamily="34" charset="0"/>
              </a:rPr>
              <a:t>SKDS</a:t>
            </a:r>
            <a:br>
              <a:rPr lang="lv-LV" altLang="en-US" sz="1800" dirty="0">
                <a:latin typeface="Arial" panose="020B0604020202020204" pitchFamily="34" charset="0"/>
                <a:cs typeface="Arial" panose="020B0604020202020204" pitchFamily="34" charset="0"/>
              </a:rPr>
            </a:br>
            <a:r>
              <a:rPr lang="lv-LV" altLang="en-US" sz="1400" dirty="0">
                <a:latin typeface="Arial" panose="020B0604020202020204" pitchFamily="34" charset="0"/>
                <a:cs typeface="Arial" panose="020B0604020202020204" pitchFamily="34" charset="0"/>
              </a:rPr>
              <a:t>tirgus un sabiedriskās domas pētījumu centrs</a:t>
            </a:r>
            <a:br>
              <a:rPr lang="lv-LV" altLang="en-US" sz="1400" dirty="0">
                <a:latin typeface="Arial" panose="020B0604020202020204" pitchFamily="34" charset="0"/>
                <a:cs typeface="Arial" panose="020B0604020202020204" pitchFamily="34" charset="0"/>
              </a:rPr>
            </a:br>
            <a:br>
              <a:rPr lang="lv-LV" altLang="en-US" sz="600" dirty="0">
                <a:latin typeface="Arial" panose="020B0604020202020204" pitchFamily="34" charset="0"/>
                <a:cs typeface="Arial" panose="020B0604020202020204" pitchFamily="34" charset="0"/>
              </a:rPr>
            </a:br>
            <a:r>
              <a:rPr lang="lv-LV" altLang="en-US" sz="1400" dirty="0">
                <a:latin typeface="Arial" panose="020B0604020202020204" pitchFamily="34" charset="0"/>
                <a:cs typeface="Arial" panose="020B0604020202020204" pitchFamily="34" charset="0"/>
              </a:rPr>
              <a:t>Baznīcas iela 32-2, Rīga, Latvija, LV-1010</a:t>
            </a:r>
            <a:br>
              <a:rPr lang="lv-LV" altLang="en-US" sz="1400" dirty="0">
                <a:latin typeface="Arial" panose="020B0604020202020204" pitchFamily="34" charset="0"/>
                <a:cs typeface="Arial" panose="020B0604020202020204" pitchFamily="34" charset="0"/>
              </a:rPr>
            </a:br>
            <a:r>
              <a:rPr lang="lv-LV" altLang="en-US" sz="1400" dirty="0">
                <a:latin typeface="Arial" panose="020B0604020202020204" pitchFamily="34" charset="0"/>
                <a:cs typeface="Arial" panose="020B0604020202020204" pitchFamily="34" charset="0"/>
              </a:rPr>
              <a:t>tālr.: +371 67 312 876, fakss: +371 67 312 874</a:t>
            </a:r>
            <a:br>
              <a:rPr lang="lv-LV" altLang="en-US" sz="1400" dirty="0">
                <a:latin typeface="Arial" panose="020B0604020202020204" pitchFamily="34" charset="0"/>
                <a:cs typeface="Arial" panose="020B0604020202020204" pitchFamily="34" charset="0"/>
              </a:rPr>
            </a:br>
            <a:r>
              <a:rPr lang="lv-LV" altLang="en-US" sz="1400" dirty="0">
                <a:latin typeface="Arial" panose="020B0604020202020204" pitchFamily="34" charset="0"/>
                <a:cs typeface="Arial" panose="020B0604020202020204" pitchFamily="34" charset="0"/>
              </a:rPr>
              <a:t>e-pasts: </a:t>
            </a:r>
            <a:r>
              <a:rPr lang="lv-LV" altLang="en-US" sz="1400" dirty="0">
                <a:solidFill>
                  <a:srgbClr val="46865E"/>
                </a:solidFill>
                <a:latin typeface="Arial" panose="020B0604020202020204" pitchFamily="34" charset="0"/>
                <a:cs typeface="Arial" panose="020B0604020202020204" pitchFamily="34" charset="0"/>
              </a:rPr>
              <a:t>skds@skds.lv</a:t>
            </a:r>
            <a:br>
              <a:rPr lang="lv-LV" altLang="en-US" sz="1400" dirty="0">
                <a:solidFill>
                  <a:srgbClr val="008080"/>
                </a:solidFill>
                <a:latin typeface="Arial" panose="020B0604020202020204" pitchFamily="34" charset="0"/>
                <a:cs typeface="Arial" panose="020B0604020202020204" pitchFamily="34" charset="0"/>
              </a:rPr>
            </a:br>
            <a:r>
              <a:rPr lang="lv-LV" altLang="en-US" sz="1400" dirty="0">
                <a:solidFill>
                  <a:srgbClr val="46865E"/>
                </a:solidFill>
                <a:latin typeface="Arial" panose="020B0604020202020204" pitchFamily="34" charset="0"/>
                <a:cs typeface="Arial" panose="020B0604020202020204" pitchFamily="34" charset="0"/>
              </a:rPr>
              <a:t>www.skds.lv</a:t>
            </a:r>
            <a:br>
              <a:rPr lang="lv-LV" altLang="en-US" sz="1400" dirty="0">
                <a:solidFill>
                  <a:srgbClr val="4A5238"/>
                </a:solidFill>
                <a:latin typeface="Arial" panose="020B0604020202020204" pitchFamily="34" charset="0"/>
                <a:cs typeface="Arial" panose="020B0604020202020204" pitchFamily="34" charset="0"/>
                <a:hlinkClick r:id="rId3"/>
              </a:rPr>
            </a:br>
            <a:endParaRPr lang="lv-LV" altLang="en-US" sz="1600" dirty="0">
              <a:solidFill>
                <a:srgbClr val="4A5238"/>
              </a:solidFill>
              <a:latin typeface="Arial" panose="020B0604020202020204" pitchFamily="34" charset="0"/>
              <a:cs typeface="Arial" panose="020B0604020202020204" pitchFamily="34" charset="0"/>
            </a:endParaRPr>
          </a:p>
        </p:txBody>
      </p:sp>
      <p:sp>
        <p:nvSpPr>
          <p:cNvPr id="102405" name="Line 9">
            <a:extLst>
              <a:ext uri="{FF2B5EF4-FFF2-40B4-BE49-F238E27FC236}">
                <a16:creationId xmlns:a16="http://schemas.microsoft.com/office/drawing/2014/main" id="{873A3919-C348-4949-8137-6C8E2AACB8B6}"/>
              </a:ext>
            </a:extLst>
          </p:cNvPr>
          <p:cNvSpPr>
            <a:spLocks noChangeShapeType="1"/>
          </p:cNvSpPr>
          <p:nvPr/>
        </p:nvSpPr>
        <p:spPr bwMode="auto">
          <a:xfrm>
            <a:off x="2794645" y="4790486"/>
            <a:ext cx="6840537"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 name="Rectangle 5">
            <a:extLst>
              <a:ext uri="{FF2B5EF4-FFF2-40B4-BE49-F238E27FC236}">
                <a16:creationId xmlns:a16="http://schemas.microsoft.com/office/drawing/2014/main" id="{5C90173E-2F55-40A5-B558-F294BAC797FF}"/>
              </a:ext>
            </a:extLst>
          </p:cNvPr>
          <p:cNvSpPr>
            <a:spLocks noChangeArrowheads="1"/>
          </p:cNvSpPr>
          <p:nvPr/>
        </p:nvSpPr>
        <p:spPr bwMode="auto">
          <a:xfrm>
            <a:off x="457200" y="404814"/>
            <a:ext cx="11309230" cy="6064997"/>
          </a:xfrm>
          <a:prstGeom prst="rect">
            <a:avLst/>
          </a:prstGeom>
          <a:noFill/>
          <a:ln w="19050">
            <a:solidFill>
              <a:srgbClr val="386C57"/>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lv-LV" altLang="lv-LV" sz="1000">
              <a:latin typeface="Arial Narrow" panose="020B0606020202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3">
            <a:extLst>
              <a:ext uri="{FF2B5EF4-FFF2-40B4-BE49-F238E27FC236}">
                <a16:creationId xmlns:a16="http://schemas.microsoft.com/office/drawing/2014/main" id="{567EE845-B6D0-4E3D-959A-D72D394B8ADF}"/>
              </a:ext>
            </a:extLst>
          </p:cNvPr>
          <p:cNvSpPr>
            <a:spLocks noChangeArrowheads="1"/>
          </p:cNvSpPr>
          <p:nvPr/>
        </p:nvSpPr>
        <p:spPr bwMode="auto">
          <a:xfrm>
            <a:off x="0" y="0"/>
            <a:ext cx="12192000" cy="476250"/>
          </a:xfrm>
          <a:prstGeom prst="rect">
            <a:avLst/>
          </a:prstGeom>
          <a:solidFill>
            <a:srgbClr val="386C57"/>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Saturs</a:t>
            </a:r>
            <a:endParaRPr lang="en-US" altLang="en-US" sz="2400" b="1" dirty="0">
              <a:solidFill>
                <a:schemeClr val="bg1"/>
              </a:solidFill>
              <a:cs typeface="Arial" panose="020B0604020202020204" pitchFamily="34" charset="0"/>
            </a:endParaRPr>
          </a:p>
        </p:txBody>
      </p:sp>
      <p:sp>
        <p:nvSpPr>
          <p:cNvPr id="6" name="Content Placeholder 2">
            <a:extLst>
              <a:ext uri="{FF2B5EF4-FFF2-40B4-BE49-F238E27FC236}">
                <a16:creationId xmlns:a16="http://schemas.microsoft.com/office/drawing/2014/main" id="{F0CB2D7F-4BE2-49F9-8E97-198696DC8A6E}"/>
              </a:ext>
            </a:extLst>
          </p:cNvPr>
          <p:cNvSpPr txBox="1">
            <a:spLocks/>
          </p:cNvSpPr>
          <p:nvPr/>
        </p:nvSpPr>
        <p:spPr>
          <a:xfrm>
            <a:off x="2224656" y="1969220"/>
            <a:ext cx="8394460" cy="3085860"/>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1074738">
              <a:lnSpc>
                <a:spcPct val="150000"/>
              </a:lnSpc>
              <a:spcBef>
                <a:spcPts val="1400"/>
              </a:spcBef>
              <a:buFont typeface="Arial" panose="020B0604020202020204" pitchFamily="34" charset="0"/>
              <a:buNone/>
              <a:tabLst>
                <a:tab pos="1478756" algn="l"/>
              </a:tabLst>
            </a:pPr>
            <a:r>
              <a:rPr lang="lv-LV" altLang="lv-LV" sz="1500" dirty="0">
                <a:latin typeface="Arial" panose="020B0604020202020204" pitchFamily="34" charset="0"/>
                <a:ea typeface="맑은 고딕" panose="020B0503020000020004" pitchFamily="34" charset="-127"/>
                <a:cs typeface="Arial" panose="020B0604020202020204" pitchFamily="34" charset="0"/>
              </a:rPr>
              <a:t>Aptaujas tehniskā informācija </a:t>
            </a:r>
            <a:r>
              <a:rPr lang="lv-LV" altLang="lv-LV" sz="1500" u="sng" dirty="0">
                <a:latin typeface="Arial" panose="020B0604020202020204" pitchFamily="34" charset="0"/>
                <a:ea typeface="맑은 고딕" panose="020B0503020000020004" pitchFamily="34" charset="-127"/>
                <a:cs typeface="Arial" panose="020B0604020202020204" pitchFamily="34" charset="0"/>
              </a:rPr>
              <a:t>					</a:t>
            </a:r>
            <a:r>
              <a:rPr lang="lv-LV" altLang="lv-LV" sz="1500" dirty="0">
                <a:latin typeface="Arial" panose="020B0604020202020204" pitchFamily="34" charset="0"/>
                <a:ea typeface="맑은 고딕" panose="020B0503020000020004" pitchFamily="34" charset="-127"/>
                <a:cs typeface="Arial" panose="020B0604020202020204" pitchFamily="34" charset="0"/>
              </a:rPr>
              <a:t>3</a:t>
            </a:r>
            <a:endParaRPr lang="en-US" altLang="lv-LV" sz="1500" dirty="0">
              <a:latin typeface="Arial" panose="020B0604020202020204" pitchFamily="34" charset="0"/>
              <a:ea typeface="맑은 고딕" panose="020B0503020000020004" pitchFamily="34" charset="-127"/>
              <a:cs typeface="Arial" panose="020B0604020202020204" pitchFamily="34" charset="0"/>
            </a:endParaRPr>
          </a:p>
          <a:p>
            <a:pPr marL="0" indent="0" defTabSz="1612900">
              <a:lnSpc>
                <a:spcPct val="150000"/>
              </a:lnSpc>
              <a:spcBef>
                <a:spcPts val="1400"/>
              </a:spcBef>
              <a:buFont typeface="Arial" panose="020B0604020202020204" pitchFamily="34" charset="0"/>
              <a:buNone/>
              <a:tabLst>
                <a:tab pos="1478756" algn="l"/>
              </a:tabLst>
            </a:pPr>
            <a:r>
              <a:rPr lang="lv-LV" altLang="lv-LV" sz="1500" dirty="0">
                <a:latin typeface="Arial" panose="020B0604020202020204" pitchFamily="34" charset="0"/>
                <a:ea typeface="맑은 고딕" panose="020B0503020000020004" pitchFamily="34" charset="-127"/>
                <a:cs typeface="Arial" panose="020B0604020202020204" pitchFamily="34" charset="0"/>
              </a:rPr>
              <a:t>Respondentu sociāli demogrāfiskais profils</a:t>
            </a:r>
            <a:r>
              <a:rPr lang="lv-LV" altLang="lv-LV" sz="15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500" u="sng" dirty="0">
                <a:latin typeface="Arial" panose="020B0604020202020204" pitchFamily="34" charset="0"/>
                <a:ea typeface="맑은 고딕" panose="020B0503020000020004" pitchFamily="34" charset="-127"/>
                <a:cs typeface="Arial" panose="020B0604020202020204" pitchFamily="34" charset="0"/>
              </a:rPr>
              <a:t> </a:t>
            </a:r>
            <a:r>
              <a:rPr lang="lv-LV" altLang="lv-LV" sz="1500" dirty="0">
                <a:latin typeface="Arial" panose="020B0604020202020204" pitchFamily="34" charset="0"/>
                <a:ea typeface="맑은 고딕" panose="020B0503020000020004" pitchFamily="34" charset="-127"/>
                <a:cs typeface="Arial" panose="020B0604020202020204" pitchFamily="34" charset="0"/>
              </a:rPr>
              <a:t>4</a:t>
            </a:r>
          </a:p>
          <a:p>
            <a:pPr marL="0" indent="0" defTabSz="1074738">
              <a:lnSpc>
                <a:spcPct val="150000"/>
              </a:lnSpc>
              <a:spcBef>
                <a:spcPts val="1400"/>
              </a:spcBef>
              <a:buNone/>
              <a:tabLst>
                <a:tab pos="1478756" algn="l"/>
              </a:tabLst>
            </a:pPr>
            <a:r>
              <a:rPr lang="lv-LV" altLang="lv-LV" sz="1500" dirty="0">
                <a:latin typeface="Arial" panose="020B0604020202020204" pitchFamily="34" charset="0"/>
                <a:ea typeface="맑은 고딕" panose="020B0503020000020004" pitchFamily="34" charset="-127"/>
                <a:cs typeface="Arial" panose="020B0604020202020204" pitchFamily="34" charset="0"/>
              </a:rPr>
              <a:t>Galvenie secinājumi </a:t>
            </a:r>
            <a:r>
              <a:rPr lang="lv-LV" altLang="lv-LV" sz="1500" u="sng" dirty="0">
                <a:latin typeface="Arial" panose="020B0604020202020204" pitchFamily="34" charset="0"/>
                <a:ea typeface="맑은 고딕" panose="020B0503020000020004" pitchFamily="34" charset="-127"/>
                <a:cs typeface="Arial" panose="020B0604020202020204" pitchFamily="34" charset="0"/>
              </a:rPr>
              <a:t>						</a:t>
            </a:r>
            <a:r>
              <a:rPr lang="lv-LV" altLang="lv-LV" sz="1500" dirty="0">
                <a:latin typeface="Arial" panose="020B0604020202020204" pitchFamily="34" charset="0"/>
                <a:ea typeface="맑은 고딕" panose="020B0503020000020004" pitchFamily="34" charset="-127"/>
                <a:cs typeface="Arial" panose="020B0604020202020204" pitchFamily="34" charset="0"/>
              </a:rPr>
              <a:t>5</a:t>
            </a:r>
          </a:p>
          <a:p>
            <a:pPr marL="0" indent="0" defTabSz="1074738">
              <a:lnSpc>
                <a:spcPct val="150000"/>
              </a:lnSpc>
              <a:spcBef>
                <a:spcPts val="1400"/>
              </a:spcBef>
              <a:buFont typeface="Arial" panose="020B0604020202020204" pitchFamily="34" charset="0"/>
              <a:buNone/>
              <a:tabLst>
                <a:tab pos="1478756" algn="l"/>
              </a:tabLst>
            </a:pPr>
            <a:r>
              <a:rPr lang="lv-LV" altLang="lv-LV" sz="1500" dirty="0">
                <a:latin typeface="Arial" panose="020B0604020202020204" pitchFamily="34" charset="0"/>
                <a:ea typeface="맑은 고딕" panose="020B0503020000020004" pitchFamily="34" charset="-127"/>
                <a:cs typeface="Arial" panose="020B0604020202020204" pitchFamily="34" charset="0"/>
              </a:rPr>
              <a:t>Galvenie rezultāti </a:t>
            </a:r>
            <a:r>
              <a:rPr lang="lv-LV" altLang="lv-LV" sz="1500" u="sng" dirty="0">
                <a:latin typeface="Arial" panose="020B0604020202020204" pitchFamily="34" charset="0"/>
                <a:ea typeface="맑은 고딕" panose="020B0503020000020004" pitchFamily="34" charset="-127"/>
                <a:cs typeface="Arial" panose="020B0604020202020204" pitchFamily="34" charset="0"/>
              </a:rPr>
              <a:t>						</a:t>
            </a:r>
            <a:r>
              <a:rPr lang="lv-LV" altLang="lv-LV" sz="1500" dirty="0">
                <a:latin typeface="Arial" panose="020B0604020202020204" pitchFamily="34" charset="0"/>
                <a:ea typeface="맑은 고딕" panose="020B0503020000020004" pitchFamily="34" charset="-127"/>
                <a:cs typeface="Arial" panose="020B0604020202020204" pitchFamily="34" charset="0"/>
              </a:rPr>
              <a:t>7</a:t>
            </a:r>
          </a:p>
          <a:p>
            <a:pPr marL="0" indent="0" defTabSz="1060450">
              <a:lnSpc>
                <a:spcPct val="150000"/>
              </a:lnSpc>
              <a:spcBef>
                <a:spcPts val="1400"/>
              </a:spcBef>
              <a:buNone/>
              <a:tabLst>
                <a:tab pos="1477963" algn="l"/>
                <a:tab pos="2959100" algn="l"/>
                <a:tab pos="6364288" algn="l"/>
              </a:tabLst>
            </a:pPr>
            <a:r>
              <a:rPr lang="lv-LV" altLang="lv-LV" sz="1500" dirty="0">
                <a:latin typeface="Arial" panose="020B0604020202020204" pitchFamily="34" charset="0"/>
                <a:ea typeface="맑은 고딕" panose="020B0503020000020004" pitchFamily="34" charset="-127"/>
                <a:cs typeface="Arial" panose="020B0604020202020204" pitchFamily="34" charset="0"/>
              </a:rPr>
              <a:t>Aptaujas anketa </a:t>
            </a:r>
            <a:r>
              <a:rPr lang="lv-LV" altLang="lv-LV" sz="1500" u="sng" dirty="0">
                <a:latin typeface="Arial" panose="020B0604020202020204" pitchFamily="34" charset="0"/>
                <a:ea typeface="맑은 고딕" panose="020B0503020000020004" pitchFamily="34" charset="-127"/>
                <a:cs typeface="Arial" panose="020B0604020202020204" pitchFamily="34" charset="0"/>
              </a:rPr>
              <a:t>				</a:t>
            </a:r>
            <a:r>
              <a:rPr lang="lv-LV" altLang="lv-LV" sz="1500" dirty="0">
                <a:latin typeface="Arial" panose="020B0604020202020204" pitchFamily="34" charset="0"/>
                <a:ea typeface="맑은 고딕" panose="020B0503020000020004" pitchFamily="34" charset="-127"/>
                <a:cs typeface="Arial" panose="020B0604020202020204" pitchFamily="34" charset="0"/>
              </a:rPr>
              <a:t>10</a:t>
            </a:r>
          </a:p>
          <a:p>
            <a:pPr marL="0" indent="0" defTabSz="1060450">
              <a:lnSpc>
                <a:spcPct val="150000"/>
              </a:lnSpc>
              <a:buNone/>
              <a:tabLst>
                <a:tab pos="1477963" algn="l"/>
                <a:tab pos="2959100" algn="l"/>
                <a:tab pos="6364288" algn="l"/>
              </a:tabLst>
            </a:pPr>
            <a:endParaRPr lang="lv-LV" altLang="lv-LV" sz="1500" dirty="0">
              <a:latin typeface="Arial" panose="020B0604020202020204" pitchFamily="34" charset="0"/>
              <a:ea typeface="맑은 고딕" panose="020B0503020000020004" pitchFamily="34" charset="-127"/>
              <a:cs typeface="Arial" panose="020B0604020202020204" pitchFamily="34" charset="0"/>
            </a:endParaRPr>
          </a:p>
          <a:p>
            <a:pPr marL="0" indent="0" defTabSz="806054">
              <a:lnSpc>
                <a:spcPct val="150000"/>
              </a:lnSpc>
              <a:spcBef>
                <a:spcPct val="0"/>
              </a:spcBef>
              <a:buFont typeface="Arial" panose="020B0604020202020204" pitchFamily="34" charset="0"/>
              <a:buNone/>
              <a:tabLst>
                <a:tab pos="1478756" algn="l"/>
              </a:tabLst>
            </a:pPr>
            <a:endParaRPr lang="lv-LV" altLang="lv-LV" sz="1600" dirty="0">
              <a:latin typeface="Arial" panose="020B0604020202020204" pitchFamily="34" charset="0"/>
              <a:ea typeface="맑은 고딕" panose="020B0503020000020004" pitchFamily="34" charset="-127"/>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E40D9331-C5E4-4BA9-99E3-9BAEA42FCD78}"/>
              </a:ext>
            </a:extLst>
          </p:cNvPr>
          <p:cNvSpPr>
            <a:spLocks noChangeArrowheads="1"/>
          </p:cNvSpPr>
          <p:nvPr/>
        </p:nvSpPr>
        <p:spPr bwMode="auto">
          <a:xfrm>
            <a:off x="0" y="0"/>
            <a:ext cx="12192000" cy="476250"/>
          </a:xfrm>
          <a:prstGeom prst="rect">
            <a:avLst/>
          </a:prstGeom>
          <a:solidFill>
            <a:srgbClr val="386C57"/>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Aptaujas tehniskā informācija</a:t>
            </a:r>
            <a:endParaRPr lang="en-US" altLang="en-US" sz="2400" b="1" dirty="0">
              <a:solidFill>
                <a:schemeClr val="bg1"/>
              </a:solidFill>
              <a:cs typeface="Arial" panose="020B0604020202020204" pitchFamily="34" charset="0"/>
            </a:endParaRPr>
          </a:p>
        </p:txBody>
      </p:sp>
      <p:sp>
        <p:nvSpPr>
          <p:cNvPr id="2" name="Content Placeholder 5">
            <a:extLst>
              <a:ext uri="{FF2B5EF4-FFF2-40B4-BE49-F238E27FC236}">
                <a16:creationId xmlns:a16="http://schemas.microsoft.com/office/drawing/2014/main" id="{D37DE140-4547-8937-978C-31FEB79C62BC}"/>
              </a:ext>
            </a:extLst>
          </p:cNvPr>
          <p:cNvSpPr txBox="1">
            <a:spLocks/>
          </p:cNvSpPr>
          <p:nvPr/>
        </p:nvSpPr>
        <p:spPr>
          <a:xfrm>
            <a:off x="296883" y="788028"/>
            <a:ext cx="6598439" cy="4973638"/>
          </a:xfrm>
          <a:prstGeom prst="rect">
            <a:avLst/>
          </a:prstGeom>
          <a:no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spcBef>
                <a:spcPts val="2000"/>
              </a:spcBef>
              <a:buNone/>
              <a:defRPr/>
            </a:pPr>
            <a:r>
              <a:rPr lang="lv-LV" altLang="lv-LV" sz="1500" b="1" dirty="0">
                <a:solidFill>
                  <a:srgbClr val="386C57"/>
                </a:solidFill>
                <a:latin typeface="Arial" panose="020B0604020202020204" pitchFamily="34" charset="0"/>
                <a:cs typeface="Arial" panose="020B0604020202020204" pitchFamily="34" charset="0"/>
              </a:rPr>
              <a:t>Pētījuma veicējs: </a:t>
            </a:r>
            <a:r>
              <a:rPr lang="lv-LV" altLang="lv-LV" sz="1500" dirty="0">
                <a:solidFill>
                  <a:schemeClr val="tx1">
                    <a:lumMod val="95000"/>
                    <a:lumOff val="5000"/>
                  </a:schemeClr>
                </a:solidFill>
                <a:latin typeface="Arial" panose="020B0604020202020204" pitchFamily="34" charset="0"/>
                <a:cs typeface="Arial" panose="020B0604020202020204" pitchFamily="34" charset="0"/>
              </a:rPr>
              <a:t>tirgus un sabiedriskās domas pētījumu centrs SKDS</a:t>
            </a:r>
          </a:p>
          <a:p>
            <a:pPr>
              <a:lnSpc>
                <a:spcPct val="80000"/>
              </a:lnSpc>
              <a:spcBef>
                <a:spcPts val="2000"/>
              </a:spcBef>
              <a:buNone/>
              <a:defRPr/>
            </a:pPr>
            <a:r>
              <a:rPr lang="lv-LV" altLang="lv-LV" sz="1500" b="1" dirty="0">
                <a:solidFill>
                  <a:srgbClr val="386C57"/>
                </a:solidFill>
                <a:latin typeface="Arial" panose="020B0604020202020204" pitchFamily="34" charset="0"/>
                <a:cs typeface="Arial" panose="020B0604020202020204" pitchFamily="34" charset="0"/>
              </a:rPr>
              <a:t>Mērķa grupa: </a:t>
            </a:r>
            <a:r>
              <a:rPr lang="lv-LV" altLang="lv-LV" sz="1500" dirty="0">
                <a:solidFill>
                  <a:schemeClr val="tx1">
                    <a:lumMod val="95000"/>
                    <a:lumOff val="5000"/>
                  </a:schemeClr>
                </a:solidFill>
                <a:latin typeface="Arial" panose="020B0604020202020204" pitchFamily="34" charset="0"/>
                <a:cs typeface="Arial" panose="020B0604020202020204" pitchFamily="34" charset="0"/>
              </a:rPr>
              <a:t>Latvijas iedzīvotāji vecumā no 18 līdz 75 gadiem</a:t>
            </a:r>
          </a:p>
          <a:p>
            <a:pPr>
              <a:lnSpc>
                <a:spcPct val="80000"/>
              </a:lnSpc>
              <a:spcBef>
                <a:spcPts val="2000"/>
              </a:spcBef>
              <a:buNone/>
              <a:defRPr/>
            </a:pPr>
            <a:r>
              <a:rPr lang="lv-LV" altLang="lv-LV" sz="1500" b="1" dirty="0">
                <a:solidFill>
                  <a:srgbClr val="386C57"/>
                </a:solidFill>
                <a:latin typeface="Arial" panose="020B0604020202020204" pitchFamily="34" charset="0"/>
                <a:cs typeface="Arial" panose="020B0604020202020204" pitchFamily="34" charset="0"/>
              </a:rPr>
              <a:t>Aptaujas metode: </a:t>
            </a:r>
            <a:r>
              <a:rPr lang="lv-LV" altLang="lv-LV" sz="1500" dirty="0">
                <a:solidFill>
                  <a:schemeClr val="tx1">
                    <a:lumMod val="95000"/>
                    <a:lumOff val="5000"/>
                  </a:schemeClr>
                </a:solidFill>
                <a:latin typeface="Arial" panose="020B0604020202020204" pitchFamily="34" charset="0"/>
                <a:cs typeface="Arial" panose="020B0604020202020204" pitchFamily="34" charset="0"/>
              </a:rPr>
              <a:t>Tiešās intervijas respondentu dzīvesvietās</a:t>
            </a:r>
          </a:p>
          <a:p>
            <a:pPr marL="0" indent="0">
              <a:lnSpc>
                <a:spcPct val="80000"/>
              </a:lnSpc>
              <a:spcBef>
                <a:spcPts val="2000"/>
              </a:spcBef>
              <a:buNone/>
              <a:defRPr/>
            </a:pPr>
            <a:r>
              <a:rPr lang="lv-LV" altLang="lv-LV" sz="1500" b="1" dirty="0">
                <a:solidFill>
                  <a:srgbClr val="386C57"/>
                </a:solidFill>
                <a:latin typeface="Arial" panose="020B0604020202020204" pitchFamily="34" charset="0"/>
                <a:cs typeface="Arial" panose="020B0604020202020204" pitchFamily="34" charset="0"/>
              </a:rPr>
              <a:t>Plānotā izlase: </a:t>
            </a:r>
            <a:r>
              <a:rPr lang="lv-LV" altLang="lv-LV" sz="1500" dirty="0">
                <a:solidFill>
                  <a:schemeClr val="tx1">
                    <a:lumMod val="95000"/>
                    <a:lumOff val="5000"/>
                  </a:schemeClr>
                </a:solidFill>
                <a:latin typeface="Arial" panose="020B0604020202020204" pitchFamily="34" charset="0"/>
                <a:cs typeface="Arial" panose="020B0604020202020204" pitchFamily="34" charset="0"/>
              </a:rPr>
              <a:t>1000 respondenti (ģenerālajam kopumam reprezentatīva izlase, ģenerālais kopums: 1496 tūkst. cilvēku)</a:t>
            </a:r>
          </a:p>
          <a:p>
            <a:pPr>
              <a:lnSpc>
                <a:spcPct val="80000"/>
              </a:lnSpc>
              <a:spcBef>
                <a:spcPts val="2000"/>
              </a:spcBef>
              <a:buNone/>
              <a:defRPr/>
            </a:pPr>
            <a:r>
              <a:rPr lang="lv-LV" altLang="lv-LV" sz="1500" b="1" dirty="0">
                <a:solidFill>
                  <a:srgbClr val="386C57"/>
                </a:solidFill>
                <a:latin typeface="Arial" panose="020B0604020202020204" pitchFamily="34" charset="0"/>
                <a:cs typeface="Arial" panose="020B0604020202020204" pitchFamily="34" charset="0"/>
              </a:rPr>
              <a:t>Sasniegtās izlases apjoms: </a:t>
            </a:r>
            <a:r>
              <a:rPr lang="lv-LV" altLang="lv-LV" sz="1500" dirty="0">
                <a:solidFill>
                  <a:schemeClr val="tx1">
                    <a:lumMod val="95000"/>
                    <a:lumOff val="5000"/>
                  </a:schemeClr>
                </a:solidFill>
                <a:latin typeface="Arial" panose="020B0604020202020204" pitchFamily="34" charset="0"/>
                <a:cs typeface="Arial" panose="020B0604020202020204" pitchFamily="34" charset="0"/>
              </a:rPr>
              <a:t>1005 respondenti</a:t>
            </a:r>
          </a:p>
          <a:p>
            <a:pPr marL="0" indent="0">
              <a:lnSpc>
                <a:spcPct val="80000"/>
              </a:lnSpc>
              <a:spcBef>
                <a:spcPts val="2000"/>
              </a:spcBef>
              <a:buNone/>
              <a:defRPr/>
            </a:pPr>
            <a:r>
              <a:rPr lang="lv-LV" altLang="lv-LV" sz="1500" b="1" dirty="0">
                <a:solidFill>
                  <a:srgbClr val="386C57"/>
                </a:solidFill>
                <a:latin typeface="Arial" panose="020B0604020202020204" pitchFamily="34" charset="0"/>
                <a:cs typeface="Arial" panose="020B0604020202020204" pitchFamily="34" charset="0"/>
              </a:rPr>
              <a:t>Izlases metode: </a:t>
            </a:r>
            <a:r>
              <a:rPr lang="lv-LV" altLang="lv-LV" sz="1500" dirty="0">
                <a:solidFill>
                  <a:schemeClr val="tx1">
                    <a:lumMod val="95000"/>
                    <a:lumOff val="5000"/>
                  </a:schemeClr>
                </a:solidFill>
                <a:latin typeface="Arial" panose="020B0604020202020204" pitchFamily="34" charset="0"/>
                <a:cs typeface="Arial" panose="020B0604020202020204" pitchFamily="34" charset="0"/>
              </a:rPr>
              <a:t>Stratificētā nejaušā izlase (stratifikācijas pazīmes: administratīvi teritoriālā)</a:t>
            </a:r>
          </a:p>
          <a:p>
            <a:pPr>
              <a:lnSpc>
                <a:spcPct val="80000"/>
              </a:lnSpc>
              <a:spcBef>
                <a:spcPts val="2000"/>
              </a:spcBef>
              <a:buNone/>
              <a:defRPr/>
            </a:pPr>
            <a:r>
              <a:rPr lang="lv-LV" altLang="lv-LV" sz="1500" b="1" dirty="0">
                <a:solidFill>
                  <a:srgbClr val="386C57"/>
                </a:solidFill>
                <a:latin typeface="Arial" panose="020B0604020202020204" pitchFamily="34" charset="0"/>
                <a:cs typeface="Arial" panose="020B0604020202020204" pitchFamily="34" charset="0"/>
              </a:rPr>
              <a:t>Ģeogrāfiskais pārklājums: </a:t>
            </a:r>
            <a:r>
              <a:rPr lang="lv-LV" altLang="lv-LV" sz="1500" dirty="0">
                <a:solidFill>
                  <a:schemeClr val="tx1">
                    <a:lumMod val="95000"/>
                    <a:lumOff val="5000"/>
                  </a:schemeClr>
                </a:solidFill>
                <a:latin typeface="Arial" panose="020B0604020202020204" pitchFamily="34" charset="0"/>
                <a:cs typeface="Arial" panose="020B0604020202020204" pitchFamily="34" charset="0"/>
              </a:rPr>
              <a:t>visa Latvija (125 izlases punkti)</a:t>
            </a:r>
          </a:p>
          <a:p>
            <a:pPr>
              <a:lnSpc>
                <a:spcPct val="80000"/>
              </a:lnSpc>
              <a:spcBef>
                <a:spcPts val="2000"/>
              </a:spcBef>
              <a:buNone/>
              <a:defRPr/>
            </a:pPr>
            <a:r>
              <a:rPr lang="lv-LV" altLang="lv-LV" sz="1500" b="1" dirty="0">
                <a:solidFill>
                  <a:srgbClr val="386C57"/>
                </a:solidFill>
                <a:latin typeface="Arial" panose="020B0604020202020204" pitchFamily="34" charset="0"/>
                <a:cs typeface="Arial" panose="020B0604020202020204" pitchFamily="34" charset="0"/>
              </a:rPr>
              <a:t>Aptaujas veikšanas laiks: </a:t>
            </a:r>
            <a:r>
              <a:rPr lang="lv-LV" altLang="lv-LV" sz="1500" dirty="0">
                <a:solidFill>
                  <a:schemeClr val="tx1">
                    <a:lumMod val="95000"/>
                    <a:lumOff val="5000"/>
                  </a:schemeClr>
                </a:solidFill>
                <a:latin typeface="Arial" panose="020B0604020202020204" pitchFamily="34" charset="0"/>
                <a:cs typeface="Arial" panose="020B0604020202020204" pitchFamily="34" charset="0"/>
              </a:rPr>
              <a:t>13.01.2024. - 22.01.2024.</a:t>
            </a:r>
          </a:p>
          <a:p>
            <a:pPr marL="0" indent="0">
              <a:lnSpc>
                <a:spcPct val="100000"/>
              </a:lnSpc>
              <a:spcBef>
                <a:spcPts val="2000"/>
              </a:spcBef>
              <a:buNone/>
              <a:defRPr/>
            </a:pPr>
            <a:r>
              <a:rPr lang="lv-LV" altLang="lv-LV" sz="1500" b="1" dirty="0">
                <a:solidFill>
                  <a:srgbClr val="386C57"/>
                </a:solidFill>
                <a:latin typeface="Arial" panose="020B0604020202020204" pitchFamily="34" charset="0"/>
                <a:cs typeface="Arial" panose="020B0604020202020204" pitchFamily="34" charset="0"/>
              </a:rPr>
              <a:t>Datu svēršana: </a:t>
            </a:r>
            <a:r>
              <a:rPr lang="lv-LV" altLang="lv-LV" sz="1500" dirty="0">
                <a:solidFill>
                  <a:schemeClr val="tx1">
                    <a:lumMod val="95000"/>
                    <a:lumOff val="5000"/>
                  </a:schemeClr>
                </a:solidFill>
                <a:latin typeface="Arial" panose="020B0604020202020204" pitchFamily="34" charset="0"/>
                <a:cs typeface="Arial" panose="020B0604020202020204" pitchFamily="34" charset="0"/>
              </a:rPr>
              <a:t>dati tika svērti pēc pazīmēm: reģions, tautība, dzimums, vecums saskaņā ar LR IeM PMLP Iedzīvotāju reģistra datiem uz 24.01.2023. Šajā materiālā norādīti svērti procenti un nesvērts respondentu skaits.</a:t>
            </a:r>
          </a:p>
        </p:txBody>
      </p:sp>
      <p:graphicFrame>
        <p:nvGraphicFramePr>
          <p:cNvPr id="3" name="Table 2">
            <a:extLst>
              <a:ext uri="{FF2B5EF4-FFF2-40B4-BE49-F238E27FC236}">
                <a16:creationId xmlns:a16="http://schemas.microsoft.com/office/drawing/2014/main" id="{FBCFE5ED-EB27-0B87-43DA-38CC9D09FF8F}"/>
              </a:ext>
            </a:extLst>
          </p:cNvPr>
          <p:cNvGraphicFramePr>
            <a:graphicFrameLocks noGrp="1"/>
          </p:cNvGraphicFramePr>
          <p:nvPr>
            <p:extLst>
              <p:ext uri="{D42A27DB-BD31-4B8C-83A1-F6EECF244321}">
                <p14:modId xmlns:p14="http://schemas.microsoft.com/office/powerpoint/2010/main" val="4016170830"/>
              </p:ext>
            </p:extLst>
          </p:nvPr>
        </p:nvGraphicFramePr>
        <p:xfrm>
          <a:off x="7144870" y="770094"/>
          <a:ext cx="4593542" cy="5989320"/>
        </p:xfrm>
        <a:graphic>
          <a:graphicData uri="http://schemas.openxmlformats.org/drawingml/2006/table">
            <a:tbl>
              <a:tblPr/>
              <a:tblGrid>
                <a:gridCol w="1351972">
                  <a:extLst>
                    <a:ext uri="{9D8B030D-6E8A-4147-A177-3AD203B41FA5}">
                      <a16:colId xmlns:a16="http://schemas.microsoft.com/office/drawing/2014/main" val="184185648"/>
                    </a:ext>
                  </a:extLst>
                </a:gridCol>
                <a:gridCol w="750229">
                  <a:extLst>
                    <a:ext uri="{9D8B030D-6E8A-4147-A177-3AD203B41FA5}">
                      <a16:colId xmlns:a16="http://schemas.microsoft.com/office/drawing/2014/main" val="423103984"/>
                    </a:ext>
                  </a:extLst>
                </a:gridCol>
                <a:gridCol w="823982">
                  <a:extLst>
                    <a:ext uri="{9D8B030D-6E8A-4147-A177-3AD203B41FA5}">
                      <a16:colId xmlns:a16="http://schemas.microsoft.com/office/drawing/2014/main" val="3419313068"/>
                    </a:ext>
                  </a:extLst>
                </a:gridCol>
                <a:gridCol w="853066">
                  <a:extLst>
                    <a:ext uri="{9D8B030D-6E8A-4147-A177-3AD203B41FA5}">
                      <a16:colId xmlns:a16="http://schemas.microsoft.com/office/drawing/2014/main" val="3727270715"/>
                    </a:ext>
                  </a:extLst>
                </a:gridCol>
                <a:gridCol w="814293">
                  <a:extLst>
                    <a:ext uri="{9D8B030D-6E8A-4147-A177-3AD203B41FA5}">
                      <a16:colId xmlns:a16="http://schemas.microsoft.com/office/drawing/2014/main" val="3644383969"/>
                    </a:ext>
                  </a:extLst>
                </a:gridCol>
              </a:tblGrid>
              <a:tr h="340438">
                <a:tc>
                  <a:txBody>
                    <a:bodyPr/>
                    <a:lstStyle/>
                    <a:p>
                      <a:pP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Ģenerālais kopums</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(tūkst.cilv.)</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Respondentu skaits izlasē (%) pirms svēršanas</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Respondentu skaits izlasē (%) pēc svēršanas</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LR IeM PMLP Iedz. reģ. dati uz 24.01.2023.</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268841366"/>
                  </a:ext>
                </a:extLst>
              </a:tr>
              <a:tr h="85109">
                <a:tc>
                  <a:txBody>
                    <a:bodyPr/>
                    <a:lstStyle/>
                    <a:p>
                      <a:pP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KOPĀ</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1496</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100.0</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100.0</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100.0</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638398286"/>
                  </a:ext>
                </a:extLst>
              </a:tr>
              <a:tr h="170219">
                <a:tc>
                  <a:txBody>
                    <a:bodyPr/>
                    <a:lstStyle/>
                    <a:p>
                      <a:pPr>
                        <a:spcAft>
                          <a:spcPts val="0"/>
                        </a:spcAft>
                      </a:pPr>
                      <a:r>
                        <a:rPr lang="lv-LV" sz="900" b="1"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p>
                      <a:pPr>
                        <a:spcAft>
                          <a:spcPts val="0"/>
                        </a:spcAft>
                      </a:pPr>
                      <a:r>
                        <a:rPr lang="lv-LV" sz="900" b="1" dirty="0">
                          <a:effectLst/>
                          <a:latin typeface="Arial" panose="020B0604020202020204" pitchFamily="34" charset="0"/>
                          <a:ea typeface="Times New Roman" panose="02020603050405020304" pitchFamily="18" charset="0"/>
                          <a:cs typeface="Arial" panose="020B0604020202020204" pitchFamily="34" charset="0"/>
                        </a:rPr>
                        <a:t>REĢIONS</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 </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2090555686"/>
                  </a:ext>
                </a:extLst>
              </a:tr>
              <a:tr h="101126">
                <a:tc>
                  <a:txBody>
                    <a:bodyPr/>
                    <a:lstStyle/>
                    <a:p>
                      <a:pP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Rīga</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496</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33.2</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33.2</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33.2</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2008975970"/>
                  </a:ext>
                </a:extLst>
              </a:tr>
              <a:tr h="85109">
                <a:tc>
                  <a:txBody>
                    <a:bodyPr/>
                    <a:lstStyle/>
                    <a:p>
                      <a:pP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Pierīga</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299</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20.2</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20.0</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20.0</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015695247"/>
                  </a:ext>
                </a:extLst>
              </a:tr>
              <a:tr h="85109">
                <a:tc>
                  <a:txBody>
                    <a:bodyPr/>
                    <a:lstStyle/>
                    <a:p>
                      <a:pP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Vidzeme</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141</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9.4</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9.4</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9.4</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295669808"/>
                  </a:ext>
                </a:extLst>
              </a:tr>
              <a:tr h="85109">
                <a:tc>
                  <a:txBody>
                    <a:bodyPr/>
                    <a:lstStyle/>
                    <a:p>
                      <a:pP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Kurzeme</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184</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12.3</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12.3</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12.3</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435809754"/>
                  </a:ext>
                </a:extLst>
              </a:tr>
              <a:tr h="85109">
                <a:tc>
                  <a:txBody>
                    <a:bodyPr/>
                    <a:lstStyle/>
                    <a:p>
                      <a:pP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Zemgale</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175</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11.4</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11.7</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11.7</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898170274"/>
                  </a:ext>
                </a:extLst>
              </a:tr>
              <a:tr h="85109">
                <a:tc>
                  <a:txBody>
                    <a:bodyPr/>
                    <a:lstStyle/>
                    <a:p>
                      <a:pP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Latgale</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201</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13.4</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13.4</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dirty="0">
                          <a:effectLst/>
                          <a:latin typeface="Arial" panose="020B0604020202020204" pitchFamily="34" charset="0"/>
                          <a:ea typeface="Times New Roman" panose="02020603050405020304" pitchFamily="18" charset="0"/>
                        </a:rPr>
                        <a:t>13.4</a:t>
                      </a:r>
                      <a:endParaRPr lang="lv-LV"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561730604"/>
                  </a:ext>
                </a:extLst>
              </a:tr>
              <a:tr h="170219">
                <a:tc>
                  <a:txBody>
                    <a:bodyPr/>
                    <a:lstStyle/>
                    <a:p>
                      <a:pPr>
                        <a:spcAft>
                          <a:spcPts val="0"/>
                        </a:spcAft>
                      </a:pPr>
                      <a:r>
                        <a:rPr lang="lv-LV" sz="900" b="1"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p>
                      <a:pPr>
                        <a:spcAft>
                          <a:spcPts val="0"/>
                        </a:spcAft>
                      </a:pPr>
                      <a:r>
                        <a:rPr lang="lv-LV" sz="900" b="1" dirty="0">
                          <a:effectLst/>
                          <a:latin typeface="Arial" panose="020B0604020202020204" pitchFamily="34" charset="0"/>
                          <a:ea typeface="Times New Roman" panose="02020603050405020304" pitchFamily="18" charset="0"/>
                          <a:cs typeface="Arial" panose="020B0604020202020204" pitchFamily="34" charset="0"/>
                        </a:rPr>
                        <a:t>DZIMUMS</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2221011388"/>
                  </a:ext>
                </a:extLst>
              </a:tr>
              <a:tr h="85109">
                <a:tc>
                  <a:txBody>
                    <a:bodyPr/>
                    <a:lstStyle/>
                    <a:p>
                      <a:pP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Vīrieši</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solidFill>
                            <a:srgbClr val="000000"/>
                          </a:solidFill>
                          <a:effectLst/>
                          <a:latin typeface="Arial" panose="020B0604020202020204" pitchFamily="34" charset="0"/>
                          <a:ea typeface="Times New Roman" panose="02020603050405020304" pitchFamily="18" charset="0"/>
                        </a:rPr>
                        <a:t>722</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47.5</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48.3</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48.3</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3787477930"/>
                  </a:ext>
                </a:extLst>
              </a:tr>
              <a:tr h="85109">
                <a:tc>
                  <a:txBody>
                    <a:bodyPr/>
                    <a:lstStyle/>
                    <a:p>
                      <a:pP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Sievietes</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solidFill>
                            <a:srgbClr val="000000"/>
                          </a:solidFill>
                          <a:effectLst/>
                          <a:latin typeface="Arial" panose="020B0604020202020204" pitchFamily="34" charset="0"/>
                          <a:ea typeface="Times New Roman" panose="02020603050405020304" pitchFamily="18" charset="0"/>
                        </a:rPr>
                        <a:t>774</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52.5</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51.7</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dirty="0">
                          <a:effectLst/>
                          <a:latin typeface="Arial" panose="020B0604020202020204" pitchFamily="34" charset="0"/>
                          <a:ea typeface="Times New Roman" panose="02020603050405020304" pitchFamily="18" charset="0"/>
                        </a:rPr>
                        <a:t>51.7</a:t>
                      </a:r>
                      <a:endParaRPr lang="lv-LV"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37576291"/>
                  </a:ext>
                </a:extLst>
              </a:tr>
              <a:tr h="170219">
                <a:tc>
                  <a:txBody>
                    <a:bodyPr/>
                    <a:lstStyle/>
                    <a:p>
                      <a:pPr>
                        <a:spcAft>
                          <a:spcPts val="0"/>
                        </a:spcAft>
                      </a:pPr>
                      <a:r>
                        <a:rPr lang="lv-LV" sz="900" b="1"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p>
                      <a:pPr>
                        <a:spcAft>
                          <a:spcPts val="0"/>
                        </a:spcAft>
                      </a:pPr>
                      <a:r>
                        <a:rPr lang="lv-LV" sz="900" b="1" dirty="0">
                          <a:effectLst/>
                          <a:latin typeface="Arial" panose="020B0604020202020204" pitchFamily="34" charset="0"/>
                          <a:ea typeface="Times New Roman" panose="02020603050405020304" pitchFamily="18" charset="0"/>
                          <a:cs typeface="Arial" panose="020B0604020202020204" pitchFamily="34" charset="0"/>
                        </a:rPr>
                        <a:t>TAUTĪBA</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b="1">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b="1">
                          <a:effectLst/>
                          <a:latin typeface="Arial" panose="020B0604020202020204" pitchFamily="34" charset="0"/>
                          <a:ea typeface="Times New Roman" panose="02020603050405020304" pitchFamily="18" charset="0"/>
                          <a:cs typeface="Arial" panose="020B0604020202020204" pitchFamily="34" charset="0"/>
                        </a:rPr>
                        <a:t> </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b="1"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spcAft>
                          <a:spcPts val="0"/>
                        </a:spcAft>
                      </a:pPr>
                      <a:r>
                        <a:rPr lang="lv-LV" sz="900" b="1"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2281679521"/>
                  </a:ext>
                </a:extLst>
              </a:tr>
              <a:tr h="85109">
                <a:tc>
                  <a:txBody>
                    <a:bodyPr/>
                    <a:lstStyle/>
                    <a:p>
                      <a:pP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Latvieši</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solidFill>
                            <a:srgbClr val="000000"/>
                          </a:solidFill>
                          <a:effectLst/>
                          <a:latin typeface="Arial" panose="020B0604020202020204" pitchFamily="34" charset="0"/>
                          <a:ea typeface="Times New Roman" panose="02020603050405020304" pitchFamily="18" charset="0"/>
                        </a:rPr>
                        <a:t>881</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59.4</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58.9</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58.9</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393610717"/>
                  </a:ext>
                </a:extLst>
              </a:tr>
              <a:tr h="85109">
                <a:tc>
                  <a:txBody>
                    <a:bodyPr/>
                    <a:lstStyle/>
                    <a:p>
                      <a:pP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Citi</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solidFill>
                            <a:srgbClr val="000000"/>
                          </a:solidFill>
                          <a:effectLst/>
                          <a:latin typeface="Arial" panose="020B0604020202020204" pitchFamily="34" charset="0"/>
                          <a:ea typeface="Times New Roman" panose="02020603050405020304" pitchFamily="18" charset="0"/>
                        </a:rPr>
                        <a:t>615</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40.6</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41.1</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algn="ctr"/>
                      <a:r>
                        <a:rPr lang="lv-LV" sz="900" dirty="0">
                          <a:effectLst/>
                          <a:latin typeface="Arial" panose="020B0604020202020204" pitchFamily="34" charset="0"/>
                          <a:ea typeface="Times New Roman" panose="02020603050405020304" pitchFamily="18" charset="0"/>
                        </a:rPr>
                        <a:t>41.1</a:t>
                      </a:r>
                      <a:endParaRPr lang="lv-LV"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2453299179"/>
                  </a:ext>
                </a:extLst>
              </a:tr>
              <a:tr h="170219">
                <a:tc>
                  <a:txBody>
                    <a:bodyPr/>
                    <a:lstStyle/>
                    <a:p>
                      <a:pPr>
                        <a:spcAft>
                          <a:spcPts val="0"/>
                        </a:spcAft>
                      </a:pPr>
                      <a:r>
                        <a:rPr lang="lv-LV" sz="900" b="1"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p>
                      <a:pPr>
                        <a:spcAft>
                          <a:spcPts val="0"/>
                        </a:spcAft>
                      </a:pPr>
                      <a:r>
                        <a:rPr lang="lv-LV" sz="900" b="1" dirty="0">
                          <a:effectLst/>
                          <a:latin typeface="Arial" panose="020B0604020202020204" pitchFamily="34" charset="0"/>
                          <a:ea typeface="Times New Roman" panose="02020603050405020304" pitchFamily="18" charset="0"/>
                          <a:cs typeface="Arial" panose="020B0604020202020204" pitchFamily="34" charset="0"/>
                        </a:rPr>
                        <a:t>VECUMS</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 </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 </a:t>
                      </a: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spcAft>
                          <a:spcPts val="0"/>
                        </a:spcAft>
                      </a:pPr>
                      <a:r>
                        <a:rPr lang="lv-LV" sz="90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a:noFill/>
                    </a:lnL>
                    <a:lnR>
                      <a:noFill/>
                    </a:lnR>
                    <a:lnT w="12700" cap="flat" cmpd="sng" algn="ctr">
                      <a:solidFill>
                        <a:srgbClr val="999999"/>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991472663"/>
                  </a:ext>
                </a:extLst>
              </a:tr>
              <a:tr h="85109">
                <a:tc>
                  <a:txBody>
                    <a:bodyPr/>
                    <a:lstStyle/>
                    <a:p>
                      <a:pP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18 - 24 g.v.</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solidFill>
                            <a:srgbClr val="000000"/>
                          </a:solidFill>
                          <a:effectLst/>
                          <a:latin typeface="Arial" panose="020B0604020202020204" pitchFamily="34" charset="0"/>
                          <a:ea typeface="Times New Roman" panose="02020603050405020304" pitchFamily="18" charset="0"/>
                        </a:rPr>
                        <a:t>130</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10.7</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8.7</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8.7</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635551418"/>
                  </a:ext>
                </a:extLst>
              </a:tr>
              <a:tr h="85109">
                <a:tc>
                  <a:txBody>
                    <a:bodyPr/>
                    <a:lstStyle/>
                    <a:p>
                      <a:pP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25 - 34 g.v.</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solidFill>
                            <a:srgbClr val="000000"/>
                          </a:solidFill>
                          <a:effectLst/>
                          <a:latin typeface="Arial" panose="020B0604020202020204" pitchFamily="34" charset="0"/>
                          <a:ea typeface="Times New Roman" panose="02020603050405020304" pitchFamily="18" charset="0"/>
                        </a:rPr>
                        <a:t>251</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14.7</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16.8</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16.8</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607463687"/>
                  </a:ext>
                </a:extLst>
              </a:tr>
              <a:tr h="85109">
                <a:tc>
                  <a:txBody>
                    <a:bodyPr/>
                    <a:lstStyle/>
                    <a:p>
                      <a:pP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35 - 44 g.v.</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solidFill>
                            <a:srgbClr val="000000"/>
                          </a:solidFill>
                          <a:effectLst/>
                          <a:latin typeface="Arial" panose="020B0604020202020204" pitchFamily="34" charset="0"/>
                          <a:ea typeface="Times New Roman" panose="02020603050405020304" pitchFamily="18" charset="0"/>
                        </a:rPr>
                        <a:t>307</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18.2</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20.5</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20.5</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687404562"/>
                  </a:ext>
                </a:extLst>
              </a:tr>
              <a:tr h="85109">
                <a:tc>
                  <a:txBody>
                    <a:bodyPr/>
                    <a:lstStyle/>
                    <a:p>
                      <a:pP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45 - 54 g.v.</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solidFill>
                            <a:srgbClr val="000000"/>
                          </a:solidFill>
                          <a:effectLst/>
                          <a:latin typeface="Arial" panose="020B0604020202020204" pitchFamily="34" charset="0"/>
                          <a:ea typeface="Times New Roman" panose="02020603050405020304" pitchFamily="18" charset="0"/>
                        </a:rPr>
                        <a:t>286</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17.8</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19.1</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19.1</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632523189"/>
                  </a:ext>
                </a:extLst>
              </a:tr>
              <a:tr h="85109">
                <a:tc>
                  <a:txBody>
                    <a:bodyPr/>
                    <a:lstStyle/>
                    <a:p>
                      <a:pP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55 - 63 g.v.</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solidFill>
                            <a:srgbClr val="000000"/>
                          </a:solidFill>
                          <a:effectLst/>
                          <a:latin typeface="Arial" panose="020B0604020202020204" pitchFamily="34" charset="0"/>
                          <a:ea typeface="Times New Roman" panose="02020603050405020304" pitchFamily="18" charset="0"/>
                        </a:rPr>
                        <a:t>283</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17.9</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18.9</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18.9</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594292020"/>
                  </a:ext>
                </a:extLst>
              </a:tr>
              <a:tr h="85109">
                <a:tc>
                  <a:txBody>
                    <a:bodyPr/>
                    <a:lstStyle/>
                    <a:p>
                      <a:pP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64 - 75 g.v.</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solidFill>
                            <a:srgbClr val="000000"/>
                          </a:solidFill>
                          <a:effectLst/>
                          <a:latin typeface="Arial" panose="020B0604020202020204" pitchFamily="34" charset="0"/>
                          <a:ea typeface="Times New Roman" panose="02020603050405020304" pitchFamily="18" charset="0"/>
                        </a:rPr>
                        <a:t>239</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20.6</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16.0</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dirty="0">
                          <a:effectLst/>
                          <a:latin typeface="Arial" panose="020B0604020202020204" pitchFamily="34" charset="0"/>
                          <a:ea typeface="Times New Roman" panose="02020603050405020304" pitchFamily="18" charset="0"/>
                        </a:rPr>
                        <a:t>16.0</a:t>
                      </a:r>
                      <a:endParaRPr lang="lv-LV"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069716817"/>
                  </a:ext>
                </a:extLst>
              </a:tr>
              <a:tr h="160762">
                <a:tc gridSpan="5">
                  <a:txBody>
                    <a:bodyPr/>
                    <a:lstStyle/>
                    <a:p>
                      <a:pPr>
                        <a:spcAft>
                          <a:spcPts val="0"/>
                        </a:spcAft>
                      </a:pPr>
                      <a:r>
                        <a:rPr lang="lv-LV" sz="800" b="1"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p>
                      <a:pPr>
                        <a:spcAft>
                          <a:spcPts val="0"/>
                        </a:spcAft>
                      </a:pPr>
                      <a:r>
                        <a:rPr lang="lv-LV" sz="900" b="1" dirty="0">
                          <a:effectLst/>
                          <a:latin typeface="Arial" panose="020B0604020202020204" pitchFamily="34" charset="0"/>
                          <a:ea typeface="Times New Roman" panose="02020603050405020304" pitchFamily="18" charset="0"/>
                          <a:cs typeface="Arial" panose="020B0604020202020204" pitchFamily="34" charset="0"/>
                        </a:rPr>
                        <a:t>STATUSS</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pPr algn="ctr">
                        <a:spcAft>
                          <a:spcPts val="0"/>
                        </a:spcAft>
                      </a:pP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no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hMerge="1">
                  <a:txBody>
                    <a:bodyPr/>
                    <a:lstStyle/>
                    <a:p>
                      <a:pPr algn="ctr">
                        <a:spcAft>
                          <a:spcPts val="0"/>
                        </a:spcAft>
                      </a:pP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no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hMerge="1">
                  <a:txBody>
                    <a:bodyPr/>
                    <a:lstStyle/>
                    <a:p>
                      <a:pPr algn="ctr">
                        <a:spcAft>
                          <a:spcPts val="0"/>
                        </a:spcAft>
                      </a:pP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no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755180628"/>
                  </a:ext>
                </a:extLst>
              </a:tr>
              <a:tr h="85109">
                <a:tc>
                  <a:txBody>
                    <a:bodyPr/>
                    <a:lstStyle/>
                    <a:p>
                      <a:pP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Strādājošie</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spcAft>
                          <a:spcPts val="0"/>
                        </a:spcAft>
                      </a:pPr>
                      <a:r>
                        <a:rPr lang="lv-LV" sz="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lv-LV" sz="900">
                          <a:effectLst/>
                          <a:latin typeface="Arial" panose="020B0604020202020204" pitchFamily="34" charset="0"/>
                          <a:ea typeface="Times New Roman" panose="02020603050405020304" pitchFamily="18" charset="0"/>
                        </a:rPr>
                        <a:t>64.7</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68.9</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56686034"/>
                  </a:ext>
                </a:extLst>
              </a:tr>
              <a:tr h="85109">
                <a:tc>
                  <a:txBody>
                    <a:bodyPr/>
                    <a:lstStyle/>
                    <a:p>
                      <a:pP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Nestrādājošie</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spcAft>
                          <a:spcPts val="0"/>
                        </a:spcAft>
                      </a:pPr>
                      <a:r>
                        <a:rPr lang="lv-LV" sz="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lv-LV" sz="900">
                          <a:effectLst/>
                          <a:latin typeface="Arial" panose="020B0604020202020204" pitchFamily="34" charset="0"/>
                          <a:ea typeface="Times New Roman" panose="02020603050405020304" pitchFamily="18" charset="0"/>
                        </a:rPr>
                        <a:t>35.3</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dirty="0">
                          <a:effectLst/>
                          <a:latin typeface="Arial" panose="020B0604020202020204" pitchFamily="34" charset="0"/>
                          <a:ea typeface="Times New Roman" panose="02020603050405020304" pitchFamily="18" charset="0"/>
                        </a:rPr>
                        <a:t>31.1</a:t>
                      </a:r>
                      <a:endParaRPr lang="lv-LV"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6609442"/>
                  </a:ext>
                </a:extLst>
              </a:tr>
              <a:tr h="160762">
                <a:tc gridSpan="5">
                  <a:txBody>
                    <a:bodyPr/>
                    <a:lstStyle/>
                    <a:p>
                      <a:pPr>
                        <a:spcAft>
                          <a:spcPts val="0"/>
                        </a:spcAft>
                      </a:pPr>
                      <a:r>
                        <a:rPr lang="lv-LV" sz="800" b="1"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p>
                      <a:pPr>
                        <a:spcAft>
                          <a:spcPts val="0"/>
                        </a:spcAft>
                      </a:pPr>
                      <a:r>
                        <a:rPr lang="lv-LV" sz="900" b="1" dirty="0">
                          <a:effectLst/>
                          <a:latin typeface="Arial" panose="020B0604020202020204" pitchFamily="34" charset="0"/>
                          <a:ea typeface="Times New Roman" panose="02020603050405020304" pitchFamily="18" charset="0"/>
                          <a:cs typeface="Arial" panose="020B0604020202020204" pitchFamily="34" charset="0"/>
                        </a:rPr>
                        <a:t>IZGLĪTĪBA</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pPr algn="ctr">
                        <a:spcAft>
                          <a:spcPts val="0"/>
                        </a:spcAft>
                      </a:pP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no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hMerge="1">
                  <a:txBody>
                    <a:bodyPr/>
                    <a:lstStyle/>
                    <a:p>
                      <a:pPr algn="ctr">
                        <a:spcAft>
                          <a:spcPts val="0"/>
                        </a:spcAft>
                      </a:pP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no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hMerge="1">
                  <a:txBody>
                    <a:bodyPr/>
                    <a:lstStyle/>
                    <a:p>
                      <a:pPr algn="ctr">
                        <a:spcAft>
                          <a:spcPts val="0"/>
                        </a:spcAft>
                      </a:pP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no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354514116"/>
                  </a:ext>
                </a:extLst>
              </a:tr>
              <a:tr h="85109">
                <a:tc>
                  <a:txBody>
                    <a:bodyPr/>
                    <a:lstStyle/>
                    <a:p>
                      <a:pP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Pamatizglītība</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spcAft>
                          <a:spcPts val="0"/>
                        </a:spcAft>
                      </a:pPr>
                      <a:r>
                        <a:rPr lang="lv-LV" sz="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lv-LV" sz="900">
                          <a:effectLst/>
                          <a:latin typeface="Arial" panose="020B0604020202020204" pitchFamily="34" charset="0"/>
                          <a:ea typeface="Times New Roman" panose="02020603050405020304" pitchFamily="18" charset="0"/>
                        </a:rPr>
                        <a:t>8.5</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8.1</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49525038"/>
                  </a:ext>
                </a:extLst>
              </a:tr>
              <a:tr h="85109">
                <a:tc>
                  <a:txBody>
                    <a:bodyPr/>
                    <a:lstStyle/>
                    <a:p>
                      <a:pP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Vispārējā vidējā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spcAft>
                          <a:spcPts val="0"/>
                        </a:spcAft>
                      </a:pPr>
                      <a:r>
                        <a:rPr lang="lv-LV" sz="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lv-LV" sz="900">
                          <a:effectLst/>
                          <a:latin typeface="Arial" panose="020B0604020202020204" pitchFamily="34" charset="0"/>
                          <a:ea typeface="Times New Roman" panose="02020603050405020304" pitchFamily="18" charset="0"/>
                        </a:rPr>
                        <a:t>26.0</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25.3</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78777731"/>
                  </a:ext>
                </a:extLst>
              </a:tr>
              <a:tr h="85109">
                <a:tc>
                  <a:txBody>
                    <a:bodyPr/>
                    <a:lstStyle/>
                    <a:p>
                      <a:pP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Profesionālā vidējā</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spcAft>
                          <a:spcPts val="0"/>
                        </a:spcAft>
                      </a:pPr>
                      <a:r>
                        <a:rPr lang="lv-LV" sz="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lv-LV" sz="900">
                          <a:effectLst/>
                          <a:latin typeface="Arial" panose="020B0604020202020204" pitchFamily="34" charset="0"/>
                          <a:ea typeface="Times New Roman" panose="02020603050405020304" pitchFamily="18" charset="0"/>
                        </a:rPr>
                        <a:t>39.8</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40.2</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24149359"/>
                  </a:ext>
                </a:extLst>
              </a:tr>
              <a:tr h="85109">
                <a:tc>
                  <a:txBody>
                    <a:bodyPr/>
                    <a:lstStyle/>
                    <a:p>
                      <a:pP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Augstākā</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spcAft>
                          <a:spcPts val="0"/>
                        </a:spcAft>
                      </a:pPr>
                      <a:r>
                        <a:rPr lang="lv-LV" sz="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lv-LV" sz="900">
                          <a:effectLst/>
                          <a:latin typeface="Arial" panose="020B0604020202020204" pitchFamily="34" charset="0"/>
                          <a:ea typeface="Times New Roman" panose="02020603050405020304" pitchFamily="18" charset="0"/>
                        </a:rPr>
                        <a:t>25.8</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dirty="0">
                          <a:effectLst/>
                          <a:latin typeface="Arial" panose="020B0604020202020204" pitchFamily="34" charset="0"/>
                          <a:ea typeface="Times New Roman" panose="02020603050405020304" pitchFamily="18" charset="0"/>
                        </a:rPr>
                        <a:t>26.4</a:t>
                      </a:r>
                      <a:endParaRPr lang="lv-LV"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51632991"/>
                  </a:ext>
                </a:extLst>
              </a:tr>
              <a:tr h="160762">
                <a:tc gridSpan="5">
                  <a:txBody>
                    <a:bodyPr/>
                    <a:lstStyle/>
                    <a:p>
                      <a:pPr>
                        <a:spcAft>
                          <a:spcPts val="0"/>
                        </a:spcAft>
                      </a:pPr>
                      <a:r>
                        <a:rPr lang="lv-LV" sz="800" b="1"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p>
                      <a:pPr>
                        <a:spcAft>
                          <a:spcPts val="0"/>
                        </a:spcAft>
                      </a:pPr>
                      <a:r>
                        <a:rPr lang="lv-LV" sz="900" b="1" dirty="0">
                          <a:effectLst/>
                          <a:latin typeface="Arial" panose="020B0604020202020204" pitchFamily="34" charset="0"/>
                          <a:ea typeface="Times New Roman" panose="02020603050405020304" pitchFamily="18" charset="0"/>
                          <a:cs typeface="Arial" panose="020B0604020202020204" pitchFamily="34" charset="0"/>
                        </a:rPr>
                        <a:t>PILSONĪBA</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pPr algn="ctr">
                        <a:spcAft>
                          <a:spcPts val="0"/>
                        </a:spcAft>
                      </a:pP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no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hMerge="1">
                  <a:txBody>
                    <a:bodyPr/>
                    <a:lstStyle/>
                    <a:p>
                      <a:pPr algn="ctr">
                        <a:spcAft>
                          <a:spcPts val="0"/>
                        </a:spcAft>
                      </a:pP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no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hMerge="1">
                  <a:txBody>
                    <a:bodyPr/>
                    <a:lstStyle/>
                    <a:p>
                      <a:pPr algn="ctr">
                        <a:spcAft>
                          <a:spcPts val="0"/>
                        </a:spcAft>
                      </a:pPr>
                      <a:endParaRPr lang="lv-LV" sz="100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no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3982255554"/>
                  </a:ext>
                </a:extLst>
              </a:tr>
              <a:tr h="85109">
                <a:tc>
                  <a:txBody>
                    <a:bodyPr/>
                    <a:lstStyle/>
                    <a:p>
                      <a:pP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LR pilsoņi</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spcAft>
                          <a:spcPts val="0"/>
                        </a:spcAft>
                      </a:pPr>
                      <a:r>
                        <a:rPr lang="lv-LV" sz="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lv-LV" sz="900">
                          <a:effectLst/>
                          <a:latin typeface="Arial" panose="020B0604020202020204" pitchFamily="34" charset="0"/>
                          <a:ea typeface="Times New Roman" panose="02020603050405020304" pitchFamily="18" charset="0"/>
                        </a:rPr>
                        <a:t>86.8</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a:effectLst/>
                          <a:latin typeface="Arial" panose="020B0604020202020204" pitchFamily="34" charset="0"/>
                          <a:ea typeface="Times New Roman" panose="02020603050405020304" pitchFamily="18" charset="0"/>
                        </a:rPr>
                        <a:t>87.1</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90091640"/>
                  </a:ext>
                </a:extLst>
              </a:tr>
              <a:tr h="170219">
                <a:tc>
                  <a:txBody>
                    <a:bodyPr/>
                    <a:lstStyle/>
                    <a:p>
                      <a:pPr>
                        <a:spcAft>
                          <a:spcPts val="0"/>
                        </a:spcAft>
                      </a:pPr>
                      <a:r>
                        <a:rPr lang="lv-LV" sz="900" spc="-30" baseline="0" dirty="0">
                          <a:effectLst/>
                          <a:latin typeface="Arial" panose="020B0604020202020204" pitchFamily="34" charset="0"/>
                          <a:ea typeface="Times New Roman" panose="02020603050405020304" pitchFamily="18" charset="0"/>
                          <a:cs typeface="Arial" panose="020B0604020202020204" pitchFamily="34" charset="0"/>
                        </a:rPr>
                        <a:t>Respondenti bez LR pilsonības</a:t>
                      </a:r>
                      <a:endParaRPr lang="lv-LV" sz="1000" spc="-3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spcAft>
                          <a:spcPts val="0"/>
                        </a:spcAft>
                      </a:pPr>
                      <a:r>
                        <a:rPr lang="lv-LV" sz="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lv-LV" sz="1000" spc="-2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lv-LV" sz="900">
                          <a:effectLst/>
                          <a:latin typeface="Arial" panose="020B0604020202020204" pitchFamily="34" charset="0"/>
                          <a:ea typeface="Times New Roman" panose="02020603050405020304" pitchFamily="18" charset="0"/>
                        </a:rPr>
                        <a:t>13.2</a:t>
                      </a:r>
                      <a:endParaRPr lang="lv-LV"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r>
                        <a:rPr lang="lv-LV" sz="900" dirty="0">
                          <a:effectLst/>
                          <a:latin typeface="Arial" panose="020B0604020202020204" pitchFamily="34" charset="0"/>
                          <a:ea typeface="Times New Roman" panose="02020603050405020304" pitchFamily="18" charset="0"/>
                        </a:rPr>
                        <a:t>12.9</a:t>
                      </a:r>
                      <a:endParaRPr lang="lv-LV"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lgn="ctr">
                        <a:spcAft>
                          <a:spcPts val="0"/>
                        </a:spcAft>
                      </a:pPr>
                      <a:r>
                        <a:rPr lang="lv-LV" sz="900" dirty="0">
                          <a:effectLst/>
                          <a:latin typeface="Arial" panose="020B0604020202020204" pitchFamily="34" charset="0"/>
                          <a:ea typeface="Times New Roman" panose="02020603050405020304" pitchFamily="18" charset="0"/>
                          <a:cs typeface="Arial" panose="020B0604020202020204" pitchFamily="34" charset="0"/>
                        </a:rPr>
                        <a:t> </a:t>
                      </a:r>
                      <a:endParaRPr lang="lv-LV" sz="1000" dirty="0">
                        <a:effectLst/>
                        <a:latin typeface="Arial" panose="020B0604020202020204" pitchFamily="34" charset="0"/>
                        <a:ea typeface="Times New Roman" panose="02020603050405020304" pitchFamily="18" charset="0"/>
                        <a:cs typeface="Arial" panose="020B0604020202020204" pitchFamily="34" charset="0"/>
                      </a:endParaRPr>
                    </a:p>
                  </a:txBody>
                  <a:tcPr marL="42800" marR="4280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68120894"/>
                  </a:ext>
                </a:extLst>
              </a:tr>
            </a:tbl>
          </a:graphicData>
        </a:graphic>
      </p:graphicFrame>
      <p:sp>
        <p:nvSpPr>
          <p:cNvPr id="8" name="Text Box 5">
            <a:extLst>
              <a:ext uri="{FF2B5EF4-FFF2-40B4-BE49-F238E27FC236}">
                <a16:creationId xmlns:a16="http://schemas.microsoft.com/office/drawing/2014/main" id="{53F7986F-838E-09F9-60EE-ABD844B990C4}"/>
              </a:ext>
            </a:extLst>
          </p:cNvPr>
          <p:cNvSpPr txBox="1">
            <a:spLocks noChangeArrowheads="1"/>
          </p:cNvSpPr>
          <p:nvPr/>
        </p:nvSpPr>
        <p:spPr bwMode="auto">
          <a:xfrm>
            <a:off x="6681401" y="503699"/>
            <a:ext cx="539423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lv-LV" altLang="en-US" sz="1200" b="1" dirty="0">
                <a:cs typeface="Arial" panose="020B0604020202020204" pitchFamily="34" charset="0"/>
              </a:rPr>
              <a:t>Sasniegtās izlases salīdzinājums ar iedzīvotāju statistiku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a:extLst>
              <a:ext uri="{FF2B5EF4-FFF2-40B4-BE49-F238E27FC236}">
                <a16:creationId xmlns:a16="http://schemas.microsoft.com/office/drawing/2014/main" id="{646ECF4A-28F5-49E6-8617-362982F1FCF6}"/>
              </a:ext>
            </a:extLst>
          </p:cNvPr>
          <p:cNvSpPr>
            <a:spLocks noChangeArrowheads="1"/>
          </p:cNvSpPr>
          <p:nvPr/>
        </p:nvSpPr>
        <p:spPr bwMode="auto">
          <a:xfrm>
            <a:off x="0" y="0"/>
            <a:ext cx="12192000" cy="476250"/>
          </a:xfrm>
          <a:prstGeom prst="rect">
            <a:avLst/>
          </a:prstGeom>
          <a:solidFill>
            <a:srgbClr val="386C57"/>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Respondentu sociāli demogrāfiskais profils</a:t>
            </a:r>
            <a:endParaRPr lang="en-US" altLang="en-US" sz="2400" b="1" dirty="0">
              <a:solidFill>
                <a:schemeClr val="bg1"/>
              </a:solidFill>
              <a:cs typeface="Arial" panose="020B0604020202020204" pitchFamily="34" charset="0"/>
            </a:endParaRPr>
          </a:p>
        </p:txBody>
      </p:sp>
      <p:graphicFrame>
        <p:nvGraphicFramePr>
          <p:cNvPr id="2" name="Chart 1">
            <a:extLst>
              <a:ext uri="{FF2B5EF4-FFF2-40B4-BE49-F238E27FC236}">
                <a16:creationId xmlns:a16="http://schemas.microsoft.com/office/drawing/2014/main" id="{E9134ED9-F5B1-472F-83DA-6A9BFA4D2217}"/>
              </a:ext>
            </a:extLst>
          </p:cNvPr>
          <p:cNvGraphicFramePr>
            <a:graphicFrameLocks/>
          </p:cNvGraphicFramePr>
          <p:nvPr>
            <p:extLst>
              <p:ext uri="{D42A27DB-BD31-4B8C-83A1-F6EECF244321}">
                <p14:modId xmlns:p14="http://schemas.microsoft.com/office/powerpoint/2010/main" val="1009494587"/>
              </p:ext>
            </p:extLst>
          </p:nvPr>
        </p:nvGraphicFramePr>
        <p:xfrm>
          <a:off x="2552121" y="718269"/>
          <a:ext cx="7087758" cy="594397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a:extLst>
              <a:ext uri="{FF2B5EF4-FFF2-40B4-BE49-F238E27FC236}">
                <a16:creationId xmlns:a16="http://schemas.microsoft.com/office/drawing/2014/main" id="{EA92BC0D-9958-4801-95D6-36082C42202B}"/>
              </a:ext>
            </a:extLst>
          </p:cNvPr>
          <p:cNvSpPr>
            <a:spLocks noGrp="1" noChangeArrowheads="1"/>
          </p:cNvSpPr>
          <p:nvPr>
            <p:ph type="ctrTitle"/>
          </p:nvPr>
        </p:nvSpPr>
        <p:spPr>
          <a:xfrm>
            <a:off x="2135188" y="2852739"/>
            <a:ext cx="8064500" cy="549275"/>
          </a:xfrm>
          <a:solidFill>
            <a:srgbClr val="386C57"/>
          </a:solidFill>
        </p:spPr>
        <p:txBody>
          <a:bodyPr/>
          <a:lstStyle/>
          <a:p>
            <a:pPr eaLnBrk="1" hangingPunct="1"/>
            <a:r>
              <a:rPr lang="lv-LV" altLang="en-US" sz="3200" b="1" dirty="0">
                <a:solidFill>
                  <a:schemeClr val="bg1"/>
                </a:solidFill>
                <a:latin typeface="Arial" panose="020B0604020202020204" pitchFamily="34" charset="0"/>
                <a:cs typeface="Arial" panose="020B0604020202020204" pitchFamily="34" charset="0"/>
              </a:rPr>
              <a:t>GALVENIE SECINĀJUMI</a:t>
            </a:r>
            <a:endParaRPr lang="en-US" altLang="en-US" sz="3200" b="1" dirty="0">
              <a:solidFill>
                <a:schemeClr val="bg1"/>
              </a:solidFill>
              <a:latin typeface="Arial" panose="020B0604020202020204" pitchFamily="34" charset="0"/>
              <a:cs typeface="Arial" panose="020B0604020202020204" pitchFamily="34" charset="0"/>
            </a:endParaRPr>
          </a:p>
        </p:txBody>
      </p:sp>
      <p:sp>
        <p:nvSpPr>
          <p:cNvPr id="7" name="Rectangle 5">
            <a:extLst>
              <a:ext uri="{FF2B5EF4-FFF2-40B4-BE49-F238E27FC236}">
                <a16:creationId xmlns:a16="http://schemas.microsoft.com/office/drawing/2014/main" id="{9EA237DF-A1EF-48FB-9C6B-093172CB2474}"/>
              </a:ext>
            </a:extLst>
          </p:cNvPr>
          <p:cNvSpPr>
            <a:spLocks noChangeArrowheads="1"/>
          </p:cNvSpPr>
          <p:nvPr/>
        </p:nvSpPr>
        <p:spPr bwMode="auto">
          <a:xfrm>
            <a:off x="457200" y="404814"/>
            <a:ext cx="11274725" cy="6064997"/>
          </a:xfrm>
          <a:prstGeom prst="rect">
            <a:avLst/>
          </a:prstGeom>
          <a:noFill/>
          <a:ln w="19050">
            <a:solidFill>
              <a:srgbClr val="386C57"/>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lv-LV" altLang="lv-LV" sz="1000">
              <a:latin typeface="Arial Narrow" panose="020B0606020202030204" pitchFamily="34" charset="0"/>
            </a:endParaRPr>
          </a:p>
        </p:txBody>
      </p:sp>
      <p:sp>
        <p:nvSpPr>
          <p:cNvPr id="8" name="Slide Number Placeholder 1">
            <a:extLst>
              <a:ext uri="{FF2B5EF4-FFF2-40B4-BE49-F238E27FC236}">
                <a16:creationId xmlns:a16="http://schemas.microsoft.com/office/drawing/2014/main" id="{07053965-B702-402B-814B-832AEF420BA8}"/>
              </a:ext>
            </a:extLst>
          </p:cNvPr>
          <p:cNvSpPr txBox="1">
            <a:spLocks/>
          </p:cNvSpPr>
          <p:nvPr/>
        </p:nvSpPr>
        <p:spPr>
          <a:xfrm>
            <a:off x="0" y="6571717"/>
            <a:ext cx="1350236" cy="286284"/>
          </a:xfrm>
          <a:prstGeom prst="rect">
            <a:avLst/>
          </a:prstGeom>
        </p:spPr>
        <p:txBody>
          <a:bodyPr/>
          <a:lstStyle>
            <a:lvl1pPr>
              <a:defRPr>
                <a:solidFill>
                  <a:schemeClr val="tx1"/>
                </a:solidFill>
                <a:latin typeface="Arial" panose="020B0604020202020204" pitchFamily="34" charset="0"/>
                <a:ea typeface="맑은 고딕" panose="020B0503020000020004" pitchFamily="34" charset="-127"/>
              </a:defRPr>
            </a:lvl1pPr>
            <a:lvl2pPr marL="742950" indent="-285750">
              <a:defRPr>
                <a:solidFill>
                  <a:schemeClr val="tx1"/>
                </a:solidFill>
                <a:latin typeface="Arial" panose="020B0604020202020204" pitchFamily="34" charset="0"/>
                <a:ea typeface="맑은 고딕" panose="020B0503020000020004" pitchFamily="34" charset="-127"/>
              </a:defRPr>
            </a:lvl2pPr>
            <a:lvl3pPr marL="1143000" indent="-228600">
              <a:defRPr>
                <a:solidFill>
                  <a:schemeClr val="tx1"/>
                </a:solidFill>
                <a:latin typeface="Arial" panose="020B0604020202020204" pitchFamily="34" charset="0"/>
                <a:ea typeface="맑은 고딕" panose="020B0503020000020004" pitchFamily="34" charset="-127"/>
              </a:defRPr>
            </a:lvl3pPr>
            <a:lvl4pPr marL="1600200" indent="-228600">
              <a:defRPr>
                <a:solidFill>
                  <a:schemeClr val="tx1"/>
                </a:solidFill>
                <a:latin typeface="Arial" panose="020B0604020202020204" pitchFamily="34" charset="0"/>
                <a:ea typeface="맑은 고딕" panose="020B0503020000020004" pitchFamily="34" charset="-127"/>
              </a:defRPr>
            </a:lvl4pPr>
            <a:lvl5pPr marL="2057400" indent="-228600">
              <a:defRPr>
                <a:solidFill>
                  <a:schemeClr val="tx1"/>
                </a:solidFill>
                <a:latin typeface="Arial" panose="020B0604020202020204" pitchFamily="34" charset="0"/>
                <a:ea typeface="맑은 고딕" panose="020B0503020000020004" pitchFamily="34" charset="-127"/>
              </a:defRPr>
            </a:lvl5pPr>
            <a:lvl6pPr marL="25146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6pPr>
            <a:lvl7pPr marL="29718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7pPr>
            <a:lvl8pPr marL="34290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8pPr>
            <a:lvl9pPr marL="38862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9pPr>
          </a:lstStyle>
          <a:p>
            <a:pPr eaLnBrk="1" latinLnBrk="1" hangingPunct="1">
              <a:defRPr/>
            </a:pPr>
            <a:fld id="{CE7AE483-F68A-4FE4-856A-5C2482EE0604}" type="slidenum">
              <a:rPr lang="lv-LV" altLang="lv-LV" sz="1200" smtClean="0">
                <a:solidFill>
                  <a:srgbClr val="898989"/>
                </a:solidFill>
                <a:latin typeface="Calibri" panose="020F0502020204030204" pitchFamily="34" charset="0"/>
              </a:rPr>
              <a:pPr eaLnBrk="1" latinLnBrk="1" hangingPunct="1">
                <a:defRPr/>
              </a:pPr>
              <a:t>5</a:t>
            </a:fld>
            <a:endParaRPr lang="lv-LV" altLang="lv-LV" sz="1200" dirty="0">
              <a:solidFill>
                <a:srgbClr val="898989"/>
              </a:solidFill>
              <a:latin typeface="Calibri" panose="020F0502020204030204" pitchFamily="34" charset="0"/>
            </a:endParaRPr>
          </a:p>
        </p:txBody>
      </p:sp>
    </p:spTree>
    <p:extLst>
      <p:ext uri="{BB962C8B-B14F-4D97-AF65-F5344CB8AC3E}">
        <p14:creationId xmlns:p14="http://schemas.microsoft.com/office/powerpoint/2010/main" val="3074029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3">
            <a:extLst>
              <a:ext uri="{FF2B5EF4-FFF2-40B4-BE49-F238E27FC236}">
                <a16:creationId xmlns:a16="http://schemas.microsoft.com/office/drawing/2014/main" id="{BB7BA527-F549-4B2B-B0A1-24C7F732FF89}"/>
              </a:ext>
            </a:extLst>
          </p:cNvPr>
          <p:cNvSpPr>
            <a:spLocks noChangeArrowheads="1"/>
          </p:cNvSpPr>
          <p:nvPr/>
        </p:nvSpPr>
        <p:spPr bwMode="auto">
          <a:xfrm>
            <a:off x="0" y="0"/>
            <a:ext cx="12192000" cy="476250"/>
          </a:xfrm>
          <a:prstGeom prst="rect">
            <a:avLst/>
          </a:prstGeom>
          <a:solidFill>
            <a:srgbClr val="386C57"/>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Galvenie secinājumi</a:t>
            </a:r>
            <a:endParaRPr lang="en-US" altLang="en-US" sz="2400" b="1" dirty="0">
              <a:solidFill>
                <a:schemeClr val="bg1"/>
              </a:solidFill>
              <a:cs typeface="Arial" panose="020B0604020202020204" pitchFamily="34" charset="0"/>
            </a:endParaRPr>
          </a:p>
        </p:txBody>
      </p:sp>
      <p:sp>
        <p:nvSpPr>
          <p:cNvPr id="6" name="Rectangle 4">
            <a:extLst>
              <a:ext uri="{FF2B5EF4-FFF2-40B4-BE49-F238E27FC236}">
                <a16:creationId xmlns:a16="http://schemas.microsoft.com/office/drawing/2014/main" id="{CD779972-E325-4742-9077-22E757345921}"/>
              </a:ext>
            </a:extLst>
          </p:cNvPr>
          <p:cNvSpPr>
            <a:spLocks noChangeArrowheads="1"/>
          </p:cNvSpPr>
          <p:nvPr/>
        </p:nvSpPr>
        <p:spPr bwMode="auto">
          <a:xfrm>
            <a:off x="185695" y="627529"/>
            <a:ext cx="11506872" cy="6152834"/>
          </a:xfrm>
          <a:prstGeom prst="rect">
            <a:avLst/>
          </a:prstGeom>
          <a:noFill/>
          <a:ln>
            <a:noFill/>
          </a:ln>
        </p:spPr>
        <p:txBody>
          <a:bodyPr/>
          <a:lstStyle>
            <a:lvl1pPr marL="342900" indent="-342900">
              <a:spcBef>
                <a:spcPct val="20000"/>
              </a:spcBef>
              <a:buBlip>
                <a:blip r:embed="rId3"/>
              </a:buBlip>
              <a:defRPr sz="2400" b="1">
                <a:solidFill>
                  <a:srgbClr val="8B0E1A"/>
                </a:solidFill>
                <a:latin typeface="Arial" panose="020B0604020202020204" pitchFamily="34" charset="0"/>
              </a:defRPr>
            </a:lvl1pPr>
            <a:lvl2pPr marL="742950" indent="-285750">
              <a:spcBef>
                <a:spcPct val="20000"/>
              </a:spcBef>
              <a:buBlip>
                <a:blip r:embed="rId3"/>
              </a:buBlip>
              <a:defRPr sz="2000">
                <a:solidFill>
                  <a:srgbClr val="8B0E1A"/>
                </a:solidFill>
                <a:latin typeface="Arial" panose="020B0604020202020204" pitchFamily="34" charset="0"/>
              </a:defRPr>
            </a:lvl2pPr>
            <a:lvl3pPr marL="1143000" indent="-228600">
              <a:spcBef>
                <a:spcPct val="20000"/>
              </a:spcBef>
              <a:buBlip>
                <a:blip r:embed="rId3"/>
              </a:buBlip>
              <a:defRPr>
                <a:solidFill>
                  <a:srgbClr val="8B0E1A"/>
                </a:solidFill>
                <a:latin typeface="Arial" panose="020B0604020202020204" pitchFamily="34" charset="0"/>
              </a:defRPr>
            </a:lvl3pPr>
            <a:lvl4pPr marL="1600200" indent="-228600">
              <a:spcBef>
                <a:spcPct val="20000"/>
              </a:spcBef>
              <a:buBlip>
                <a:blip r:embed="rId3"/>
              </a:buBlip>
              <a:defRPr sz="1600">
                <a:solidFill>
                  <a:srgbClr val="8B0E1A"/>
                </a:solidFill>
                <a:latin typeface="Arial" panose="020B0604020202020204" pitchFamily="34" charset="0"/>
              </a:defRPr>
            </a:lvl4pPr>
            <a:lvl5pPr marL="2057400" indent="-228600">
              <a:spcBef>
                <a:spcPct val="20000"/>
              </a:spcBef>
              <a:buBlip>
                <a:blip r:embed="rId3"/>
              </a:buBlip>
              <a:defRPr sz="1400">
                <a:solidFill>
                  <a:srgbClr val="8B0E1A"/>
                </a:solidFill>
                <a:latin typeface="Arial" panose="020B0604020202020204" pitchFamily="34" charset="0"/>
              </a:defRPr>
            </a:lvl5pPr>
            <a:lvl6pPr marL="2514600" indent="-228600" eaLnBrk="0" fontAlgn="base" hangingPunct="0">
              <a:spcBef>
                <a:spcPct val="20000"/>
              </a:spcBef>
              <a:spcAft>
                <a:spcPct val="0"/>
              </a:spcAft>
              <a:buBlip>
                <a:blip r:embed="rId3"/>
              </a:buBlip>
              <a:defRPr sz="1400">
                <a:solidFill>
                  <a:srgbClr val="8B0E1A"/>
                </a:solidFill>
                <a:latin typeface="Arial" panose="020B0604020202020204" pitchFamily="34" charset="0"/>
              </a:defRPr>
            </a:lvl6pPr>
            <a:lvl7pPr marL="2971800" indent="-228600" eaLnBrk="0" fontAlgn="base" hangingPunct="0">
              <a:spcBef>
                <a:spcPct val="20000"/>
              </a:spcBef>
              <a:spcAft>
                <a:spcPct val="0"/>
              </a:spcAft>
              <a:buBlip>
                <a:blip r:embed="rId3"/>
              </a:buBlip>
              <a:defRPr sz="1400">
                <a:solidFill>
                  <a:srgbClr val="8B0E1A"/>
                </a:solidFill>
                <a:latin typeface="Arial" panose="020B0604020202020204" pitchFamily="34" charset="0"/>
              </a:defRPr>
            </a:lvl7pPr>
            <a:lvl8pPr marL="3429000" indent="-228600" eaLnBrk="0" fontAlgn="base" hangingPunct="0">
              <a:spcBef>
                <a:spcPct val="20000"/>
              </a:spcBef>
              <a:spcAft>
                <a:spcPct val="0"/>
              </a:spcAft>
              <a:buBlip>
                <a:blip r:embed="rId3"/>
              </a:buBlip>
              <a:defRPr sz="1400">
                <a:solidFill>
                  <a:srgbClr val="8B0E1A"/>
                </a:solidFill>
                <a:latin typeface="Arial" panose="020B0604020202020204" pitchFamily="34" charset="0"/>
              </a:defRPr>
            </a:lvl8pPr>
            <a:lvl9pPr marL="3886200" indent="-228600" eaLnBrk="0" fontAlgn="base" hangingPunct="0">
              <a:spcBef>
                <a:spcPct val="20000"/>
              </a:spcBef>
              <a:spcAft>
                <a:spcPct val="0"/>
              </a:spcAft>
              <a:buBlip>
                <a:blip r:embed="rId3"/>
              </a:buBlip>
              <a:defRPr sz="1400">
                <a:solidFill>
                  <a:srgbClr val="8B0E1A"/>
                </a:solidFill>
                <a:latin typeface="Arial" panose="020B0604020202020204" pitchFamily="34" charset="0"/>
              </a:defRPr>
            </a:lvl9pPr>
          </a:lstStyle>
          <a:p>
            <a:pPr marL="266700" indent="-266700" algn="just">
              <a:lnSpc>
                <a:spcPct val="120000"/>
              </a:lnSpc>
              <a:spcBef>
                <a:spcPts val="800"/>
              </a:spcBef>
              <a:spcAft>
                <a:spcPts val="200"/>
              </a:spcAft>
              <a:buClr>
                <a:srgbClr val="0C3B4B"/>
              </a:buClr>
              <a:buFont typeface="Wingdings" panose="05000000000000000000" pitchFamily="2" charset="2"/>
              <a:buChar char="v"/>
              <a:defRPr/>
            </a:pPr>
            <a:r>
              <a:rPr lang="lv-LV" altLang="lv-LV" sz="1600" b="0" dirty="0">
                <a:solidFill>
                  <a:schemeClr val="tx1"/>
                </a:solidFill>
                <a:cs typeface="Arial" panose="020B0604020202020204" pitchFamily="34" charset="0"/>
              </a:rPr>
              <a:t>2024. gada janvāra Latvijas iedzīvotāju aptaujas rezultāti liecina, ka kopumā 59% pilnībā vai drīzāk atbalstītu Stūra mājas izmantošanu privātai komercdarbībai, ja tiktu nodrošināta Latvijas Okupācijas muzeja ekspozīcija ēkas pagrabstāvā un 1.stāvā, turpretī kopumā 24% to pilnībā vai drīzāk neatbalstītu.</a:t>
            </a:r>
          </a:p>
          <a:p>
            <a:pPr marL="266700" indent="-266700" algn="just">
              <a:lnSpc>
                <a:spcPct val="120000"/>
              </a:lnSpc>
              <a:spcBef>
                <a:spcPts val="800"/>
              </a:spcBef>
              <a:spcAft>
                <a:spcPts val="200"/>
              </a:spcAft>
              <a:buClr>
                <a:srgbClr val="0C3B4B"/>
              </a:buClr>
              <a:buFont typeface="Wingdings" panose="05000000000000000000" pitchFamily="2" charset="2"/>
              <a:buChar char="v"/>
              <a:defRPr/>
            </a:pPr>
            <a:r>
              <a:rPr lang="lv-LV" altLang="lv-LV" sz="1600" b="0" dirty="0">
                <a:solidFill>
                  <a:schemeClr val="tx1"/>
                </a:solidFill>
                <a:cs typeface="Arial" panose="020B0604020202020204" pitchFamily="34" charset="0"/>
              </a:rPr>
              <a:t>Aplūkojot iedzīvotāju atbildes grupās, vērojams, ka Stūra mājas izmantošanu privātai komercdarbībai salīdzinoši nedaudz biežāk atbalstītu iedzīvotāji, kas ģimenē sarunājas latviešu valodā, bet nedaudz retāk – iedzīvotāji, kas ģimenē sarunājas krievu valodā.</a:t>
            </a:r>
            <a:endParaRPr lang="lv-LV" altLang="lv-LV" sz="1800" b="0" dirty="0">
              <a:solidFill>
                <a:schemeClr val="tx1"/>
              </a:solidFill>
              <a:cs typeface="Arial" panose="020B0604020202020204" pitchFamily="34" charset="0"/>
            </a:endParaRPr>
          </a:p>
          <a:p>
            <a:pPr marL="266700" indent="-266700" algn="just">
              <a:lnSpc>
                <a:spcPct val="120000"/>
              </a:lnSpc>
              <a:spcBef>
                <a:spcPts val="800"/>
              </a:spcBef>
              <a:buClr>
                <a:srgbClr val="0C3B4B"/>
              </a:buClr>
              <a:buFont typeface="Wingdings" panose="05000000000000000000" pitchFamily="2" charset="2"/>
              <a:buChar char="v"/>
              <a:defRPr/>
            </a:pPr>
            <a:endParaRPr lang="lv-LV" altLang="lv-LV" sz="1600" b="0" dirty="0">
              <a:solidFill>
                <a:schemeClr val="tx1"/>
              </a:solidFill>
              <a:cs typeface="Arial" panose="020B0604020202020204" pitchFamily="34" charset="0"/>
            </a:endParaRPr>
          </a:p>
          <a:p>
            <a:pPr marL="266700" indent="-266700" algn="just">
              <a:lnSpc>
                <a:spcPct val="120000"/>
              </a:lnSpc>
              <a:spcBef>
                <a:spcPts val="800"/>
              </a:spcBef>
              <a:buClr>
                <a:srgbClr val="0C3B4B"/>
              </a:buClr>
              <a:buFont typeface="Wingdings" panose="05000000000000000000" pitchFamily="2" charset="2"/>
              <a:buChar char="v"/>
              <a:defRPr/>
            </a:pPr>
            <a:endParaRPr lang="lv-LV" altLang="lv-LV" sz="1600" b="0" dirty="0">
              <a:solidFill>
                <a:schemeClr val="tx1"/>
              </a:solidFill>
              <a:cs typeface="Arial" panose="020B0604020202020204" pitchFamily="34" charset="0"/>
            </a:endParaRPr>
          </a:p>
          <a:p>
            <a:pPr marL="266700" indent="-266700" algn="just">
              <a:lnSpc>
                <a:spcPct val="120000"/>
              </a:lnSpc>
              <a:spcBef>
                <a:spcPts val="800"/>
              </a:spcBef>
              <a:buClr>
                <a:srgbClr val="0C3B4B"/>
              </a:buClr>
              <a:buFont typeface="Wingdings" panose="05000000000000000000" pitchFamily="2" charset="2"/>
              <a:buChar char="v"/>
              <a:defRPr/>
            </a:pPr>
            <a:endParaRPr lang="lv-LV" altLang="lv-LV" sz="1600" b="0" dirty="0">
              <a:solidFill>
                <a:schemeClr val="tx1"/>
              </a:solidFill>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a:extLst>
              <a:ext uri="{FF2B5EF4-FFF2-40B4-BE49-F238E27FC236}">
                <a16:creationId xmlns:a16="http://schemas.microsoft.com/office/drawing/2014/main" id="{EA92BC0D-9958-4801-95D6-36082C42202B}"/>
              </a:ext>
            </a:extLst>
          </p:cNvPr>
          <p:cNvSpPr>
            <a:spLocks noGrp="1" noChangeArrowheads="1"/>
          </p:cNvSpPr>
          <p:nvPr>
            <p:ph type="ctrTitle"/>
          </p:nvPr>
        </p:nvSpPr>
        <p:spPr>
          <a:xfrm>
            <a:off x="2089920" y="2997594"/>
            <a:ext cx="8064500" cy="549275"/>
          </a:xfrm>
          <a:solidFill>
            <a:srgbClr val="386C57"/>
          </a:solidFill>
        </p:spPr>
        <p:txBody>
          <a:bodyPr/>
          <a:lstStyle/>
          <a:p>
            <a:pPr eaLnBrk="1" hangingPunct="1"/>
            <a:r>
              <a:rPr lang="lv-LV" altLang="en-US" sz="3200" b="1" dirty="0">
                <a:solidFill>
                  <a:schemeClr val="bg1"/>
                </a:solidFill>
                <a:latin typeface="Arial" panose="020B0604020202020204" pitchFamily="34" charset="0"/>
                <a:cs typeface="Arial" panose="020B0604020202020204" pitchFamily="34" charset="0"/>
              </a:rPr>
              <a:t>GALVENIE REZULTĀTI</a:t>
            </a:r>
            <a:endParaRPr lang="en-US" altLang="en-US" sz="3200" b="1" dirty="0">
              <a:solidFill>
                <a:schemeClr val="bg1"/>
              </a:solidFill>
              <a:latin typeface="Arial" panose="020B0604020202020204" pitchFamily="34" charset="0"/>
              <a:cs typeface="Arial" panose="020B0604020202020204" pitchFamily="34" charset="0"/>
            </a:endParaRPr>
          </a:p>
        </p:txBody>
      </p:sp>
      <p:sp>
        <p:nvSpPr>
          <p:cNvPr id="22532" name="Text Box 3">
            <a:extLst>
              <a:ext uri="{FF2B5EF4-FFF2-40B4-BE49-F238E27FC236}">
                <a16:creationId xmlns:a16="http://schemas.microsoft.com/office/drawing/2014/main" id="{6E072EB1-6E98-4945-990B-A23DC092ABD0}"/>
              </a:ext>
            </a:extLst>
          </p:cNvPr>
          <p:cNvSpPr txBox="1">
            <a:spLocks noChangeArrowheads="1"/>
          </p:cNvSpPr>
          <p:nvPr/>
        </p:nvSpPr>
        <p:spPr bwMode="auto">
          <a:xfrm>
            <a:off x="2063750" y="404813"/>
            <a:ext cx="79200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GB" altLang="en-US" sz="1800"/>
          </a:p>
        </p:txBody>
      </p:sp>
      <p:sp>
        <p:nvSpPr>
          <p:cNvPr id="7" name="Rectangle 5">
            <a:extLst>
              <a:ext uri="{FF2B5EF4-FFF2-40B4-BE49-F238E27FC236}">
                <a16:creationId xmlns:a16="http://schemas.microsoft.com/office/drawing/2014/main" id="{981A19D5-92A8-4B02-8AF9-5C0A6BCD7D4A}"/>
              </a:ext>
            </a:extLst>
          </p:cNvPr>
          <p:cNvSpPr>
            <a:spLocks noChangeArrowheads="1"/>
          </p:cNvSpPr>
          <p:nvPr/>
        </p:nvSpPr>
        <p:spPr bwMode="auto">
          <a:xfrm>
            <a:off x="457200" y="404814"/>
            <a:ext cx="11274725" cy="6064997"/>
          </a:xfrm>
          <a:prstGeom prst="rect">
            <a:avLst/>
          </a:prstGeom>
          <a:noFill/>
          <a:ln w="19050">
            <a:solidFill>
              <a:srgbClr val="386C57"/>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lv-LV" altLang="lv-LV" sz="1000">
              <a:latin typeface="Arial Narrow" panose="020B0606020202030204" pitchFamily="34" charset="0"/>
            </a:endParaRPr>
          </a:p>
        </p:txBody>
      </p:sp>
      <p:sp>
        <p:nvSpPr>
          <p:cNvPr id="8" name="Slide Number Placeholder 1">
            <a:extLst>
              <a:ext uri="{FF2B5EF4-FFF2-40B4-BE49-F238E27FC236}">
                <a16:creationId xmlns:a16="http://schemas.microsoft.com/office/drawing/2014/main" id="{F971A6DC-4BFC-4E0A-91B8-CED9C13ABCEE}"/>
              </a:ext>
            </a:extLst>
          </p:cNvPr>
          <p:cNvSpPr txBox="1">
            <a:spLocks/>
          </p:cNvSpPr>
          <p:nvPr/>
        </p:nvSpPr>
        <p:spPr>
          <a:xfrm>
            <a:off x="0" y="6571717"/>
            <a:ext cx="1350236" cy="286284"/>
          </a:xfrm>
          <a:prstGeom prst="rect">
            <a:avLst/>
          </a:prstGeom>
        </p:spPr>
        <p:txBody>
          <a:bodyPr/>
          <a:lstStyle>
            <a:lvl1pPr>
              <a:defRPr>
                <a:solidFill>
                  <a:schemeClr val="tx1"/>
                </a:solidFill>
                <a:latin typeface="Arial" panose="020B0604020202020204" pitchFamily="34" charset="0"/>
                <a:ea typeface="맑은 고딕" panose="020B0503020000020004" pitchFamily="34" charset="-127"/>
              </a:defRPr>
            </a:lvl1pPr>
            <a:lvl2pPr marL="742950" indent="-285750">
              <a:defRPr>
                <a:solidFill>
                  <a:schemeClr val="tx1"/>
                </a:solidFill>
                <a:latin typeface="Arial" panose="020B0604020202020204" pitchFamily="34" charset="0"/>
                <a:ea typeface="맑은 고딕" panose="020B0503020000020004" pitchFamily="34" charset="-127"/>
              </a:defRPr>
            </a:lvl2pPr>
            <a:lvl3pPr marL="1143000" indent="-228600">
              <a:defRPr>
                <a:solidFill>
                  <a:schemeClr val="tx1"/>
                </a:solidFill>
                <a:latin typeface="Arial" panose="020B0604020202020204" pitchFamily="34" charset="0"/>
                <a:ea typeface="맑은 고딕" panose="020B0503020000020004" pitchFamily="34" charset="-127"/>
              </a:defRPr>
            </a:lvl3pPr>
            <a:lvl4pPr marL="1600200" indent="-228600">
              <a:defRPr>
                <a:solidFill>
                  <a:schemeClr val="tx1"/>
                </a:solidFill>
                <a:latin typeface="Arial" panose="020B0604020202020204" pitchFamily="34" charset="0"/>
                <a:ea typeface="맑은 고딕" panose="020B0503020000020004" pitchFamily="34" charset="-127"/>
              </a:defRPr>
            </a:lvl4pPr>
            <a:lvl5pPr marL="2057400" indent="-228600">
              <a:defRPr>
                <a:solidFill>
                  <a:schemeClr val="tx1"/>
                </a:solidFill>
                <a:latin typeface="Arial" panose="020B0604020202020204" pitchFamily="34" charset="0"/>
                <a:ea typeface="맑은 고딕" panose="020B0503020000020004" pitchFamily="34" charset="-127"/>
              </a:defRPr>
            </a:lvl5pPr>
            <a:lvl6pPr marL="25146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6pPr>
            <a:lvl7pPr marL="29718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7pPr>
            <a:lvl8pPr marL="34290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8pPr>
            <a:lvl9pPr marL="38862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9pPr>
          </a:lstStyle>
          <a:p>
            <a:pPr eaLnBrk="1" latinLnBrk="1" hangingPunct="1">
              <a:defRPr/>
            </a:pPr>
            <a:fld id="{CE7AE483-F68A-4FE4-856A-5C2482EE0604}" type="slidenum">
              <a:rPr lang="lv-LV" altLang="lv-LV" sz="1200" smtClean="0">
                <a:solidFill>
                  <a:srgbClr val="898989"/>
                </a:solidFill>
                <a:latin typeface="Calibri" panose="020F0502020204030204" pitchFamily="34" charset="0"/>
              </a:rPr>
              <a:pPr eaLnBrk="1" latinLnBrk="1" hangingPunct="1">
                <a:defRPr/>
              </a:pPr>
              <a:t>7</a:t>
            </a:fld>
            <a:endParaRPr lang="lv-LV" altLang="lv-LV" sz="1200" dirty="0">
              <a:solidFill>
                <a:srgbClr val="898989"/>
              </a:solidFill>
              <a:latin typeface="Calibri" panose="020F0502020204030204" pitchFamily="34" charset="0"/>
            </a:endParaRPr>
          </a:p>
        </p:txBody>
      </p:sp>
    </p:spTree>
    <p:extLst>
      <p:ext uri="{BB962C8B-B14F-4D97-AF65-F5344CB8AC3E}">
        <p14:creationId xmlns:p14="http://schemas.microsoft.com/office/powerpoint/2010/main" val="3630554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a:extLst>
              <a:ext uri="{FF2B5EF4-FFF2-40B4-BE49-F238E27FC236}">
                <a16:creationId xmlns:a16="http://schemas.microsoft.com/office/drawing/2014/main" id="{F9E085DF-4FBA-45DE-98FD-7D9D0AD54D4B}"/>
              </a:ext>
            </a:extLst>
          </p:cNvPr>
          <p:cNvSpPr>
            <a:spLocks noChangeArrowheads="1"/>
          </p:cNvSpPr>
          <p:nvPr/>
        </p:nvSpPr>
        <p:spPr bwMode="auto">
          <a:xfrm>
            <a:off x="0" y="0"/>
            <a:ext cx="12192000" cy="476250"/>
          </a:xfrm>
          <a:prstGeom prst="rect">
            <a:avLst/>
          </a:prstGeom>
          <a:solidFill>
            <a:srgbClr val="386C57"/>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Atbalsts Stūra mājas izmantošanai privātai komercdarbībai</a:t>
            </a:r>
            <a:endParaRPr lang="en-US" altLang="en-US" sz="2100" b="1" dirty="0">
              <a:solidFill>
                <a:schemeClr val="bg1"/>
              </a:solidFill>
              <a:cs typeface="Arial" panose="020B0604020202020204" pitchFamily="34" charset="0"/>
            </a:endParaRPr>
          </a:p>
        </p:txBody>
      </p:sp>
      <p:graphicFrame>
        <p:nvGraphicFramePr>
          <p:cNvPr id="4" name="Chart 3">
            <a:extLst>
              <a:ext uri="{FF2B5EF4-FFF2-40B4-BE49-F238E27FC236}">
                <a16:creationId xmlns:a16="http://schemas.microsoft.com/office/drawing/2014/main" id="{B2E08A04-7414-4EC0-9772-239F70073AF7}"/>
              </a:ext>
            </a:extLst>
          </p:cNvPr>
          <p:cNvGraphicFramePr>
            <a:graphicFrameLocks/>
          </p:cNvGraphicFramePr>
          <p:nvPr>
            <p:extLst>
              <p:ext uri="{D42A27DB-BD31-4B8C-83A1-F6EECF244321}">
                <p14:modId xmlns:p14="http://schemas.microsoft.com/office/powerpoint/2010/main" val="1995542269"/>
              </p:ext>
            </p:extLst>
          </p:nvPr>
        </p:nvGraphicFramePr>
        <p:xfrm>
          <a:off x="494548" y="797848"/>
          <a:ext cx="11248274" cy="577564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05818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7" name="Text Box 5">
            <a:extLst>
              <a:ext uri="{FF2B5EF4-FFF2-40B4-BE49-F238E27FC236}">
                <a16:creationId xmlns:a16="http://schemas.microsoft.com/office/drawing/2014/main" id="{310D56C0-7928-46A3-836F-647537DDBFC9}"/>
              </a:ext>
            </a:extLst>
          </p:cNvPr>
          <p:cNvSpPr txBox="1">
            <a:spLocks noChangeArrowheads="1"/>
          </p:cNvSpPr>
          <p:nvPr/>
        </p:nvSpPr>
        <p:spPr bwMode="auto">
          <a:xfrm>
            <a:off x="218232" y="508334"/>
            <a:ext cx="73083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Atbildes dažādās iedzīvotāju grupās</a:t>
            </a:r>
          </a:p>
        </p:txBody>
      </p:sp>
      <p:sp>
        <p:nvSpPr>
          <p:cNvPr id="2" name="Rectangle 3">
            <a:extLst>
              <a:ext uri="{FF2B5EF4-FFF2-40B4-BE49-F238E27FC236}">
                <a16:creationId xmlns:a16="http://schemas.microsoft.com/office/drawing/2014/main" id="{67529CC6-13A3-AF42-560C-95715FB14560}"/>
              </a:ext>
            </a:extLst>
          </p:cNvPr>
          <p:cNvSpPr>
            <a:spLocks noChangeArrowheads="1"/>
          </p:cNvSpPr>
          <p:nvPr/>
        </p:nvSpPr>
        <p:spPr bwMode="auto">
          <a:xfrm>
            <a:off x="0" y="0"/>
            <a:ext cx="12192000" cy="476250"/>
          </a:xfrm>
          <a:prstGeom prst="rect">
            <a:avLst/>
          </a:prstGeom>
          <a:solidFill>
            <a:srgbClr val="386C57"/>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Atbalsts Stūra mājas izmantošanai privātai komercdarbībai</a:t>
            </a:r>
            <a:endParaRPr lang="en-US" altLang="en-US" sz="2100" b="1" dirty="0">
              <a:solidFill>
                <a:schemeClr val="bg1"/>
              </a:solidFill>
              <a:cs typeface="Arial" panose="020B0604020202020204" pitchFamily="34" charset="0"/>
            </a:endParaRPr>
          </a:p>
        </p:txBody>
      </p:sp>
      <p:graphicFrame>
        <p:nvGraphicFramePr>
          <p:cNvPr id="3" name="Chart 2">
            <a:extLst>
              <a:ext uri="{FF2B5EF4-FFF2-40B4-BE49-F238E27FC236}">
                <a16:creationId xmlns:a16="http://schemas.microsoft.com/office/drawing/2014/main" id="{9DA73403-ADDC-4FEE-A420-580F42532999}"/>
              </a:ext>
            </a:extLst>
          </p:cNvPr>
          <p:cNvGraphicFramePr>
            <a:graphicFrameLocks/>
          </p:cNvGraphicFramePr>
          <p:nvPr>
            <p:extLst>
              <p:ext uri="{D42A27DB-BD31-4B8C-83A1-F6EECF244321}">
                <p14:modId xmlns:p14="http://schemas.microsoft.com/office/powerpoint/2010/main" val="1470653859"/>
              </p:ext>
            </p:extLst>
          </p:nvPr>
        </p:nvGraphicFramePr>
        <p:xfrm>
          <a:off x="220583" y="733414"/>
          <a:ext cx="11713510" cy="58390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8593436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19130</TotalTime>
  <Words>987</Words>
  <Application>Microsoft Office PowerPoint</Application>
  <PresentationFormat>Platekrāna</PresentationFormat>
  <Paragraphs>249</Paragraphs>
  <Slides>11</Slides>
  <Notes>11</Notes>
  <HiddenSlides>0</HiddenSlides>
  <MMClips>0</MMClips>
  <ScaleCrop>false</ScaleCrop>
  <HeadingPairs>
    <vt:vector size="6" baseType="variant">
      <vt:variant>
        <vt:lpstr>Lietotie fonti</vt:lpstr>
      </vt:variant>
      <vt:variant>
        <vt:i4>7</vt:i4>
      </vt:variant>
      <vt:variant>
        <vt:lpstr>Dizains</vt:lpstr>
      </vt:variant>
      <vt:variant>
        <vt:i4>1</vt:i4>
      </vt:variant>
      <vt:variant>
        <vt:lpstr>Slaidu virsraksti</vt:lpstr>
      </vt:variant>
      <vt:variant>
        <vt:i4>11</vt:i4>
      </vt:variant>
    </vt:vector>
  </HeadingPairs>
  <TitlesOfParts>
    <vt:vector size="19" baseType="lpstr">
      <vt:lpstr>Arial</vt:lpstr>
      <vt:lpstr>Arial Narrow</vt:lpstr>
      <vt:lpstr>Calibri</vt:lpstr>
      <vt:lpstr>Calibri Light</vt:lpstr>
      <vt:lpstr>Tahoma</vt:lpstr>
      <vt:lpstr>Times New Roman</vt:lpstr>
      <vt:lpstr>Wingdings</vt:lpstr>
      <vt:lpstr>Office Theme</vt:lpstr>
      <vt:lpstr>Iedzīvotāju atbalsts Stūra mājas izmantošanai privātai komercdarbībai</vt:lpstr>
      <vt:lpstr>PowerPoint prezentācija</vt:lpstr>
      <vt:lpstr>PowerPoint prezentācija</vt:lpstr>
      <vt:lpstr>PowerPoint prezentācija</vt:lpstr>
      <vt:lpstr>GALVENIE SECINĀJUMI</vt:lpstr>
      <vt:lpstr>PowerPoint prezentācija</vt:lpstr>
      <vt:lpstr>GALVENIE REZULTĀTI</vt:lpstr>
      <vt:lpstr>PowerPoint prezentācija</vt:lpstr>
      <vt:lpstr>PowerPoint prezentācija</vt:lpstr>
      <vt:lpstr>PowerPoint prezentācija</vt:lpstr>
      <vt:lpstr>        SKDS tirgus un sabiedriskās domas pētījumu centrs  Baznīcas iela 32-2, Rīga, Latvija, LV-1010 tālr.: +371 67 312 876, fakss: +371 67 312 874 e-pasts: skds@skds.lv www.skds.lv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Mara A</dc:creator>
  <cp:lastModifiedBy>Lita Kokale</cp:lastModifiedBy>
  <cp:revision>1997</cp:revision>
  <cp:lastPrinted>2023-07-07T11:22:57Z</cp:lastPrinted>
  <dcterms:created xsi:type="dcterms:W3CDTF">2018-06-08T13:58:08Z</dcterms:created>
  <dcterms:modified xsi:type="dcterms:W3CDTF">2024-02-20T16:26:54Z</dcterms:modified>
</cp:coreProperties>
</file>