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3" r:id="rId1"/>
  </p:sldMasterIdLst>
  <p:notesMasterIdLst>
    <p:notesMasterId r:id="rId11"/>
  </p:notesMasterIdLst>
  <p:handoutMasterIdLst>
    <p:handoutMasterId r:id="rId12"/>
  </p:handoutMasterIdLst>
  <p:sldIdLst>
    <p:sldId id="284" r:id="rId2"/>
    <p:sldId id="347" r:id="rId3"/>
    <p:sldId id="340" r:id="rId4"/>
    <p:sldId id="343" r:id="rId5"/>
    <p:sldId id="344" r:id="rId6"/>
    <p:sldId id="345" r:id="rId7"/>
    <p:sldId id="346" r:id="rId8"/>
    <p:sldId id="348" r:id="rId9"/>
    <p:sldId id="338" r:id="rId10"/>
  </p:sldIdLst>
  <p:sldSz cx="9144000" cy="5143500" type="screen16x9"/>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Vidējs stils 2 - izcēlum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Bez stila, bez režģ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643" autoAdjust="0"/>
  </p:normalViewPr>
  <p:slideViewPr>
    <p:cSldViewPr>
      <p:cViewPr varScale="1">
        <p:scale>
          <a:sx n="120" d="100"/>
          <a:sy n="120" d="100"/>
        </p:scale>
        <p:origin x="1344" y="96"/>
      </p:cViewPr>
      <p:guideLst>
        <p:guide orient="horz" pos="1620"/>
        <p:guide pos="2880"/>
      </p:guideLst>
    </p:cSldViewPr>
  </p:slideViewPr>
  <p:notesTextViewPr>
    <p:cViewPr>
      <p:scale>
        <a:sx n="100" d="100"/>
        <a:sy n="100" d="100"/>
      </p:scale>
      <p:origin x="0" y="0"/>
    </p:cViewPr>
  </p:notesTextViewPr>
  <p:notesViewPr>
    <p:cSldViewPr>
      <p:cViewPr varScale="1">
        <p:scale>
          <a:sx n="117" d="100"/>
          <a:sy n="117" d="100"/>
        </p:scale>
        <p:origin x="-2400" y="-108"/>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A0DAA59-E90F-4ACC-8837-693C8FDDB78F}" type="datetimeFigureOut">
              <a:rPr lang="lv-LV"/>
              <a:pPr>
                <a:defRPr/>
              </a:pPr>
              <a:t>04.08.2020</a:t>
            </a:fld>
            <a:endParaRPr lang="lv-LV"/>
          </a:p>
        </p:txBody>
      </p:sp>
      <p:sp>
        <p:nvSpPr>
          <p:cNvPr id="4" name="Kājenes vietturis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5" name="Slaida numura vietturis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6A6A03A-8182-43B2-9C0C-DEBA4281F53E}" type="slidenum">
              <a:rPr lang="lv-LV"/>
              <a:pPr>
                <a:defRPr/>
              </a:pPr>
              <a:t>‹#›</a:t>
            </a:fld>
            <a:endParaRPr lang="lv-LV"/>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idx="1"/>
          </p:nvPr>
        </p:nvSpPr>
        <p:spPr>
          <a:xfrm>
            <a:off x="5179484"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2B27824-47CA-4047-ABAC-A7ABAC8F8B6D}" type="datetimeFigureOut">
              <a:rPr lang="lv-LV"/>
              <a:pPr>
                <a:defRPr/>
              </a:pPr>
              <a:t>04.08.2020</a:t>
            </a:fld>
            <a:endParaRPr lang="lv-LV"/>
          </a:p>
        </p:txBody>
      </p:sp>
      <p:sp>
        <p:nvSpPr>
          <p:cNvPr id="4" name="Slaida attēla vietturis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Piezīmju vietturi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lv-LV" noProof="0"/>
              <a:t>Noklikšķiniet, lai rediģētu šablona teksta stilus</a:t>
            </a:r>
          </a:p>
          <a:p>
            <a:pPr lvl="1"/>
            <a:r>
              <a:rPr lang="lv-LV" noProof="0"/>
              <a:t>Otrais līmenis</a:t>
            </a:r>
          </a:p>
          <a:p>
            <a:pPr lvl="2"/>
            <a:r>
              <a:rPr lang="lv-LV" noProof="0"/>
              <a:t>Trešais līmenis</a:t>
            </a:r>
          </a:p>
          <a:p>
            <a:pPr lvl="3"/>
            <a:r>
              <a:rPr lang="lv-LV" noProof="0"/>
              <a:t>Ceturtais līmenis</a:t>
            </a:r>
          </a:p>
          <a:p>
            <a:pPr lvl="4"/>
            <a:r>
              <a:rPr lang="lv-LV" noProof="0"/>
              <a:t>Piektais līmenis</a:t>
            </a:r>
          </a:p>
        </p:txBody>
      </p:sp>
      <p:sp>
        <p:nvSpPr>
          <p:cNvPr id="6" name="Kājenes vietturis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7" name="Slaida numura vietturis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17DDE4B-EC2A-407E-8340-0C3F860DDE88}" type="slidenum">
              <a:rPr lang="lv-LV"/>
              <a:pPr>
                <a:defRPr/>
              </a:pPr>
              <a:t>‹#›</a:t>
            </a:fld>
            <a:endParaRPr lang="lv-LV"/>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617DDE4B-EC2A-407E-8340-0C3F860DDE88}" type="slidenum">
              <a:rPr lang="lv-LV" smtClean="0"/>
              <a:pPr>
                <a:defRPr/>
              </a:pPr>
              <a:t>1</a:t>
            </a:fld>
            <a:endParaRPr lang="lv-LV"/>
          </a:p>
        </p:txBody>
      </p:sp>
    </p:spTree>
    <p:extLst>
      <p:ext uri="{BB962C8B-B14F-4D97-AF65-F5344CB8AC3E}">
        <p14:creationId xmlns:p14="http://schemas.microsoft.com/office/powerpoint/2010/main" val="4116994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r>
              <a:rPr lang="lv-LV" dirty="0"/>
              <a:t>EKG priekšatlase Latvijā tiek izsludināta saskaņā ar diviem tiesību aktiem:</a:t>
            </a:r>
          </a:p>
          <a:p>
            <a:pPr marL="342900" indent="-342900" algn="just">
              <a:buFont typeface="Wingdings" panose="05000000000000000000" pitchFamily="2" charset="2"/>
              <a:buChar char="v"/>
            </a:pPr>
            <a:r>
              <a:rPr lang="lv-LV" dirty="0">
                <a:solidFill>
                  <a:schemeClr val="tx2">
                    <a:lumMod val="75000"/>
                  </a:schemeClr>
                </a:solidFill>
              </a:rPr>
              <a:t>Ministru kabineta 2020.gada 28. jūlija noteikumu Nr. 464 </a:t>
            </a:r>
            <a:r>
              <a:rPr lang="lv-LV" b="1" dirty="0">
                <a:solidFill>
                  <a:schemeClr val="tx2">
                    <a:lumMod val="75000"/>
                  </a:schemeClr>
                </a:solidFill>
              </a:rPr>
              <a:t>„</a:t>
            </a:r>
            <a:r>
              <a:rPr lang="lv-LV" b="1" u="sng" dirty="0">
                <a:solidFill>
                  <a:schemeClr val="tx2">
                    <a:lumMod val="75000"/>
                  </a:schemeClr>
                </a:solidFill>
              </a:rPr>
              <a:t>Kārtība, kādā piešķir Eiropas kultūras galvas-pilsētas nosaukumu 2027. gadam</a:t>
            </a:r>
            <a:r>
              <a:rPr lang="lv-LV" b="1" dirty="0">
                <a:solidFill>
                  <a:schemeClr val="tx2">
                    <a:lumMod val="75000"/>
                  </a:schemeClr>
                </a:solidFill>
              </a:rPr>
              <a:t>”;</a:t>
            </a:r>
            <a:endParaRPr lang="lv-LV" dirty="0">
              <a:solidFill>
                <a:schemeClr val="tx2">
                  <a:lumMod val="75000"/>
                </a:schemeClr>
              </a:solidFill>
            </a:endParaRPr>
          </a:p>
          <a:p>
            <a:pPr marL="342900" indent="-342900" algn="just">
              <a:buFont typeface="Wingdings" panose="05000000000000000000" pitchFamily="2" charset="2"/>
              <a:buChar char="v"/>
            </a:pPr>
            <a:r>
              <a:rPr lang="lv-LV" b="1" dirty="0">
                <a:solidFill>
                  <a:schemeClr val="tx2">
                    <a:lumMod val="75000"/>
                  </a:schemeClr>
                </a:solidFill>
              </a:rPr>
              <a:t>Eiropas Parlamenta un Padomes 2014.gada 16.aprīļa Lēmums </a:t>
            </a:r>
            <a:r>
              <a:rPr lang="lv-LV" dirty="0">
                <a:solidFill>
                  <a:schemeClr val="tx2">
                    <a:lumMod val="75000"/>
                  </a:schemeClr>
                </a:solidFill>
              </a:rPr>
              <a:t>Nr.445/2014/ES, ar ko izveido Eiropas Savienības rīcību </a:t>
            </a:r>
            <a:r>
              <a:rPr lang="lv-LV" b="1" dirty="0">
                <a:solidFill>
                  <a:schemeClr val="tx2">
                    <a:lumMod val="75000"/>
                  </a:schemeClr>
                </a:solidFill>
              </a:rPr>
              <a:t>„Eiropas kultūras galvaspilsētas” </a:t>
            </a:r>
            <a:r>
              <a:rPr lang="lv-LV" dirty="0">
                <a:solidFill>
                  <a:schemeClr val="tx2">
                    <a:lumMod val="75000"/>
                  </a:schemeClr>
                </a:solidFill>
              </a:rPr>
              <a:t>no 2020. līdz 2033.gadam un atceļ Lēmumu Nr.1622/2006/EK.</a:t>
            </a:r>
          </a:p>
          <a:p>
            <a:pPr marL="342900" indent="-342900" algn="just">
              <a:buFont typeface="Wingdings" panose="05000000000000000000" pitchFamily="2" charset="2"/>
              <a:buChar char="v"/>
            </a:pPr>
            <a:r>
              <a:rPr lang="lv-LV" dirty="0">
                <a:solidFill>
                  <a:schemeClr val="tx2">
                    <a:lumMod val="75000"/>
                  </a:schemeClr>
                </a:solidFill>
              </a:rPr>
              <a:t>Vienlaikus KM ievēro arī EK izstrādātos norādījumus dalībvalstīm, lai tiktu nodrošināts korekts atlases process. Eiropas Komisijas nosacījumi, kuri papildus minētajiem tiesību aktiem jāņem vērā pieteikumu iesniedzējiem, tiks publicēti KM tīmekļvietnē sadaļā «Eiropas kultūras galvaspilsēta». </a:t>
            </a:r>
          </a:p>
          <a:p>
            <a:endParaRPr lang="lv-LV" dirty="0"/>
          </a:p>
        </p:txBody>
      </p:sp>
      <p:sp>
        <p:nvSpPr>
          <p:cNvPr id="4" name="Slaida numura vietturis 3"/>
          <p:cNvSpPr>
            <a:spLocks noGrp="1"/>
          </p:cNvSpPr>
          <p:nvPr>
            <p:ph type="sldNum" sz="quarter" idx="10"/>
          </p:nvPr>
        </p:nvSpPr>
        <p:spPr/>
        <p:txBody>
          <a:bodyPr/>
          <a:lstStyle/>
          <a:p>
            <a:pPr>
              <a:defRPr/>
            </a:pPr>
            <a:fld id="{617DDE4B-EC2A-407E-8340-0C3F860DDE88}" type="slidenum">
              <a:rPr lang="lv-LV" smtClean="0"/>
              <a:pPr>
                <a:defRPr/>
              </a:pPr>
              <a:t>3</a:t>
            </a:fld>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171450" indent="-171450">
              <a:buFont typeface="Wingdings" panose="05000000000000000000" pitchFamily="2" charset="2"/>
              <a:buChar char="v"/>
            </a:pPr>
            <a:r>
              <a:rPr lang="lv-LV" sz="1200" b="0" i="0" u="sng" kern="1200" dirty="0">
                <a:solidFill>
                  <a:schemeClr val="tx1"/>
                </a:solidFill>
                <a:effectLst/>
                <a:latin typeface="+mn-lt"/>
                <a:ea typeface="+mn-ea"/>
                <a:cs typeface="+mn-cs"/>
              </a:rPr>
              <a:t>Pieteikumu</a:t>
            </a:r>
            <a:r>
              <a:rPr lang="lv-LV" sz="1200" b="0" i="0" kern="1200" dirty="0">
                <a:solidFill>
                  <a:schemeClr val="tx1"/>
                </a:solidFill>
                <a:effectLst/>
                <a:latin typeface="+mn-lt"/>
                <a:ea typeface="+mn-ea"/>
                <a:cs typeface="+mn-cs"/>
              </a:rPr>
              <a:t> par pilsētas izvirzīšanu EKG nosaukuma piešķiršanai </a:t>
            </a:r>
            <a:r>
              <a:rPr lang="lv-LV" sz="1200" b="1" i="0" u="none" kern="1200" dirty="0">
                <a:solidFill>
                  <a:schemeClr val="tx1"/>
                </a:solidFill>
                <a:effectLst/>
                <a:latin typeface="+mn-lt"/>
                <a:ea typeface="+mn-ea"/>
                <a:cs typeface="+mn-cs"/>
              </a:rPr>
              <a:t>iesniedz</a:t>
            </a:r>
            <a:r>
              <a:rPr lang="lv-LV" sz="1200" b="0" i="0" u="sng" kern="1200" dirty="0">
                <a:solidFill>
                  <a:schemeClr val="tx1"/>
                </a:solidFill>
                <a:effectLst/>
                <a:latin typeface="+mn-lt"/>
                <a:ea typeface="+mn-ea"/>
                <a:cs typeface="+mn-cs"/>
              </a:rPr>
              <a:t>: </a:t>
            </a:r>
            <a:r>
              <a:rPr lang="lv-LV" sz="1200" b="0" i="0" kern="1200" dirty="0">
                <a:solidFill>
                  <a:schemeClr val="tx1"/>
                </a:solidFill>
                <a:effectLst/>
                <a:latin typeface="+mn-lt"/>
                <a:ea typeface="+mn-ea"/>
                <a:cs typeface="+mn-cs"/>
              </a:rPr>
              <a:t>Latvijas Republikas pilsētas pašvaldība, pilsētas pārvalde, novada pilsētas vai novada pašvaldība.</a:t>
            </a:r>
          </a:p>
          <a:p>
            <a:pPr marL="171450" indent="-171450">
              <a:buFont typeface="Wingdings" panose="05000000000000000000" pitchFamily="2" charset="2"/>
              <a:buChar char="v"/>
            </a:pPr>
            <a:r>
              <a:rPr lang="lv-LV" sz="1200" b="0" i="0" kern="1200" dirty="0">
                <a:solidFill>
                  <a:schemeClr val="tx1"/>
                </a:solidFill>
                <a:effectLst/>
                <a:latin typeface="+mn-lt"/>
                <a:ea typeface="+mn-ea"/>
                <a:cs typeface="+mn-cs"/>
              </a:rPr>
              <a:t>Pieteikuma iesniedzējs </a:t>
            </a:r>
            <a:r>
              <a:rPr lang="lv-LV" sz="1200" b="1" i="0" kern="1200" dirty="0">
                <a:solidFill>
                  <a:schemeClr val="tx1"/>
                </a:solidFill>
                <a:effectLst/>
                <a:latin typeface="+mn-lt"/>
                <a:ea typeface="+mn-ea"/>
                <a:cs typeface="+mn-cs"/>
              </a:rPr>
              <a:t>izstrādā Eiropas kultūras galvaspilsētas kultūras programmu </a:t>
            </a:r>
            <a:r>
              <a:rPr lang="lv-LV" sz="1200" b="0" i="0" kern="1200" dirty="0">
                <a:solidFill>
                  <a:schemeClr val="tx1"/>
                </a:solidFill>
                <a:effectLst/>
                <a:latin typeface="+mn-lt"/>
                <a:ea typeface="+mn-ea"/>
                <a:cs typeface="+mn-cs"/>
              </a:rPr>
              <a:t>kas aptver Eiropas kultūras galvaspilsētas norises gadu laikposmā </a:t>
            </a:r>
            <a:r>
              <a:rPr lang="lv-LV" sz="1200" b="1" i="0" kern="1200" dirty="0">
                <a:solidFill>
                  <a:schemeClr val="tx1"/>
                </a:solidFill>
                <a:effectLst/>
                <a:latin typeface="+mn-lt"/>
                <a:ea typeface="+mn-ea"/>
                <a:cs typeface="+mn-cs"/>
              </a:rPr>
              <a:t>no 2027. gada 1. janvāra līdz 2027. gada 31. decembrim</a:t>
            </a:r>
            <a:r>
              <a:rPr lang="lv-LV" sz="1200" b="0" i="0" kern="1200" dirty="0">
                <a:solidFill>
                  <a:schemeClr val="tx1"/>
                </a:solidFill>
                <a:effectLst/>
                <a:latin typeface="+mn-lt"/>
                <a:ea typeface="+mn-ea"/>
                <a:cs typeface="+mn-cs"/>
              </a:rPr>
              <a:t>.</a:t>
            </a:r>
            <a:endParaRPr lang="lv-LV" dirty="0"/>
          </a:p>
          <a:p>
            <a:pPr marL="171450" indent="-171450" rtl="0" eaLnBrk="1" fontAlgn="t" latinLnBrk="0" hangingPunct="1">
              <a:buFont typeface="Wingdings" panose="05000000000000000000" pitchFamily="2" charset="2"/>
              <a:buChar char="v"/>
            </a:pPr>
            <a:r>
              <a:rPr lang="lv-LV" sz="1200" b="1" i="0" u="none" strike="noStrike" kern="1200" dirty="0">
                <a:solidFill>
                  <a:schemeClr val="tx1"/>
                </a:solidFill>
                <a:effectLst/>
                <a:latin typeface="+mn-lt"/>
                <a:ea typeface="+mn-ea"/>
                <a:cs typeface="+mn-cs"/>
              </a:rPr>
              <a:t>Piešķiršanas kritēriji:</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1. ieguldījums ilgtermiņa stratēģijā; </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2. Eiropas dimensija; </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3. kultūras un mākslas saturs; </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4. izpildes spēja; </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5. sabiedrības iesaistīšana; </a:t>
            </a:r>
            <a:endParaRPr lang="lv-LV" sz="1200" b="0" i="0" u="none" strike="noStrike" kern="1200" dirty="0">
              <a:solidFill>
                <a:schemeClr val="tx1"/>
              </a:solidFill>
              <a:effectLst/>
              <a:latin typeface="+mn-lt"/>
              <a:ea typeface="+mn-ea"/>
              <a:cs typeface="+mn-cs"/>
            </a:endParaRPr>
          </a:p>
          <a:p>
            <a:pPr rtl="0" eaLnBrk="1" fontAlgn="t" latinLnBrk="0" hangingPunct="1"/>
            <a:r>
              <a:rPr lang="lv-LV" sz="1200" b="0" i="0" u="none" strike="noStrike" kern="1200" baseline="0" dirty="0">
                <a:solidFill>
                  <a:schemeClr val="tx1"/>
                </a:solidFill>
                <a:effectLst/>
                <a:latin typeface="+mn-lt"/>
                <a:ea typeface="+mn-ea"/>
                <a:cs typeface="+mn-cs"/>
              </a:rPr>
              <a:t>6. pārvaldība. </a:t>
            </a:r>
            <a:endParaRPr lang="lv-LV" sz="1200" b="0" i="0" u="none" strike="noStrike" kern="1200" dirty="0">
              <a:solidFill>
                <a:schemeClr val="tx1"/>
              </a:solidFill>
              <a:effectLst/>
              <a:latin typeface="+mn-lt"/>
              <a:ea typeface="+mn-ea"/>
              <a:cs typeface="+mn-cs"/>
            </a:endParaRPr>
          </a:p>
          <a:p>
            <a:endParaRPr lang="lv-LV" dirty="0"/>
          </a:p>
        </p:txBody>
      </p:sp>
      <p:sp>
        <p:nvSpPr>
          <p:cNvPr id="4" name="Slaida numura vietturis 3"/>
          <p:cNvSpPr>
            <a:spLocks noGrp="1"/>
          </p:cNvSpPr>
          <p:nvPr>
            <p:ph type="sldNum" sz="quarter" idx="5"/>
          </p:nvPr>
        </p:nvSpPr>
        <p:spPr/>
        <p:txBody>
          <a:bodyPr/>
          <a:lstStyle/>
          <a:p>
            <a:pPr>
              <a:defRPr/>
            </a:pPr>
            <a:fld id="{617DDE4B-EC2A-407E-8340-0C3F860DDE88}" type="slidenum">
              <a:rPr lang="lv-LV" smtClean="0"/>
              <a:pPr>
                <a:defRPr/>
              </a:pPr>
              <a:t>4</a:t>
            </a:fld>
            <a:endParaRPr lang="lv-LV"/>
          </a:p>
        </p:txBody>
      </p:sp>
    </p:spTree>
    <p:extLst>
      <p:ext uri="{BB962C8B-B14F-4D97-AF65-F5344CB8AC3E}">
        <p14:creationId xmlns:p14="http://schemas.microsoft.com/office/powerpoint/2010/main" val="32710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err="1"/>
              <a:t>Melinas</a:t>
            </a:r>
            <a:r>
              <a:rPr lang="lv-LV" dirty="0"/>
              <a:t> </a:t>
            </a:r>
            <a:r>
              <a:rPr lang="lv-LV" dirty="0" err="1"/>
              <a:t>Merkuri</a:t>
            </a:r>
            <a:r>
              <a:rPr lang="lv-LV" dirty="0"/>
              <a:t> vārdā nosauktā naudas balva paredzēta 1,5 miljoni eiro </a:t>
            </a:r>
            <a:r>
              <a:rPr lang="lv-LV" b="1" dirty="0"/>
              <a:t>katrai </a:t>
            </a:r>
            <a:r>
              <a:rPr lang="lv-LV" b="0" dirty="0"/>
              <a:t>Eiropas kultūras galvaspilsētai – gan Latvijas, gan Portugāles.</a:t>
            </a:r>
          </a:p>
        </p:txBody>
      </p:sp>
      <p:sp>
        <p:nvSpPr>
          <p:cNvPr id="4" name="Slaida numura vietturis 3"/>
          <p:cNvSpPr>
            <a:spLocks noGrp="1"/>
          </p:cNvSpPr>
          <p:nvPr>
            <p:ph type="sldNum" sz="quarter" idx="5"/>
          </p:nvPr>
        </p:nvSpPr>
        <p:spPr/>
        <p:txBody>
          <a:bodyPr/>
          <a:lstStyle/>
          <a:p>
            <a:pPr>
              <a:defRPr/>
            </a:pPr>
            <a:fld id="{617DDE4B-EC2A-407E-8340-0C3F860DDE88}" type="slidenum">
              <a:rPr lang="lv-LV" smtClean="0"/>
              <a:pPr>
                <a:defRPr/>
              </a:pPr>
              <a:t>5</a:t>
            </a:fld>
            <a:endParaRPr lang="lv-LV"/>
          </a:p>
        </p:txBody>
      </p:sp>
    </p:spTree>
    <p:extLst>
      <p:ext uri="{BB962C8B-B14F-4D97-AF65-F5344CB8AC3E}">
        <p14:creationId xmlns:p14="http://schemas.microsoft.com/office/powerpoint/2010/main" val="1493201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b="0" u="none" dirty="0"/>
              <a:t>EKG nosaukuma piešķiršanai saņemtos priekšlikumus vērtēs starptautiska, neatkarīga žūrija. 10 Eiropas eksperti tiek izraudzīti saskaņā ar Lēmumu. </a:t>
            </a:r>
          </a:p>
          <a:p>
            <a:endParaRPr lang="lv-LV" b="0" u="none" dirty="0"/>
          </a:p>
          <a:p>
            <a:r>
              <a:rPr lang="lv-LV" b="0" u="none" dirty="0"/>
              <a:t>Savukārt MK noteikumi «</a:t>
            </a:r>
            <a:r>
              <a:rPr lang="lv-LV" b="0" u="none" dirty="0">
                <a:solidFill>
                  <a:schemeClr val="tx2">
                    <a:lumMod val="75000"/>
                  </a:schemeClr>
                </a:solidFill>
              </a:rPr>
              <a:t>Kārtība, kādā piešķir Eiropas kultūras galvas-pilsētas nosaukumu 2027. gadam</a:t>
            </a:r>
            <a:r>
              <a:rPr lang="lv-LV" b="0" u="none" dirty="0"/>
              <a:t>»</a:t>
            </a:r>
          </a:p>
          <a:p>
            <a:r>
              <a:rPr lang="lv-LV" b="0" u="none" dirty="0"/>
              <a:t>noteic, ka Latvija izmantos Lēmumā noteiktās tiesības dalībvalstīm izvēlēties līdz 2 nacionālajiem ekspertiem. Šim nolūkam Kultūras ministrija paredzējusi iespēju gan valsts pārvaldei (KM), gan nozares sabiedriski konsultatīvai padomei tiesības izvirzīt darbam žūrijā pa vienam ekspertam. </a:t>
            </a:r>
          </a:p>
          <a:p>
            <a:endParaRPr lang="lv-LV" dirty="0"/>
          </a:p>
        </p:txBody>
      </p:sp>
      <p:sp>
        <p:nvSpPr>
          <p:cNvPr id="4" name="Slaida numura vietturis 3"/>
          <p:cNvSpPr>
            <a:spLocks noGrp="1"/>
          </p:cNvSpPr>
          <p:nvPr>
            <p:ph type="sldNum" sz="quarter" idx="5"/>
          </p:nvPr>
        </p:nvSpPr>
        <p:spPr/>
        <p:txBody>
          <a:bodyPr/>
          <a:lstStyle/>
          <a:p>
            <a:pPr>
              <a:defRPr/>
            </a:pPr>
            <a:fld id="{617DDE4B-EC2A-407E-8340-0C3F860DDE88}" type="slidenum">
              <a:rPr lang="lv-LV" smtClean="0"/>
              <a:pPr>
                <a:defRPr/>
              </a:pPr>
              <a:t>6</a:t>
            </a:fld>
            <a:endParaRPr lang="lv-LV"/>
          </a:p>
        </p:txBody>
      </p:sp>
    </p:spTree>
    <p:extLst>
      <p:ext uri="{BB962C8B-B14F-4D97-AF65-F5344CB8AC3E}">
        <p14:creationId xmlns:p14="http://schemas.microsoft.com/office/powerpoint/2010/main" val="36856329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685800" y="3543300"/>
            <a:ext cx="7772400" cy="77747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hasCustomPrompt="1"/>
          </p:nvPr>
        </p:nvSpPr>
        <p:spPr>
          <a:xfrm>
            <a:off x="685800" y="2419350"/>
            <a:ext cx="7772400" cy="685800"/>
          </a:xfrm>
          <a:prstGeom prst="rect">
            <a:avLst/>
          </a:prstGeo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lv-LV" dirty="0"/>
              <a:t>Prezentācijas nosaukums</a:t>
            </a:r>
            <a:endParaRPr lang="en-US" dirty="0"/>
          </a:p>
        </p:txBody>
      </p:sp>
      <p:sp>
        <p:nvSpPr>
          <p:cNvPr id="18" name="Text Placeholder 17"/>
          <p:cNvSpPr>
            <a:spLocks noGrp="1"/>
          </p:cNvSpPr>
          <p:nvPr>
            <p:ph type="body" sz="quarter" idx="10" hasCustomPrompt="1"/>
          </p:nvPr>
        </p:nvSpPr>
        <p:spPr>
          <a:xfrm>
            <a:off x="685800" y="3638550"/>
            <a:ext cx="7772400" cy="609600"/>
          </a:xfrm>
          <a:prstGeom prst="rect">
            <a:avLst/>
          </a:prstGeo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 ieņemamais amats, kontaktinformācija</a:t>
            </a:r>
            <a:endParaRPr lang="en-US" dirty="0"/>
          </a:p>
        </p:txBody>
      </p:sp>
      <p:sp>
        <p:nvSpPr>
          <p:cNvPr id="20" name="Text Placeholder 19"/>
          <p:cNvSpPr>
            <a:spLocks noGrp="1"/>
          </p:cNvSpPr>
          <p:nvPr>
            <p:ph type="body" sz="quarter" idx="11" hasCustomPrompt="1"/>
          </p:nvPr>
        </p:nvSpPr>
        <p:spPr>
          <a:xfrm>
            <a:off x="685800" y="4400550"/>
            <a:ext cx="7772400" cy="400050"/>
          </a:xfrm>
          <a:prstGeom prst="rect">
            <a:avLst/>
          </a:prstGeo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Datums, vieta</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285750"/>
            <a:ext cx="6858000" cy="777482"/>
          </a:xfrm>
          <a:prstGeom prst="rect">
            <a:avLst/>
          </a:prstGeo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dirty="0"/>
              <a:t>Virsraksts</a:t>
            </a:r>
            <a:endParaRPr lang="en-US" dirty="0"/>
          </a:p>
        </p:txBody>
      </p:sp>
      <p:sp>
        <p:nvSpPr>
          <p:cNvPr id="3" name="Content Placeholder 2"/>
          <p:cNvSpPr>
            <a:spLocks noGrp="1"/>
          </p:cNvSpPr>
          <p:nvPr>
            <p:ph idx="1" hasCustomPrompt="1"/>
          </p:nvPr>
        </p:nvSpPr>
        <p:spPr>
          <a:xfrm>
            <a:off x="1828800" y="1276350"/>
            <a:ext cx="68580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7"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285750"/>
            <a:ext cx="6858000" cy="777482"/>
          </a:xfrm>
          <a:prstGeom prst="rect">
            <a:avLst/>
          </a:prstGeo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lv-LV" dirty="0"/>
              <a:t>Virsraksts</a:t>
            </a:r>
            <a:endParaRPr lang="en-US" dirty="0"/>
          </a:p>
        </p:txBody>
      </p:sp>
      <p:sp>
        <p:nvSpPr>
          <p:cNvPr id="3" name="Content Placeholder 2"/>
          <p:cNvSpPr>
            <a:spLocks noGrp="1"/>
          </p:cNvSpPr>
          <p:nvPr>
            <p:ph idx="1" hasCustomPrompt="1"/>
          </p:nvPr>
        </p:nvSpPr>
        <p:spPr>
          <a:xfrm>
            <a:off x="1828800" y="1276350"/>
            <a:ext cx="32766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9" name="Content Placeholder 2"/>
          <p:cNvSpPr>
            <a:spLocks noGrp="1"/>
          </p:cNvSpPr>
          <p:nvPr>
            <p:ph idx="15" hasCustomPrompt="1"/>
          </p:nvPr>
        </p:nvSpPr>
        <p:spPr>
          <a:xfrm>
            <a:off x="5410200" y="1276350"/>
            <a:ext cx="3276000" cy="3352800"/>
          </a:xfrm>
          <a:prstGeom prst="rect">
            <a:avLst/>
          </a:prstGeom>
        </p:spPr>
        <p:txBody>
          <a:bodyPr>
            <a:normAutofit/>
          </a:bodyPr>
          <a:lstStyle>
            <a:lvl1pPr marL="0" indent="0">
              <a:buFont typeface="Arial" pitchFamily="34" charse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lv-LV" dirty="0"/>
              <a:t>Teksts/attēls</a:t>
            </a:r>
            <a:endParaRPr lang="en-US" dirty="0"/>
          </a:p>
        </p:txBody>
      </p:sp>
      <p:sp>
        <p:nvSpPr>
          <p:cNvPr id="12"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Slide Number Placeholder 22"/>
          <p:cNvSpPr>
            <a:spLocks noGrp="1"/>
          </p:cNvSpPr>
          <p:nvPr>
            <p:ph type="sldNum" sz="quarter" idx="13"/>
          </p:nvPr>
        </p:nvSpPr>
        <p:spPr>
          <a:xfrm>
            <a:off x="8686800" y="4781550"/>
            <a:ext cx="304800" cy="228600"/>
          </a:xfrm>
          <a:prstGeom prst="rect">
            <a:avLst/>
          </a:prstGeom>
        </p:spPr>
        <p:txBody>
          <a:bodyPr/>
          <a:lstStyle>
            <a:lvl1pPr>
              <a:defRPr sz="1000">
                <a:latin typeface="Verdana" pitchFamily="34" charset="0"/>
              </a:defRPr>
            </a:lvl1pPr>
          </a:lstStyle>
          <a:p>
            <a:pPr>
              <a:defRPr/>
            </a:pPr>
            <a:fld id="{FB6BCA4D-2E23-422A-87E3-BF6857D9201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685800" y="3543300"/>
            <a:ext cx="7772400" cy="77747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hasCustomPrompt="1"/>
          </p:nvPr>
        </p:nvSpPr>
        <p:spPr>
          <a:xfrm>
            <a:off x="685800" y="2419350"/>
            <a:ext cx="7772400" cy="685800"/>
          </a:xfrm>
          <a:prstGeom prst="rect">
            <a:avLst/>
          </a:prstGeom>
        </p:spPr>
        <p:txBody>
          <a:bodyPr anchor="t">
            <a:normAutofit/>
          </a:bodyPr>
          <a:lstStyle>
            <a:lvl1pPr algn="ctr">
              <a:defRPr sz="2800" b="1" baseline="0">
                <a:latin typeface="Verdana" panose="020B0604030504040204" pitchFamily="34" charset="0"/>
                <a:ea typeface="Verdana" panose="020B0604030504040204" pitchFamily="34" charset="0"/>
                <a:cs typeface="Verdana" panose="020B0604030504040204" pitchFamily="34" charset="0"/>
              </a:defRPr>
            </a:lvl1pPr>
          </a:lstStyle>
          <a:p>
            <a:r>
              <a:rPr lang="lv-LV" dirty="0"/>
              <a:t>Paldies!</a:t>
            </a:r>
            <a:endParaRPr lang="en-US" dirty="0"/>
          </a:p>
        </p:txBody>
      </p:sp>
      <p:sp>
        <p:nvSpPr>
          <p:cNvPr id="18" name="Text Placeholder 17"/>
          <p:cNvSpPr>
            <a:spLocks noGrp="1"/>
          </p:cNvSpPr>
          <p:nvPr>
            <p:ph type="body" sz="quarter" idx="10" hasCustomPrompt="1"/>
          </p:nvPr>
        </p:nvSpPr>
        <p:spPr>
          <a:xfrm>
            <a:off x="685800" y="3638550"/>
            <a:ext cx="7772400" cy="609600"/>
          </a:xfrm>
          <a:prstGeom prst="rect">
            <a:avLst/>
          </a:prstGeo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 ieņemamais amats, kontaktinformācija</a:t>
            </a:r>
            <a:endParaRPr lang="en-US" dirty="0"/>
          </a:p>
        </p:txBody>
      </p:sp>
      <p:sp>
        <p:nvSpPr>
          <p:cNvPr id="20" name="Text Placeholder 19"/>
          <p:cNvSpPr>
            <a:spLocks noGrp="1"/>
          </p:cNvSpPr>
          <p:nvPr>
            <p:ph type="body" sz="quarter" idx="11" hasCustomPrompt="1"/>
          </p:nvPr>
        </p:nvSpPr>
        <p:spPr>
          <a:xfrm>
            <a:off x="685800" y="4400550"/>
            <a:ext cx="7772400" cy="400050"/>
          </a:xfrm>
          <a:prstGeom prst="rect">
            <a:avLst/>
          </a:prstGeo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Datums, vieta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0" r:id="rId1"/>
    <p:sldLayoutId id="2147483731" r:id="rId2"/>
    <p:sldLayoutId id="2147483740" r:id="rId3"/>
    <p:sldLayoutId id="2147483733" r:id="rId4"/>
    <p:sldLayoutId id="2147483742" r:id="rId5"/>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km.gov.lv/lv/kultura/eiropas-kulturas-galvaspilseta" TargetMode="External"/><Relationship Id="rId2" Type="http://schemas.openxmlformats.org/officeDocument/2006/relationships/image" Target="../media/image8.jpg"/><Relationship Id="rId1" Type="http://schemas.openxmlformats.org/officeDocument/2006/relationships/slideLayout" Target="../slideLayouts/slideLayout3.xml"/><Relationship Id="rId5" Type="http://schemas.openxmlformats.org/officeDocument/2006/relationships/hyperlink" Target="mailto:EAC-ECOC@ec.europa.eu" TargetMode="External"/><Relationship Id="rId4" Type="http://schemas.openxmlformats.org/officeDocument/2006/relationships/hyperlink" Target="mailto:pasts@km.gov.lv"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Virsraksts 1"/>
          <p:cNvSpPr>
            <a:spLocks noGrp="1"/>
          </p:cNvSpPr>
          <p:nvPr>
            <p:ph type="title"/>
          </p:nvPr>
        </p:nvSpPr>
        <p:spPr>
          <a:xfrm>
            <a:off x="685800" y="2114550"/>
            <a:ext cx="7772400" cy="685800"/>
          </a:xfrm>
        </p:spPr>
        <p:txBody>
          <a:bodyPr>
            <a:normAutofit fontScale="90000"/>
          </a:bodyPr>
          <a:lstStyle/>
          <a:p>
            <a:pPr>
              <a:spcBef>
                <a:spcPts val="600"/>
              </a:spcBef>
              <a:spcAft>
                <a:spcPts val="1200"/>
              </a:spcAft>
            </a:pPr>
            <a:r>
              <a:rPr lang="lv-LV" altLang="lv-LV" dirty="0">
                <a:ea typeface="MS PGothic" panose="020B0600070205080204" pitchFamily="34" charset="-128"/>
              </a:rPr>
              <a:t>Eiropas kultūras galvaspilsēta 2027</a:t>
            </a:r>
            <a:br>
              <a:rPr lang="lv-LV" altLang="lv-LV" dirty="0">
                <a:ea typeface="MS PGothic" panose="020B0600070205080204" pitchFamily="34" charset="-128"/>
              </a:rPr>
            </a:br>
            <a:br>
              <a:rPr lang="lv-LV" altLang="lv-LV" dirty="0">
                <a:ea typeface="MS PGothic" panose="020B0600070205080204" pitchFamily="34" charset="-128"/>
              </a:rPr>
            </a:br>
            <a:r>
              <a:rPr lang="lv-LV" altLang="lv-LV" sz="2700" dirty="0">
                <a:ea typeface="MS PGothic" panose="020B0600070205080204" pitchFamily="34" charset="-128"/>
              </a:rPr>
              <a:t>nosaukuma piešķiršanas </a:t>
            </a:r>
            <a:br>
              <a:rPr lang="lv-LV" altLang="lv-LV" sz="2700" dirty="0">
                <a:ea typeface="MS PGothic" panose="020B0600070205080204" pitchFamily="34" charset="-128"/>
              </a:rPr>
            </a:br>
            <a:r>
              <a:rPr lang="lv-LV" altLang="lv-LV" sz="2700" dirty="0">
                <a:ea typeface="MS PGothic" panose="020B0600070205080204" pitchFamily="34" charset="-128"/>
              </a:rPr>
              <a:t>kārtība</a:t>
            </a:r>
            <a:endParaRPr lang="lv-LV" sz="2700" dirty="0"/>
          </a:p>
        </p:txBody>
      </p:sp>
      <p:sp>
        <p:nvSpPr>
          <p:cNvPr id="10" name="Teksta vietturis 9"/>
          <p:cNvSpPr>
            <a:spLocks noGrp="1"/>
          </p:cNvSpPr>
          <p:nvPr>
            <p:ph type="body" sz="quarter" idx="10"/>
          </p:nvPr>
        </p:nvSpPr>
        <p:spPr>
          <a:xfrm>
            <a:off x="685800" y="4019550"/>
            <a:ext cx="7772400" cy="609600"/>
          </a:xfrm>
        </p:spPr>
        <p:txBody>
          <a:bodyPr/>
          <a:lstStyle/>
          <a:p>
            <a:r>
              <a:rPr lang="lv-LV" b="1" dirty="0"/>
              <a:t>Dace Vilsone</a:t>
            </a:r>
            <a:r>
              <a:rPr lang="lv-LV" dirty="0"/>
              <a:t>, KM valsts sekretāre</a:t>
            </a:r>
          </a:p>
        </p:txBody>
      </p:sp>
      <p:sp>
        <p:nvSpPr>
          <p:cNvPr id="11" name="Teksta vietturis 10"/>
          <p:cNvSpPr>
            <a:spLocks noGrp="1"/>
          </p:cNvSpPr>
          <p:nvPr>
            <p:ph type="body" sz="quarter" idx="11"/>
          </p:nvPr>
        </p:nvSpPr>
        <p:spPr/>
        <p:txBody>
          <a:bodyPr/>
          <a:lstStyle/>
          <a:p>
            <a:r>
              <a:rPr lang="lv-LV" dirty="0"/>
              <a:t>Rīga 04.08.2020.</a:t>
            </a:r>
          </a:p>
        </p:txBody>
      </p:sp>
      <p:sp>
        <p:nvSpPr>
          <p:cNvPr id="6" name="Virsraksts 1"/>
          <p:cNvSpPr txBox="1">
            <a:spLocks/>
          </p:cNvSpPr>
          <p:nvPr/>
        </p:nvSpPr>
        <p:spPr>
          <a:xfrm>
            <a:off x="685800" y="4400550"/>
            <a:ext cx="7772400" cy="304800"/>
          </a:xfrm>
          <a:prstGeom prst="rect">
            <a:avLst/>
          </a:prstGeom>
        </p:spPr>
        <p:txBody>
          <a:bodyPr anchor="t">
            <a:normAutofit/>
          </a:bodyPr>
          <a:lstStyle/>
          <a:p>
            <a:pPr marL="0" marR="0" lvl="0" indent="0" algn="ctr" defTabSz="938213" rtl="0" eaLnBrk="0" fontAlgn="base" latinLnBrk="0" hangingPunct="0">
              <a:lnSpc>
                <a:spcPct val="100000"/>
              </a:lnSpc>
              <a:spcBef>
                <a:spcPts val="600"/>
              </a:spcBef>
              <a:spcAft>
                <a:spcPts val="1200"/>
              </a:spcAft>
              <a:buClrTx/>
              <a:buSzTx/>
              <a:buFontTx/>
              <a:buNone/>
              <a:tabLst/>
              <a:defRPr/>
            </a:pPr>
            <a:endParaRPr kumimoji="0" lang="lv-LV" sz="140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9EDFA60-A835-4958-960F-F2D807CA6197}"/>
              </a:ext>
            </a:extLst>
          </p:cNvPr>
          <p:cNvSpPr>
            <a:spLocks noGrp="1"/>
          </p:cNvSpPr>
          <p:nvPr>
            <p:ph type="title"/>
          </p:nvPr>
        </p:nvSpPr>
        <p:spPr/>
        <p:txBody>
          <a:bodyPr/>
          <a:lstStyle/>
          <a:p>
            <a:pPr algn="ctr"/>
            <a:r>
              <a:rPr lang="lv-LV" dirty="0"/>
              <a:t>Vēsturisks ieskats</a:t>
            </a:r>
          </a:p>
        </p:txBody>
      </p:sp>
      <p:pic>
        <p:nvPicPr>
          <p:cNvPr id="7" name="Satura vietturis 6" descr="&#10;Apraksts ģenerēts automātiski">
            <a:extLst>
              <a:ext uri="{FF2B5EF4-FFF2-40B4-BE49-F238E27FC236}">
                <a16:creationId xmlns:a16="http://schemas.microsoft.com/office/drawing/2014/main" id="{D0708F8D-E13F-43ED-8746-EA30D8C409F1}"/>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7689" y="2114550"/>
            <a:ext cx="3276600" cy="1846194"/>
          </a:xfrm>
        </p:spPr>
      </p:pic>
      <p:sp>
        <p:nvSpPr>
          <p:cNvPr id="4" name="Satura vietturis 3">
            <a:extLst>
              <a:ext uri="{FF2B5EF4-FFF2-40B4-BE49-F238E27FC236}">
                <a16:creationId xmlns:a16="http://schemas.microsoft.com/office/drawing/2014/main" id="{BCE9A7DC-96A4-4BFD-8C95-87D5B1D5C8AF}"/>
              </a:ext>
            </a:extLst>
          </p:cNvPr>
          <p:cNvSpPr>
            <a:spLocks noGrp="1"/>
          </p:cNvSpPr>
          <p:nvPr>
            <p:ph idx="15"/>
          </p:nvPr>
        </p:nvSpPr>
        <p:spPr>
          <a:xfrm>
            <a:off x="3657600" y="1063232"/>
            <a:ext cx="5028600" cy="3565918"/>
          </a:xfrm>
        </p:spPr>
        <p:txBody>
          <a:bodyPr>
            <a:normAutofit lnSpcReduction="10000"/>
          </a:bodyPr>
          <a:lstStyle/>
          <a:p>
            <a:r>
              <a:rPr lang="lv-LV" sz="1400" dirty="0"/>
              <a:t>2008. gadā pieteikumus Eiropas kultūras galvaspilsētas 2014 atlasei iesniedza:</a:t>
            </a:r>
          </a:p>
          <a:p>
            <a:pPr marL="342900" indent="-342900">
              <a:buFont typeface="Wingdings" panose="05000000000000000000" pitchFamily="2" charset="2"/>
              <a:buChar char="v"/>
            </a:pPr>
            <a:r>
              <a:rPr lang="lv-LV" sz="1400" dirty="0"/>
              <a:t>Rīga</a:t>
            </a:r>
          </a:p>
          <a:p>
            <a:pPr marL="342900" indent="-342900">
              <a:buFont typeface="Wingdings" panose="05000000000000000000" pitchFamily="2" charset="2"/>
              <a:buChar char="v"/>
            </a:pPr>
            <a:r>
              <a:rPr lang="lv-LV" sz="1400" dirty="0"/>
              <a:t>Cēsis</a:t>
            </a:r>
          </a:p>
          <a:p>
            <a:pPr marL="342900" indent="-342900">
              <a:buFont typeface="Wingdings" panose="05000000000000000000" pitchFamily="2" charset="2"/>
              <a:buChar char="v"/>
            </a:pPr>
            <a:r>
              <a:rPr lang="lv-LV" sz="1400" dirty="0"/>
              <a:t>Jūrmala</a:t>
            </a:r>
          </a:p>
          <a:p>
            <a:pPr marL="342900" indent="-342900">
              <a:buFont typeface="Wingdings" panose="05000000000000000000" pitchFamily="2" charset="2"/>
              <a:buChar char="v"/>
            </a:pPr>
            <a:r>
              <a:rPr lang="lv-LV" sz="1400" dirty="0"/>
              <a:t>Liepāja </a:t>
            </a:r>
          </a:p>
          <a:p>
            <a:endParaRPr lang="lv-LV" sz="1400" dirty="0"/>
          </a:p>
          <a:p>
            <a:r>
              <a:rPr lang="lv-LV" sz="1400" dirty="0"/>
              <a:t>Otrajai atlases kārtai tika virzītas:</a:t>
            </a:r>
          </a:p>
          <a:p>
            <a:pPr marL="285750" indent="-285750">
              <a:buFont typeface="Wingdings" panose="05000000000000000000" pitchFamily="2" charset="2"/>
              <a:buChar char="v"/>
            </a:pPr>
            <a:r>
              <a:rPr lang="lv-LV" sz="1400" dirty="0"/>
              <a:t>Rīga</a:t>
            </a:r>
          </a:p>
          <a:p>
            <a:pPr marL="285750" indent="-285750">
              <a:buFont typeface="Wingdings" panose="05000000000000000000" pitchFamily="2" charset="2"/>
              <a:buChar char="v"/>
            </a:pPr>
            <a:r>
              <a:rPr lang="lv-LV" sz="1400" dirty="0"/>
              <a:t>Liepāja</a:t>
            </a:r>
          </a:p>
          <a:p>
            <a:pPr marL="285750" indent="-285750">
              <a:buFont typeface="Wingdings" panose="05000000000000000000" pitchFamily="2" charset="2"/>
              <a:buChar char="v"/>
            </a:pPr>
            <a:r>
              <a:rPr lang="lv-LV" sz="1400" dirty="0"/>
              <a:t>Cēsis</a:t>
            </a:r>
          </a:p>
          <a:p>
            <a:endParaRPr lang="lv-LV" sz="1400" dirty="0"/>
          </a:p>
          <a:p>
            <a:r>
              <a:rPr lang="lv-LV" sz="1400" b="1" dirty="0"/>
              <a:t>Fināla atlases kārtā 2009.g. Rīga un </a:t>
            </a:r>
            <a:r>
              <a:rPr lang="lv-LV" sz="1400" b="1" dirty="0" err="1"/>
              <a:t>Ūmeo</a:t>
            </a:r>
            <a:r>
              <a:rPr lang="lv-LV" sz="1400" b="1" dirty="0"/>
              <a:t> (Zviedrija) apstiprinātas kā Eiropas kultūras galvaspilsētas 2014.</a:t>
            </a:r>
          </a:p>
          <a:p>
            <a:pPr marL="285750" indent="-285750">
              <a:buFont typeface="Wingdings" panose="05000000000000000000" pitchFamily="2" charset="2"/>
              <a:buChar char="v"/>
            </a:pPr>
            <a:endParaRPr lang="lv-LV" sz="1400" dirty="0"/>
          </a:p>
          <a:p>
            <a:pPr marL="285750" indent="-285750">
              <a:buFont typeface="Wingdings" panose="05000000000000000000" pitchFamily="2" charset="2"/>
              <a:buChar char="v"/>
            </a:pPr>
            <a:endParaRPr lang="lv-LV" sz="1400" dirty="0"/>
          </a:p>
        </p:txBody>
      </p:sp>
      <p:sp>
        <p:nvSpPr>
          <p:cNvPr id="5" name="Slaida numura vietturis 4">
            <a:extLst>
              <a:ext uri="{FF2B5EF4-FFF2-40B4-BE49-F238E27FC236}">
                <a16:creationId xmlns:a16="http://schemas.microsoft.com/office/drawing/2014/main" id="{8F28BD79-D516-42C7-90BF-EF27362D4D55}"/>
              </a:ext>
            </a:extLst>
          </p:cNvPr>
          <p:cNvSpPr>
            <a:spLocks noGrp="1"/>
          </p:cNvSpPr>
          <p:nvPr>
            <p:ph type="sldNum" sz="quarter" idx="13"/>
          </p:nvPr>
        </p:nvSpPr>
        <p:spPr/>
        <p:txBody>
          <a:bodyPr/>
          <a:lstStyle/>
          <a:p>
            <a:pPr>
              <a:defRPr/>
            </a:pPr>
            <a:fld id="{FB6BCA4D-2E23-422A-87E3-BF6857D92014}" type="slidenum">
              <a:rPr lang="en-US" smtClean="0"/>
              <a:pPr>
                <a:defRPr/>
              </a:pPr>
              <a:t>2</a:t>
            </a:fld>
            <a:endParaRPr lang="en-US" dirty="0"/>
          </a:p>
        </p:txBody>
      </p:sp>
    </p:spTree>
    <p:extLst>
      <p:ext uri="{BB962C8B-B14F-4D97-AF65-F5344CB8AC3E}">
        <p14:creationId xmlns:p14="http://schemas.microsoft.com/office/powerpoint/2010/main" val="75452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irsraksts 5"/>
          <p:cNvSpPr>
            <a:spLocks noGrp="1"/>
          </p:cNvSpPr>
          <p:nvPr>
            <p:ph type="title"/>
          </p:nvPr>
        </p:nvSpPr>
        <p:spPr>
          <a:xfrm>
            <a:off x="2667000" y="280555"/>
            <a:ext cx="3581400" cy="777482"/>
          </a:xfrm>
          <a:prstGeom prst="rect">
            <a:avLst/>
          </a:prstGeom>
        </p:spPr>
        <p:txBody>
          <a:bodyPr/>
          <a:lstStyle/>
          <a:p>
            <a:r>
              <a:rPr lang="lv-LV" altLang="lv-LV" dirty="0"/>
              <a:t>Tiesiskais ietvars</a:t>
            </a:r>
            <a:endParaRPr lang="lv-LV" dirty="0"/>
          </a:p>
        </p:txBody>
      </p:sp>
      <p:sp>
        <p:nvSpPr>
          <p:cNvPr id="13" name="Satura vietturis 12"/>
          <p:cNvSpPr>
            <a:spLocks noGrp="1"/>
          </p:cNvSpPr>
          <p:nvPr>
            <p:ph idx="1"/>
          </p:nvPr>
        </p:nvSpPr>
        <p:spPr>
          <a:xfrm>
            <a:off x="4572000" y="1504950"/>
            <a:ext cx="4114800" cy="3352800"/>
          </a:xfrm>
        </p:spPr>
        <p:txBody>
          <a:bodyPr>
            <a:normAutofit fontScale="70000" lnSpcReduction="20000"/>
          </a:bodyPr>
          <a:lstStyle/>
          <a:p>
            <a:pPr marL="342900" indent="-342900">
              <a:buFont typeface="Wingdings" panose="05000000000000000000" pitchFamily="2" charset="2"/>
              <a:buChar char="v"/>
            </a:pPr>
            <a:r>
              <a:rPr lang="lv-LV" dirty="0"/>
              <a:t>Ministru kabineta 2020.gada 28. jūlija noteikumi </a:t>
            </a:r>
            <a:r>
              <a:rPr lang="lv-LV" b="1" dirty="0"/>
              <a:t>„Kārtība, kādā piešķir Eiropas kultūras galvaspilsētas nosaukumu 2027. gadam”</a:t>
            </a:r>
            <a:r>
              <a:rPr lang="lv-LV" dirty="0"/>
              <a:t>;</a:t>
            </a:r>
          </a:p>
          <a:p>
            <a:pPr marL="342900" indent="-342900" algn="just">
              <a:buFont typeface="Wingdings" panose="05000000000000000000" pitchFamily="2" charset="2"/>
              <a:buChar char="v"/>
            </a:pPr>
            <a:endParaRPr lang="lv-LV" dirty="0"/>
          </a:p>
          <a:p>
            <a:pPr marL="342900" indent="-342900">
              <a:buFont typeface="Wingdings" panose="05000000000000000000" pitchFamily="2" charset="2"/>
              <a:buChar char="v"/>
            </a:pPr>
            <a:r>
              <a:rPr lang="lv-LV" b="1" dirty="0"/>
              <a:t>Eiropas Parlamenta un Padomes 2014.gada 16.aprīļa lēmums </a:t>
            </a:r>
            <a:r>
              <a:rPr lang="lv-LV" dirty="0"/>
              <a:t>par </a:t>
            </a:r>
            <a:r>
              <a:rPr lang="lv-LV" b="1" dirty="0"/>
              <a:t>Eiropas Savienības notikumu</a:t>
            </a:r>
            <a:r>
              <a:rPr lang="lv-LV" dirty="0"/>
              <a:t> </a:t>
            </a:r>
            <a:r>
              <a:rPr lang="lv-LV" b="1" dirty="0"/>
              <a:t>„Eiropas kultūras galvaspilsēta” </a:t>
            </a:r>
            <a:r>
              <a:rPr lang="lv-LV" dirty="0"/>
              <a:t>no 2020. līdz 2033.gadam;</a:t>
            </a:r>
          </a:p>
          <a:p>
            <a:pPr marL="342900" indent="-342900" algn="just">
              <a:buFont typeface="Wingdings" panose="05000000000000000000" pitchFamily="2" charset="2"/>
              <a:buChar char="v"/>
            </a:pPr>
            <a:endParaRPr lang="lv-LV" dirty="0"/>
          </a:p>
          <a:p>
            <a:pPr marL="342900" indent="-342900">
              <a:buFont typeface="Wingdings" panose="05000000000000000000" pitchFamily="2" charset="2"/>
              <a:buChar char="v"/>
            </a:pPr>
            <a:r>
              <a:rPr lang="lv-LV" dirty="0"/>
              <a:t>Eiropas Komisijas vadlīnijas dalībvalstīm, kuras organizē Eiropas kultūras galvaspilsētas atlasi.</a:t>
            </a:r>
          </a:p>
        </p:txBody>
      </p:sp>
      <p:sp>
        <p:nvSpPr>
          <p:cNvPr id="17" name="Slaida numura vietturis 16"/>
          <p:cNvSpPr>
            <a:spLocks noGrp="1"/>
          </p:cNvSpPr>
          <p:nvPr>
            <p:ph type="sldNum" sz="quarter" idx="13"/>
          </p:nvPr>
        </p:nvSpPr>
        <p:spPr/>
        <p:txBody>
          <a:bodyPr/>
          <a:lstStyle/>
          <a:p>
            <a:pPr>
              <a:defRPr/>
            </a:pPr>
            <a:fld id="{FB6BCA4D-2E23-422A-87E3-BF6857D92014}" type="slidenum">
              <a:rPr lang="en-US" smtClean="0"/>
              <a:pPr>
                <a:defRPr/>
              </a:pPr>
              <a:t>3</a:t>
            </a:fld>
            <a:endParaRPr lang="en-US" dirty="0"/>
          </a:p>
        </p:txBody>
      </p:sp>
      <p:pic>
        <p:nvPicPr>
          <p:cNvPr id="3" name="Attēls 2">
            <a:extLst>
              <a:ext uri="{FF2B5EF4-FFF2-40B4-BE49-F238E27FC236}">
                <a16:creationId xmlns:a16="http://schemas.microsoft.com/office/drawing/2014/main" id="{C2AE4C80-DB5C-4A31-AED7-619E6E8D01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993" y="1504950"/>
            <a:ext cx="4458007" cy="304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Attēls 14">
            <a:extLst>
              <a:ext uri="{FF2B5EF4-FFF2-40B4-BE49-F238E27FC236}">
                <a16:creationId xmlns:a16="http://schemas.microsoft.com/office/drawing/2014/main" id="{CCBAC6C3-9AF2-4459-A7D9-1855076A4C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54" y="1276350"/>
            <a:ext cx="9180112" cy="4420770"/>
          </a:xfrm>
          <a:prstGeom prst="rect">
            <a:avLst/>
          </a:prstGeom>
        </p:spPr>
      </p:pic>
      <p:sp>
        <p:nvSpPr>
          <p:cNvPr id="5" name="Virsraksts 4"/>
          <p:cNvSpPr>
            <a:spLocks noGrp="1"/>
          </p:cNvSpPr>
          <p:nvPr>
            <p:ph type="title"/>
          </p:nvPr>
        </p:nvSpPr>
        <p:spPr>
          <a:xfrm>
            <a:off x="2362200" y="276189"/>
            <a:ext cx="6858000" cy="777482"/>
          </a:xfrm>
        </p:spPr>
        <p:txBody>
          <a:bodyPr/>
          <a:lstStyle/>
          <a:p>
            <a:r>
              <a:rPr lang="lv-LV" dirty="0"/>
              <a:t>Pieteikumu</a:t>
            </a:r>
            <a:r>
              <a:rPr lang="lv-LV" dirty="0">
                <a:solidFill>
                  <a:schemeClr val="tx2">
                    <a:lumMod val="75000"/>
                  </a:schemeClr>
                </a:solidFill>
              </a:rPr>
              <a:t> </a:t>
            </a:r>
            <a:r>
              <a:rPr lang="lv-LV" dirty="0"/>
              <a:t>iesniegšana</a:t>
            </a:r>
          </a:p>
        </p:txBody>
      </p:sp>
      <p:sp>
        <p:nvSpPr>
          <p:cNvPr id="4" name="Slaida numura vietturis 3"/>
          <p:cNvSpPr>
            <a:spLocks noGrp="1"/>
          </p:cNvSpPr>
          <p:nvPr>
            <p:ph type="sldNum" sz="quarter" idx="13"/>
          </p:nvPr>
        </p:nvSpPr>
        <p:spPr/>
        <p:txBody>
          <a:bodyPr/>
          <a:lstStyle/>
          <a:p>
            <a:pPr>
              <a:defRPr/>
            </a:pPr>
            <a:fld id="{FB6BCA4D-2E23-422A-87E3-BF6857D92014}" type="slidenum">
              <a:rPr lang="en-US" smtClean="0"/>
              <a:pPr>
                <a:defRPr/>
              </a:pPr>
              <a:t>4</a:t>
            </a:fld>
            <a:endParaRPr lang="en-US" dirty="0"/>
          </a:p>
        </p:txBody>
      </p:sp>
      <p:sp>
        <p:nvSpPr>
          <p:cNvPr id="13" name="TextBox 12">
            <a:extLst>
              <a:ext uri="{FF2B5EF4-FFF2-40B4-BE49-F238E27FC236}">
                <a16:creationId xmlns:a16="http://schemas.microsoft.com/office/drawing/2014/main" id="{F04A25DF-EB8A-4F0E-B8FE-8B528E118EB2}"/>
              </a:ext>
            </a:extLst>
          </p:cNvPr>
          <p:cNvSpPr txBox="1"/>
          <p:nvPr/>
        </p:nvSpPr>
        <p:spPr>
          <a:xfrm>
            <a:off x="381600" y="2088751"/>
            <a:ext cx="2289556" cy="738664"/>
          </a:xfrm>
          <a:prstGeom prst="rect">
            <a:avLst/>
          </a:prstGeom>
          <a:solidFill>
            <a:schemeClr val="bg1">
              <a:lumMod val="95000"/>
            </a:schemeClr>
          </a:solidFill>
          <a:ln w="38100">
            <a:noFill/>
          </a:ln>
          <a:effectLst>
            <a:glow rad="101600">
              <a:schemeClr val="accent1">
                <a:satMod val="175000"/>
                <a:alpha val="40000"/>
              </a:schemeClr>
            </a:glow>
          </a:effectLst>
        </p:spPr>
        <p:txBody>
          <a:bodyPr wrap="square" rtlCol="0">
            <a:spAutoFit/>
          </a:bodyPr>
          <a:lstStyle/>
          <a:p>
            <a:pPr algn="ctr"/>
            <a:r>
              <a:rPr lang="lv-LV" sz="1400" b="1" dirty="0">
                <a:latin typeface="Verdana" panose="020B0604030504040204" pitchFamily="34" charset="0"/>
                <a:ea typeface="Verdana" panose="020B0604030504040204" pitchFamily="34" charset="0"/>
              </a:rPr>
              <a:t>Iesniedz</a:t>
            </a:r>
            <a:r>
              <a:rPr lang="lv-LV" sz="1400" dirty="0">
                <a:latin typeface="Verdana" panose="020B0604030504040204" pitchFamily="34" charset="0"/>
                <a:ea typeface="Verdana" panose="020B0604030504040204" pitchFamily="34" charset="0"/>
              </a:rPr>
              <a:t>:</a:t>
            </a:r>
          </a:p>
          <a:p>
            <a:pPr marL="285750" indent="-285750">
              <a:buFont typeface="Wingdings" panose="05000000000000000000" pitchFamily="2" charset="2"/>
              <a:buChar char="v"/>
            </a:pPr>
            <a:r>
              <a:rPr lang="lv-LV" sz="1400" dirty="0">
                <a:latin typeface="Verdana" panose="020B0604030504040204" pitchFamily="34" charset="0"/>
                <a:ea typeface="Verdana" panose="020B0604030504040204" pitchFamily="34" charset="0"/>
              </a:rPr>
              <a:t>Latvijas pilsētu vai novadu pašvaldības</a:t>
            </a:r>
          </a:p>
        </p:txBody>
      </p:sp>
      <p:sp>
        <p:nvSpPr>
          <p:cNvPr id="10" name="TextBox 9">
            <a:extLst>
              <a:ext uri="{FF2B5EF4-FFF2-40B4-BE49-F238E27FC236}">
                <a16:creationId xmlns:a16="http://schemas.microsoft.com/office/drawing/2014/main" id="{89CD5E59-53E7-4920-813E-C8B6ED7088A0}"/>
              </a:ext>
            </a:extLst>
          </p:cNvPr>
          <p:cNvSpPr txBox="1"/>
          <p:nvPr/>
        </p:nvSpPr>
        <p:spPr>
          <a:xfrm>
            <a:off x="3124200" y="3867150"/>
            <a:ext cx="2751860" cy="1169551"/>
          </a:xfrm>
          <a:prstGeom prst="rect">
            <a:avLst/>
          </a:prstGeom>
          <a:solidFill>
            <a:schemeClr val="bg1">
              <a:lumMod val="95000"/>
            </a:schemeClr>
          </a:solidFill>
          <a:ln w="38100">
            <a:noFill/>
          </a:ln>
          <a:effectLst>
            <a:glow rad="101600">
              <a:schemeClr val="accent1">
                <a:satMod val="175000"/>
                <a:alpha val="40000"/>
              </a:schemeClr>
            </a:glow>
          </a:effectLst>
        </p:spPr>
        <p:txBody>
          <a:bodyPr wrap="square" rtlCol="0">
            <a:spAutoFit/>
          </a:bodyPr>
          <a:lstStyle/>
          <a:p>
            <a:pPr algn="ctr" defTabSz="914400">
              <a:defRPr/>
            </a:pPr>
            <a:r>
              <a:rPr lang="lv-LV" sz="1400" b="1" dirty="0">
                <a:latin typeface="Verdana" panose="020B0604030504040204" pitchFamily="34" charset="0"/>
                <a:ea typeface="Verdana" panose="020B0604030504040204" pitchFamily="34" charset="0"/>
              </a:rPr>
              <a:t>Izstrādā</a:t>
            </a:r>
            <a:r>
              <a:rPr lang="lv-LV" sz="1400" dirty="0">
                <a:latin typeface="Verdana" panose="020B0604030504040204" pitchFamily="34" charset="0"/>
                <a:ea typeface="Verdana" panose="020B0604030504040204" pitchFamily="34" charset="0"/>
              </a:rPr>
              <a:t>:</a:t>
            </a:r>
          </a:p>
          <a:p>
            <a:pPr algn="ctr" defTabSz="914400">
              <a:defRPr/>
            </a:pPr>
            <a:r>
              <a:rPr lang="lv-LV" sz="1400" dirty="0">
                <a:latin typeface="Verdana" panose="020B0604030504040204" pitchFamily="34" charset="0"/>
                <a:ea typeface="Verdana" panose="020B0604030504040204" pitchFamily="34" charset="0"/>
              </a:rPr>
              <a:t>Eiropas kultūras galvaspilsētas programmu laika posmam no </a:t>
            </a:r>
          </a:p>
          <a:p>
            <a:pPr algn="ctr" defTabSz="914400">
              <a:defRPr/>
            </a:pPr>
            <a:r>
              <a:rPr lang="lv-LV" sz="1400" dirty="0">
                <a:latin typeface="Verdana" panose="020B0604030504040204" pitchFamily="34" charset="0"/>
                <a:ea typeface="Verdana" panose="020B0604030504040204" pitchFamily="34" charset="0"/>
              </a:rPr>
              <a:t>01.01.2027.-31.12.2027</a:t>
            </a:r>
          </a:p>
        </p:txBody>
      </p:sp>
      <p:sp>
        <p:nvSpPr>
          <p:cNvPr id="11" name="TextBox 10">
            <a:extLst>
              <a:ext uri="{FF2B5EF4-FFF2-40B4-BE49-F238E27FC236}">
                <a16:creationId xmlns:a16="http://schemas.microsoft.com/office/drawing/2014/main" id="{CCAAC2C9-CC05-4F7C-A130-59B4676A68A0}"/>
              </a:ext>
            </a:extLst>
          </p:cNvPr>
          <p:cNvSpPr txBox="1"/>
          <p:nvPr/>
        </p:nvSpPr>
        <p:spPr>
          <a:xfrm>
            <a:off x="5585066" y="1811755"/>
            <a:ext cx="3276000" cy="1815882"/>
          </a:xfrm>
          <a:prstGeom prst="rect">
            <a:avLst/>
          </a:prstGeom>
          <a:solidFill>
            <a:schemeClr val="bg1">
              <a:lumMod val="95000"/>
            </a:schemeClr>
          </a:solidFill>
          <a:ln w="38100">
            <a:noFill/>
          </a:ln>
          <a:effectLst>
            <a:glow rad="101600">
              <a:schemeClr val="accent1">
                <a:satMod val="175000"/>
                <a:alpha val="40000"/>
              </a:schemeClr>
            </a:glow>
          </a:effectLst>
        </p:spPr>
        <p:txBody>
          <a:bodyPr wrap="square" rtlCol="0">
            <a:spAutoFit/>
          </a:bodyPr>
          <a:lstStyle/>
          <a:p>
            <a:pPr algn="ctr">
              <a:lnSpc>
                <a:spcPct val="100000"/>
              </a:lnSpc>
            </a:pPr>
            <a:r>
              <a:rPr lang="lv-LV" sz="1400" b="1" dirty="0">
                <a:latin typeface="Verdana" panose="020B0604030504040204" pitchFamily="34" charset="0"/>
                <a:ea typeface="Verdana" panose="020B0604030504040204" pitchFamily="34" charset="0"/>
              </a:rPr>
              <a:t>Kritēriji:</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Ieguldījums ilgtermiņa stratēģijā</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Eiropas dimensija </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Kultūras un mākslas saturs </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Izpildes spēja </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Sabiedrības iesaiste </a:t>
            </a:r>
          </a:p>
          <a:p>
            <a:pPr marL="285750" indent="-285750">
              <a:lnSpc>
                <a:spcPct val="100000"/>
              </a:lnSpc>
              <a:buFont typeface="Wingdings" panose="05000000000000000000" pitchFamily="2" charset="2"/>
              <a:buChar char="v"/>
            </a:pPr>
            <a:r>
              <a:rPr lang="lv-LV" sz="1400" dirty="0">
                <a:latin typeface="Verdana" panose="020B0604030504040204" pitchFamily="34" charset="0"/>
                <a:ea typeface="Verdana" panose="020B0604030504040204" pitchFamily="34" charset="0"/>
              </a:rPr>
              <a:t>Pārvaldība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D8584FE-45E9-4D63-9418-15919534B422}"/>
              </a:ext>
            </a:extLst>
          </p:cNvPr>
          <p:cNvSpPr>
            <a:spLocks noGrp="1"/>
          </p:cNvSpPr>
          <p:nvPr>
            <p:ph type="title"/>
          </p:nvPr>
        </p:nvSpPr>
        <p:spPr>
          <a:xfrm>
            <a:off x="2133600" y="320491"/>
            <a:ext cx="6858000" cy="777482"/>
          </a:xfrm>
        </p:spPr>
        <p:txBody>
          <a:bodyPr>
            <a:normAutofit/>
          </a:bodyPr>
          <a:lstStyle/>
          <a:p>
            <a:r>
              <a:rPr lang="lv-LV" sz="1800" dirty="0"/>
              <a:t>Eiropas kultūras galvaspilsētas nosaukuma piešķiršanas atlases laika grafiks</a:t>
            </a:r>
          </a:p>
        </p:txBody>
      </p:sp>
      <p:sp>
        <p:nvSpPr>
          <p:cNvPr id="3" name="Satura vietturis 2">
            <a:extLst>
              <a:ext uri="{FF2B5EF4-FFF2-40B4-BE49-F238E27FC236}">
                <a16:creationId xmlns:a16="http://schemas.microsoft.com/office/drawing/2014/main" id="{EDBB6FE7-DB38-428D-938B-96BD163D1497}"/>
              </a:ext>
            </a:extLst>
          </p:cNvPr>
          <p:cNvSpPr>
            <a:spLocks noGrp="1"/>
          </p:cNvSpPr>
          <p:nvPr>
            <p:ph idx="1"/>
          </p:nvPr>
        </p:nvSpPr>
        <p:spPr>
          <a:xfrm>
            <a:off x="1828800" y="2038350"/>
            <a:ext cx="1676400" cy="1905000"/>
          </a:xfrm>
        </p:spPr>
        <p:txBody>
          <a:bodyPr/>
          <a:lstStyle/>
          <a:p>
            <a:endParaRPr lang="lv-LV"/>
          </a:p>
        </p:txBody>
      </p:sp>
      <p:sp>
        <p:nvSpPr>
          <p:cNvPr id="4" name="Satura vietturis 3">
            <a:extLst>
              <a:ext uri="{FF2B5EF4-FFF2-40B4-BE49-F238E27FC236}">
                <a16:creationId xmlns:a16="http://schemas.microsoft.com/office/drawing/2014/main" id="{6753FB58-FEE3-4E79-B649-D8D3D1D61203}"/>
              </a:ext>
            </a:extLst>
          </p:cNvPr>
          <p:cNvSpPr>
            <a:spLocks noGrp="1"/>
          </p:cNvSpPr>
          <p:nvPr>
            <p:ph idx="15"/>
          </p:nvPr>
        </p:nvSpPr>
        <p:spPr>
          <a:xfrm>
            <a:off x="5410200" y="1809750"/>
            <a:ext cx="1752600" cy="2209801"/>
          </a:xfrm>
        </p:spPr>
        <p:txBody>
          <a:bodyPr/>
          <a:lstStyle/>
          <a:p>
            <a:endParaRPr lang="lv-LV" dirty="0"/>
          </a:p>
        </p:txBody>
      </p:sp>
      <p:sp>
        <p:nvSpPr>
          <p:cNvPr id="5" name="Slaida numura vietturis 4">
            <a:extLst>
              <a:ext uri="{FF2B5EF4-FFF2-40B4-BE49-F238E27FC236}">
                <a16:creationId xmlns:a16="http://schemas.microsoft.com/office/drawing/2014/main" id="{A6A55323-5157-4171-AC91-A013FC5189E5}"/>
              </a:ext>
            </a:extLst>
          </p:cNvPr>
          <p:cNvSpPr>
            <a:spLocks noGrp="1"/>
          </p:cNvSpPr>
          <p:nvPr>
            <p:ph type="sldNum" sz="quarter" idx="13"/>
          </p:nvPr>
        </p:nvSpPr>
        <p:spPr/>
        <p:txBody>
          <a:bodyPr/>
          <a:lstStyle/>
          <a:p>
            <a:pPr>
              <a:defRPr/>
            </a:pPr>
            <a:fld id="{FB6BCA4D-2E23-422A-87E3-BF6857D92014}" type="slidenum">
              <a:rPr lang="en-US" smtClean="0"/>
              <a:pPr>
                <a:defRPr/>
              </a:pPr>
              <a:t>5</a:t>
            </a:fld>
            <a:endParaRPr lang="en-US" dirty="0"/>
          </a:p>
        </p:txBody>
      </p:sp>
      <p:pic>
        <p:nvPicPr>
          <p:cNvPr id="6" name="Attēls 5">
            <a:extLst>
              <a:ext uri="{FF2B5EF4-FFF2-40B4-BE49-F238E27FC236}">
                <a16:creationId xmlns:a16="http://schemas.microsoft.com/office/drawing/2014/main" id="{61E7E00E-E58D-43BC-8678-5427C95609FB}"/>
              </a:ext>
            </a:extLst>
          </p:cNvPr>
          <p:cNvPicPr>
            <a:picLocks noChangeAspect="1"/>
          </p:cNvPicPr>
          <p:nvPr/>
        </p:nvPicPr>
        <p:blipFill>
          <a:blip r:embed="rId3"/>
          <a:stretch>
            <a:fillRect/>
          </a:stretch>
        </p:blipFill>
        <p:spPr>
          <a:xfrm>
            <a:off x="838200" y="1386165"/>
            <a:ext cx="7467600" cy="3117479"/>
          </a:xfrm>
          <a:prstGeom prst="rect">
            <a:avLst/>
          </a:prstGeom>
        </p:spPr>
      </p:pic>
    </p:spTree>
    <p:extLst>
      <p:ext uri="{BB962C8B-B14F-4D97-AF65-F5344CB8AC3E}">
        <p14:creationId xmlns:p14="http://schemas.microsoft.com/office/powerpoint/2010/main" val="837873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1188E3F-7DD4-485D-8568-B33AF2C40076}"/>
              </a:ext>
            </a:extLst>
          </p:cNvPr>
          <p:cNvSpPr>
            <a:spLocks noGrp="1"/>
          </p:cNvSpPr>
          <p:nvPr>
            <p:ph type="title"/>
          </p:nvPr>
        </p:nvSpPr>
        <p:spPr>
          <a:xfrm>
            <a:off x="2438400" y="368878"/>
            <a:ext cx="6858000" cy="777482"/>
          </a:xfrm>
        </p:spPr>
        <p:txBody>
          <a:bodyPr/>
          <a:lstStyle/>
          <a:p>
            <a:r>
              <a:rPr lang="lv-LV" dirty="0"/>
              <a:t>Žūrija</a:t>
            </a:r>
          </a:p>
        </p:txBody>
      </p:sp>
      <p:sp>
        <p:nvSpPr>
          <p:cNvPr id="3" name="Satura vietturis 2">
            <a:extLst>
              <a:ext uri="{FF2B5EF4-FFF2-40B4-BE49-F238E27FC236}">
                <a16:creationId xmlns:a16="http://schemas.microsoft.com/office/drawing/2014/main" id="{F4E850DA-53A4-469A-9FE0-4444C405BB6D}"/>
              </a:ext>
            </a:extLst>
          </p:cNvPr>
          <p:cNvSpPr>
            <a:spLocks noGrp="1"/>
          </p:cNvSpPr>
          <p:nvPr>
            <p:ph idx="1"/>
          </p:nvPr>
        </p:nvSpPr>
        <p:spPr>
          <a:xfrm>
            <a:off x="4800600" y="1416627"/>
            <a:ext cx="4315691" cy="3212523"/>
          </a:xfrm>
        </p:spPr>
        <p:txBody>
          <a:bodyPr>
            <a:normAutofit/>
          </a:bodyPr>
          <a:lstStyle/>
          <a:p>
            <a:r>
              <a:rPr lang="lv-LV" sz="1300" b="1" dirty="0"/>
              <a:t>12 eksperti:</a:t>
            </a:r>
          </a:p>
          <a:p>
            <a:r>
              <a:rPr lang="lv-LV" sz="1300" u="sng" dirty="0"/>
              <a:t>10 Eiropas eksperti no</a:t>
            </a:r>
            <a:r>
              <a:rPr lang="lv-LV" sz="1300" dirty="0"/>
              <a:t>:</a:t>
            </a:r>
          </a:p>
          <a:p>
            <a:pPr marL="285750" indent="-285750">
              <a:buFont typeface="Wingdings" panose="05000000000000000000" pitchFamily="2" charset="2"/>
              <a:buChar char="v"/>
            </a:pPr>
            <a:r>
              <a:rPr lang="lv-LV" sz="1300" dirty="0"/>
              <a:t>Eiropas Parlamenta;</a:t>
            </a:r>
          </a:p>
          <a:p>
            <a:pPr marL="285750" indent="-285750">
              <a:buFont typeface="Wingdings" panose="05000000000000000000" pitchFamily="2" charset="2"/>
              <a:buChar char="v"/>
            </a:pPr>
            <a:r>
              <a:rPr lang="lv-LV" sz="1300" dirty="0"/>
              <a:t>Eiropas Komisijas;</a:t>
            </a:r>
          </a:p>
          <a:p>
            <a:pPr marL="285750" indent="-285750">
              <a:buFont typeface="Wingdings" panose="05000000000000000000" pitchFamily="2" charset="2"/>
              <a:buChar char="v"/>
            </a:pPr>
            <a:r>
              <a:rPr lang="lv-LV" sz="1300" dirty="0"/>
              <a:t>Eiropas Padomes;</a:t>
            </a:r>
          </a:p>
          <a:p>
            <a:pPr marL="285750" indent="-285750">
              <a:buFont typeface="Wingdings" panose="05000000000000000000" pitchFamily="2" charset="2"/>
              <a:buChar char="v"/>
            </a:pPr>
            <a:r>
              <a:rPr lang="lv-LV" sz="1300" dirty="0"/>
              <a:t>Eiropas Reģionu komitejas.</a:t>
            </a:r>
          </a:p>
          <a:p>
            <a:endParaRPr lang="lv-LV" sz="1300" dirty="0"/>
          </a:p>
          <a:p>
            <a:r>
              <a:rPr lang="lv-LV" sz="1300" u="sng" dirty="0"/>
              <a:t>2 Latvijas eksperti</a:t>
            </a:r>
            <a:r>
              <a:rPr lang="lv-LV" sz="1300" dirty="0"/>
              <a:t>:	</a:t>
            </a:r>
          </a:p>
          <a:p>
            <a:pPr marL="285750" indent="-285750">
              <a:buFont typeface="Wingdings" panose="05000000000000000000" pitchFamily="2" charset="2"/>
              <a:buChar char="v"/>
            </a:pPr>
            <a:r>
              <a:rPr lang="lv-LV" sz="1300" dirty="0"/>
              <a:t>Kultūras ministrijas virzīts pārstāvis;</a:t>
            </a:r>
          </a:p>
          <a:p>
            <a:pPr marL="285750" indent="-285750">
              <a:buFont typeface="Wingdings" panose="05000000000000000000" pitchFamily="2" charset="2"/>
              <a:buChar char="v"/>
            </a:pPr>
            <a:r>
              <a:rPr lang="lv-LV" sz="1300" dirty="0"/>
              <a:t>Nacionālās kultūras padomes virzīts pārstāvis.</a:t>
            </a:r>
          </a:p>
          <a:p>
            <a:endParaRPr lang="lv-LV" sz="1400" dirty="0"/>
          </a:p>
        </p:txBody>
      </p:sp>
      <p:sp>
        <p:nvSpPr>
          <p:cNvPr id="5" name="Slaida numura vietturis 4">
            <a:extLst>
              <a:ext uri="{FF2B5EF4-FFF2-40B4-BE49-F238E27FC236}">
                <a16:creationId xmlns:a16="http://schemas.microsoft.com/office/drawing/2014/main" id="{7F14D82D-9049-469C-9F24-F8C27F0BE503}"/>
              </a:ext>
            </a:extLst>
          </p:cNvPr>
          <p:cNvSpPr>
            <a:spLocks noGrp="1"/>
          </p:cNvSpPr>
          <p:nvPr>
            <p:ph type="sldNum" sz="quarter" idx="13"/>
          </p:nvPr>
        </p:nvSpPr>
        <p:spPr/>
        <p:txBody>
          <a:bodyPr/>
          <a:lstStyle/>
          <a:p>
            <a:pPr>
              <a:defRPr/>
            </a:pPr>
            <a:fld id="{FB6BCA4D-2E23-422A-87E3-BF6857D92014}" type="slidenum">
              <a:rPr lang="en-US" smtClean="0"/>
              <a:pPr>
                <a:defRPr/>
              </a:pPr>
              <a:t>6</a:t>
            </a:fld>
            <a:endParaRPr lang="en-US" dirty="0"/>
          </a:p>
        </p:txBody>
      </p:sp>
      <p:pic>
        <p:nvPicPr>
          <p:cNvPr id="9" name="Attēls 8">
            <a:extLst>
              <a:ext uri="{FF2B5EF4-FFF2-40B4-BE49-F238E27FC236}">
                <a16:creationId xmlns:a16="http://schemas.microsoft.com/office/drawing/2014/main" id="{EE526B4C-1C7F-4967-8572-26B22CA11A4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09600" y="1282916"/>
            <a:ext cx="3962400" cy="3581400"/>
          </a:xfrm>
          <a:prstGeom prst="rect">
            <a:avLst/>
          </a:prstGeom>
        </p:spPr>
      </p:pic>
    </p:spTree>
    <p:extLst>
      <p:ext uri="{BB962C8B-B14F-4D97-AF65-F5344CB8AC3E}">
        <p14:creationId xmlns:p14="http://schemas.microsoft.com/office/powerpoint/2010/main" val="1467620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00BA272-AB51-4FE9-8799-F2D1A5764465}"/>
              </a:ext>
            </a:extLst>
          </p:cNvPr>
          <p:cNvSpPr>
            <a:spLocks noGrp="1"/>
          </p:cNvSpPr>
          <p:nvPr>
            <p:ph type="title"/>
          </p:nvPr>
        </p:nvSpPr>
        <p:spPr>
          <a:xfrm>
            <a:off x="2743200" y="327209"/>
            <a:ext cx="6858000" cy="777482"/>
          </a:xfrm>
        </p:spPr>
        <p:txBody>
          <a:bodyPr/>
          <a:lstStyle/>
          <a:p>
            <a:r>
              <a:rPr lang="lv-LV" dirty="0">
                <a:solidFill>
                  <a:schemeClr val="tx2">
                    <a:lumMod val="75000"/>
                  </a:schemeClr>
                </a:solidFill>
              </a:rPr>
              <a:t>Informācija</a:t>
            </a:r>
          </a:p>
        </p:txBody>
      </p:sp>
      <p:pic>
        <p:nvPicPr>
          <p:cNvPr id="10" name="Satura vietturis 9">
            <a:extLst>
              <a:ext uri="{FF2B5EF4-FFF2-40B4-BE49-F238E27FC236}">
                <a16:creationId xmlns:a16="http://schemas.microsoft.com/office/drawing/2014/main" id="{F766E95E-D9CA-476D-8F5A-4C81D7FCCD4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914400" y="1167571"/>
            <a:ext cx="4190999" cy="3810000"/>
          </a:xfrm>
        </p:spPr>
      </p:pic>
      <p:sp>
        <p:nvSpPr>
          <p:cNvPr id="4" name="Satura vietturis 3">
            <a:extLst>
              <a:ext uri="{FF2B5EF4-FFF2-40B4-BE49-F238E27FC236}">
                <a16:creationId xmlns:a16="http://schemas.microsoft.com/office/drawing/2014/main" id="{D20D3DDE-BE08-43C6-97EF-4295F74DD17B}"/>
              </a:ext>
            </a:extLst>
          </p:cNvPr>
          <p:cNvSpPr>
            <a:spLocks noGrp="1"/>
          </p:cNvSpPr>
          <p:nvPr>
            <p:ph idx="15"/>
          </p:nvPr>
        </p:nvSpPr>
        <p:spPr>
          <a:xfrm>
            <a:off x="5029200" y="1276350"/>
            <a:ext cx="3657000" cy="3352800"/>
          </a:xfrm>
        </p:spPr>
        <p:txBody>
          <a:bodyPr>
            <a:normAutofit/>
          </a:bodyPr>
          <a:lstStyle/>
          <a:p>
            <a:pPr marL="342900" indent="-342900">
              <a:buFont typeface="Wingdings" panose="05000000000000000000" pitchFamily="2" charset="2"/>
              <a:buChar char="v"/>
            </a:pPr>
            <a:r>
              <a:rPr lang="lv-LV" sz="1600" dirty="0"/>
              <a:t>Informatīvais seminārs plānots septembrī </a:t>
            </a:r>
          </a:p>
          <a:p>
            <a:pPr marL="342900" indent="-342900">
              <a:buFont typeface="Wingdings" panose="05000000000000000000" pitchFamily="2" charset="2"/>
              <a:buChar char="v"/>
            </a:pPr>
            <a:endParaRPr lang="lv-LV" sz="1600" dirty="0"/>
          </a:p>
          <a:p>
            <a:r>
              <a:rPr lang="lv-LV" sz="1600" b="1" dirty="0"/>
              <a:t>Papildu informācija:</a:t>
            </a:r>
          </a:p>
          <a:p>
            <a:pPr marL="285750" indent="-285750">
              <a:buFont typeface="Wingdings" panose="05000000000000000000" pitchFamily="2" charset="2"/>
              <a:buChar char="v"/>
            </a:pPr>
            <a:r>
              <a:rPr lang="lv-LV" sz="1600" dirty="0" err="1">
                <a:hlinkClick r:id="rId3">
                  <a:extLst>
                    <a:ext uri="{A12FA001-AC4F-418D-AE19-62706E023703}">
                      <ahyp:hlinkClr xmlns:ahyp="http://schemas.microsoft.com/office/drawing/2018/hyperlinkcolor" val="tx"/>
                    </a:ext>
                  </a:extLst>
                </a:hlinkClick>
              </a:rPr>
              <a:t>www.km.gov.lv</a:t>
            </a:r>
            <a:r>
              <a:rPr lang="lv-LV" sz="1600" dirty="0">
                <a:hlinkClick r:id="rId3">
                  <a:extLst>
                    <a:ext uri="{A12FA001-AC4F-418D-AE19-62706E023703}">
                      <ahyp:hlinkClr xmlns:ahyp="http://schemas.microsoft.com/office/drawing/2018/hyperlinkcolor" val="tx"/>
                    </a:ext>
                  </a:extLst>
                </a:hlinkClick>
              </a:rPr>
              <a:t>/lv/kultura/</a:t>
            </a:r>
            <a:r>
              <a:rPr lang="lv-LV" sz="1600" dirty="0" err="1">
                <a:hlinkClick r:id="rId3">
                  <a:extLst>
                    <a:ext uri="{A12FA001-AC4F-418D-AE19-62706E023703}">
                      <ahyp:hlinkClr xmlns:ahyp="http://schemas.microsoft.com/office/drawing/2018/hyperlinkcolor" val="tx"/>
                    </a:ext>
                  </a:extLst>
                </a:hlinkClick>
              </a:rPr>
              <a:t>eiropas-kulturas-galvaspilseta</a:t>
            </a:r>
            <a:endParaRPr lang="lv-LV" sz="1600" dirty="0"/>
          </a:p>
          <a:p>
            <a:pPr marL="285750" indent="-285750">
              <a:buFont typeface="Wingdings" panose="05000000000000000000" pitchFamily="2" charset="2"/>
              <a:buChar char="v"/>
            </a:pPr>
            <a:r>
              <a:rPr lang="lv-LV" sz="1600" dirty="0"/>
              <a:t>Kultūras ministrija </a:t>
            </a:r>
            <a:r>
              <a:rPr lang="lv-LV" sz="1600" dirty="0" err="1">
                <a:hlinkClick r:id="rId4">
                  <a:extLst>
                    <a:ext uri="{A12FA001-AC4F-418D-AE19-62706E023703}">
                      <ahyp:hlinkClr xmlns:ahyp="http://schemas.microsoft.com/office/drawing/2018/hyperlinkcolor" val="tx"/>
                    </a:ext>
                  </a:extLst>
                </a:hlinkClick>
              </a:rPr>
              <a:t>pasts@km.gov.lv</a:t>
            </a:r>
            <a:r>
              <a:rPr lang="lv-LV" sz="1600" dirty="0"/>
              <a:t> </a:t>
            </a:r>
          </a:p>
          <a:p>
            <a:pPr marL="342900" indent="-342900">
              <a:buFont typeface="Wingdings" panose="05000000000000000000" pitchFamily="2" charset="2"/>
              <a:buChar char="v"/>
            </a:pPr>
            <a:r>
              <a:rPr lang="lv-LV" sz="1600" dirty="0"/>
              <a:t>Eiropas Komisijas Izglītības un kultūras ģenerāldirektorāts </a:t>
            </a:r>
          </a:p>
          <a:p>
            <a:r>
              <a:rPr lang="lv-LV" sz="1600" dirty="0">
                <a:hlinkClick r:id="rId5">
                  <a:extLst>
                    <a:ext uri="{A12FA001-AC4F-418D-AE19-62706E023703}">
                      <ahyp:hlinkClr xmlns:ahyp="http://schemas.microsoft.com/office/drawing/2018/hyperlinkcolor" val="tx"/>
                    </a:ext>
                  </a:extLst>
                </a:hlinkClick>
              </a:rPr>
              <a:t>EAC-</a:t>
            </a:r>
            <a:r>
              <a:rPr lang="lv-LV" sz="1600" dirty="0" err="1">
                <a:hlinkClick r:id="rId5">
                  <a:extLst>
                    <a:ext uri="{A12FA001-AC4F-418D-AE19-62706E023703}">
                      <ahyp:hlinkClr xmlns:ahyp="http://schemas.microsoft.com/office/drawing/2018/hyperlinkcolor" val="tx"/>
                    </a:ext>
                  </a:extLst>
                </a:hlinkClick>
              </a:rPr>
              <a:t>ECOC@ec.europa.eu</a:t>
            </a:r>
            <a:r>
              <a:rPr lang="lv-LV" sz="1600" dirty="0"/>
              <a:t> </a:t>
            </a:r>
          </a:p>
          <a:p>
            <a:pPr algn="ctr">
              <a:lnSpc>
                <a:spcPct val="100000"/>
              </a:lnSpc>
            </a:pPr>
            <a:endParaRPr lang="lv-LV" sz="1400" b="1" dirty="0">
              <a:solidFill>
                <a:schemeClr val="tx2">
                  <a:lumMod val="75000"/>
                </a:schemeClr>
              </a:solidFill>
              <a:latin typeface="Arial" panose="020B0604020202020204" pitchFamily="34" charset="0"/>
              <a:cs typeface="Arial" panose="020B0604020202020204" pitchFamily="34" charset="0"/>
            </a:endParaRPr>
          </a:p>
          <a:p>
            <a:endParaRPr lang="lv-LV" dirty="0"/>
          </a:p>
        </p:txBody>
      </p:sp>
      <p:sp>
        <p:nvSpPr>
          <p:cNvPr id="5" name="Slaida numura vietturis 4">
            <a:extLst>
              <a:ext uri="{FF2B5EF4-FFF2-40B4-BE49-F238E27FC236}">
                <a16:creationId xmlns:a16="http://schemas.microsoft.com/office/drawing/2014/main" id="{29AE498E-A37E-4AB6-A70A-D3B8271DC31E}"/>
              </a:ext>
            </a:extLst>
          </p:cNvPr>
          <p:cNvSpPr>
            <a:spLocks noGrp="1"/>
          </p:cNvSpPr>
          <p:nvPr>
            <p:ph type="sldNum" sz="quarter" idx="13"/>
          </p:nvPr>
        </p:nvSpPr>
        <p:spPr/>
        <p:txBody>
          <a:bodyPr/>
          <a:lstStyle/>
          <a:p>
            <a:pPr>
              <a:defRPr/>
            </a:pPr>
            <a:fld id="{FB6BCA4D-2E23-422A-87E3-BF6857D92014}" type="slidenum">
              <a:rPr lang="en-US" smtClean="0"/>
              <a:pPr>
                <a:defRPr/>
              </a:pPr>
              <a:t>7</a:t>
            </a:fld>
            <a:endParaRPr lang="en-US" dirty="0"/>
          </a:p>
        </p:txBody>
      </p:sp>
    </p:spTree>
    <p:extLst>
      <p:ext uri="{BB962C8B-B14F-4D97-AF65-F5344CB8AC3E}">
        <p14:creationId xmlns:p14="http://schemas.microsoft.com/office/powerpoint/2010/main" val="3952652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88F1D4D-6792-4E55-96D1-3C97EA413617}"/>
              </a:ext>
            </a:extLst>
          </p:cNvPr>
          <p:cNvSpPr>
            <a:spLocks noGrp="1"/>
          </p:cNvSpPr>
          <p:nvPr>
            <p:ph type="title"/>
          </p:nvPr>
        </p:nvSpPr>
        <p:spPr/>
        <p:txBody>
          <a:bodyPr>
            <a:normAutofit fontScale="90000"/>
          </a:bodyPr>
          <a:lstStyle/>
          <a:p>
            <a:pPr algn="ctr"/>
            <a:r>
              <a:rPr lang="lv-LV" sz="2000" dirty="0"/>
              <a:t>Rīga – Eiropas kultūras galvaspilsēta 2014 </a:t>
            </a:r>
            <a:r>
              <a:rPr lang="lv-LV" sz="2800" dirty="0"/>
              <a:t>budžets</a:t>
            </a:r>
          </a:p>
        </p:txBody>
      </p:sp>
      <p:sp>
        <p:nvSpPr>
          <p:cNvPr id="4" name="Satura vietturis 3">
            <a:extLst>
              <a:ext uri="{FF2B5EF4-FFF2-40B4-BE49-F238E27FC236}">
                <a16:creationId xmlns:a16="http://schemas.microsoft.com/office/drawing/2014/main" id="{A4BFFBE3-6FE6-4EB2-8CE0-26F2D59EF906}"/>
              </a:ext>
            </a:extLst>
          </p:cNvPr>
          <p:cNvSpPr>
            <a:spLocks noGrp="1"/>
          </p:cNvSpPr>
          <p:nvPr>
            <p:ph idx="15"/>
          </p:nvPr>
        </p:nvSpPr>
        <p:spPr>
          <a:xfrm>
            <a:off x="685800" y="1276350"/>
            <a:ext cx="8000400" cy="685800"/>
          </a:xfrm>
        </p:spPr>
        <p:txBody>
          <a:bodyPr>
            <a:normAutofit/>
          </a:bodyPr>
          <a:lstStyle/>
          <a:p>
            <a:pPr algn="ctr"/>
            <a:r>
              <a:rPr lang="lv-LV" sz="1600" dirty="0"/>
              <a:t>Kopējais budžets 3 gadu periodam (2012-2014) bija </a:t>
            </a:r>
          </a:p>
          <a:p>
            <a:pPr algn="ctr"/>
            <a:r>
              <a:rPr lang="lv-LV" sz="1600" b="1" dirty="0"/>
              <a:t>27,3 miljoni eiro</a:t>
            </a:r>
          </a:p>
        </p:txBody>
      </p:sp>
      <p:sp>
        <p:nvSpPr>
          <p:cNvPr id="5" name="Slaida numura vietturis 4">
            <a:extLst>
              <a:ext uri="{FF2B5EF4-FFF2-40B4-BE49-F238E27FC236}">
                <a16:creationId xmlns:a16="http://schemas.microsoft.com/office/drawing/2014/main" id="{A305A9C0-C8DB-451B-8F17-BDB5746645DA}"/>
              </a:ext>
            </a:extLst>
          </p:cNvPr>
          <p:cNvSpPr>
            <a:spLocks noGrp="1"/>
          </p:cNvSpPr>
          <p:nvPr>
            <p:ph type="sldNum" sz="quarter" idx="13"/>
          </p:nvPr>
        </p:nvSpPr>
        <p:spPr/>
        <p:txBody>
          <a:bodyPr/>
          <a:lstStyle/>
          <a:p>
            <a:pPr>
              <a:defRPr/>
            </a:pPr>
            <a:fld id="{FB6BCA4D-2E23-422A-87E3-BF6857D92014}" type="slidenum">
              <a:rPr lang="en-US" smtClean="0"/>
              <a:pPr>
                <a:defRPr/>
              </a:pPr>
              <a:t>8</a:t>
            </a:fld>
            <a:endParaRPr lang="en-US" dirty="0"/>
          </a:p>
        </p:txBody>
      </p:sp>
      <p:pic>
        <p:nvPicPr>
          <p:cNvPr id="11" name="Satura vietturis 10" descr="&#10;&#10;Apraksts ģenerēts automātiski">
            <a:extLst>
              <a:ext uri="{FF2B5EF4-FFF2-40B4-BE49-F238E27FC236}">
                <a16:creationId xmlns:a16="http://schemas.microsoft.com/office/drawing/2014/main" id="{B88BB285-5348-478B-BBBB-97198778549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007159"/>
            <a:ext cx="7391400" cy="2996775"/>
          </a:xfrm>
        </p:spPr>
      </p:pic>
    </p:spTree>
    <p:extLst>
      <p:ext uri="{BB962C8B-B14F-4D97-AF65-F5344CB8AC3E}">
        <p14:creationId xmlns:p14="http://schemas.microsoft.com/office/powerpoint/2010/main" val="592851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t>Paldies!</a:t>
            </a:r>
          </a:p>
        </p:txBody>
      </p:sp>
      <p:sp>
        <p:nvSpPr>
          <p:cNvPr id="3" name="Teksta vietturis 2"/>
          <p:cNvSpPr>
            <a:spLocks noGrp="1"/>
          </p:cNvSpPr>
          <p:nvPr>
            <p:ph type="body" sz="quarter" idx="10"/>
          </p:nvPr>
        </p:nvSpPr>
        <p:spPr>
          <a:xfrm>
            <a:off x="685800" y="3638550"/>
            <a:ext cx="7772400" cy="609600"/>
          </a:xfrm>
        </p:spPr>
        <p:txBody>
          <a:bodyPr/>
          <a:lstStyle/>
          <a:p>
            <a:r>
              <a:rPr lang="lv-LV" dirty="0"/>
              <a:t>Dace Vilsone, KM valsts sekretāre</a:t>
            </a:r>
          </a:p>
        </p:txBody>
      </p:sp>
      <p:sp>
        <p:nvSpPr>
          <p:cNvPr id="4" name="Teksta vietturis 3"/>
          <p:cNvSpPr>
            <a:spLocks noGrp="1"/>
          </p:cNvSpPr>
          <p:nvPr>
            <p:ph type="body" sz="quarter" idx="11"/>
          </p:nvPr>
        </p:nvSpPr>
        <p:spPr>
          <a:xfrm>
            <a:off x="685800" y="4400550"/>
            <a:ext cx="7772400" cy="400050"/>
          </a:xfrm>
        </p:spPr>
        <p:txBody>
          <a:bodyPr/>
          <a:lstStyle/>
          <a:p>
            <a:r>
              <a:rPr lang="lv-LV" dirty="0"/>
              <a:t>04.08.2020, Rīga</a:t>
            </a:r>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3572</TotalTime>
  <Words>603</Words>
  <Application>Microsoft Office PowerPoint</Application>
  <PresentationFormat>Slaidrāde ekrānā (16:9)</PresentationFormat>
  <Paragraphs>91</Paragraphs>
  <Slides>9</Slides>
  <Notes>5</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9</vt:i4>
      </vt:variant>
    </vt:vector>
  </HeadingPairs>
  <TitlesOfParts>
    <vt:vector size="15" baseType="lpstr">
      <vt:lpstr>Arial</vt:lpstr>
      <vt:lpstr>Calibri</vt:lpstr>
      <vt:lpstr>Times New Roman</vt:lpstr>
      <vt:lpstr>Verdana</vt:lpstr>
      <vt:lpstr>Wingdings</vt:lpstr>
      <vt:lpstr>89_Prezentacija_templateLV</vt:lpstr>
      <vt:lpstr>Eiropas kultūras galvaspilsēta 2027  nosaukuma piešķiršanas  kārtība</vt:lpstr>
      <vt:lpstr>Vēsturisks ieskats</vt:lpstr>
      <vt:lpstr>Tiesiskais ietvars</vt:lpstr>
      <vt:lpstr>Pieteikumu iesniegšana</vt:lpstr>
      <vt:lpstr>Eiropas kultūras galvaspilsētas nosaukuma piešķiršanas atlases laika grafiks</vt:lpstr>
      <vt:lpstr>Žūrija</vt:lpstr>
      <vt:lpstr>Informācija</vt:lpstr>
      <vt:lpstr>Rīga – Eiropas kultūras galvaspilsēta 2014 budžets</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KM_template_ppt_2019_LV_platekranam</dc:title>
  <dc:creator>Oskars Upenieks</dc:creator>
  <cp:lastModifiedBy>Dace Vizule</cp:lastModifiedBy>
  <cp:revision>392</cp:revision>
  <dcterms:created xsi:type="dcterms:W3CDTF">2006-08-16T00:00:00Z</dcterms:created>
  <dcterms:modified xsi:type="dcterms:W3CDTF">2020-08-04T12:02:00Z</dcterms:modified>
</cp:coreProperties>
</file>