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78" r:id="rId4"/>
    <p:sldId id="287" r:id="rId5"/>
    <p:sldId id="288" r:id="rId6"/>
    <p:sldId id="289" r:id="rId7"/>
    <p:sldId id="290" r:id="rId8"/>
    <p:sldId id="291" r:id="rId9"/>
    <p:sldId id="286" r:id="rId10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459FAD-E396-4990-883B-520353FB500B}" v="5" dt="2026-02-18T11:05:50.9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1915200" y="1788480"/>
            <a:ext cx="8361000" cy="9725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1915200" y="1788480"/>
            <a:ext cx="8361000" cy="9725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DE3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 hidden="1"/>
          <p:cNvSpPr/>
          <p:nvPr/>
        </p:nvSpPr>
        <p:spPr>
          <a:xfrm>
            <a:off x="478080" y="360"/>
            <a:ext cx="228240" cy="68576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lv-LV"/>
          </a:p>
        </p:txBody>
      </p:sp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1915200" y="1788480"/>
            <a:ext cx="8361000" cy="209772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7200" b="0" strike="noStrike" cap="all" spc="-1">
                <a:solidFill>
                  <a:srgbClr val="191B0E"/>
                </a:solidFill>
                <a:latin typeface="Franklin Gothic Book"/>
              </a:rPr>
              <a:t>Click to edit Master title style</a:t>
            </a:r>
            <a:endParaRPr lang="en-US" sz="72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752760" y="6453360"/>
            <a:ext cx="1607760" cy="4042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3E6A5663-12BA-43DA-AEF0-9DCED88C05CC}" type="datetime">
              <a:rPr lang="en-US" sz="1200" b="0" strike="noStrike" spc="-1">
                <a:solidFill>
                  <a:srgbClr val="191B0E"/>
                </a:solidFill>
                <a:latin typeface="Franklin Gothic Book"/>
              </a:rPr>
              <a:t>2/18/2026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2584080" y="6453360"/>
            <a:ext cx="7022880" cy="4042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9830520" y="6453360"/>
            <a:ext cx="1595880" cy="4042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983D418-CF7B-426C-8408-81696D8752B8}" type="slidenum">
              <a:rPr lang="en-US" sz="1200" b="0" strike="noStrike" spc="-1">
                <a:solidFill>
                  <a:srgbClr val="191B0E"/>
                </a:solidFill>
                <a:latin typeface="Franklin Gothic Book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" name="CustomShape 6"/>
          <p:cNvSpPr/>
          <p:nvPr/>
        </p:nvSpPr>
        <p:spPr>
          <a:xfrm>
            <a:off x="8151840" y="1685520"/>
            <a:ext cx="3274560" cy="4408200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lv-LV"/>
          </a:p>
        </p:txBody>
      </p:sp>
      <p:sp>
        <p:nvSpPr>
          <p:cNvPr id="6" name="CustomShape 7"/>
          <p:cNvSpPr/>
          <p:nvPr/>
        </p:nvSpPr>
        <p:spPr>
          <a:xfrm flipH="1" flipV="1">
            <a:off x="752760" y="743760"/>
            <a:ext cx="3275280" cy="4408200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lv-LV"/>
          </a:p>
        </p:txBody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191B0E"/>
                </a:solidFill>
                <a:latin typeface="Franklin Gothic Book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191B0E"/>
                </a:solidFill>
                <a:latin typeface="Franklin Gothic Book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i="1" strike="noStrike" spc="-1">
                <a:solidFill>
                  <a:srgbClr val="191B0E"/>
                </a:solidFill>
                <a:latin typeface="Franklin Gothic Book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strike="noStrike" spc="-1">
                <a:solidFill>
                  <a:srgbClr val="191B0E"/>
                </a:solidFill>
                <a:latin typeface="Franklin Gothic Book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191B0E"/>
                </a:solidFill>
                <a:latin typeface="Franklin Gothic Book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191B0E"/>
                </a:solidFill>
                <a:latin typeface="Franklin Gothic Book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191B0E"/>
                </a:solidFill>
                <a:latin typeface="Franklin Gothic Book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DE3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478080" y="360"/>
            <a:ext cx="228240" cy="68576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lv-LV"/>
          </a:p>
        </p:txBody>
      </p:sp>
      <p:sp>
        <p:nvSpPr>
          <p:cNvPr id="45" name="PlaceHolder 2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0840" cy="14857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9000"/>
              </a:lnSpc>
            </a:pPr>
            <a:r>
              <a:rPr lang="en-US" sz="4400" b="0" strike="noStrike" spc="-1">
                <a:solidFill>
                  <a:srgbClr val="191B0E"/>
                </a:solidFill>
                <a:latin typeface="Franklin Gothic Book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1371600" y="2286000"/>
            <a:ext cx="9600840" cy="3580920"/>
          </a:xfrm>
          <a:prstGeom prst="rect">
            <a:avLst/>
          </a:prstGeom>
        </p:spPr>
        <p:txBody>
          <a:bodyPr/>
          <a:lstStyle/>
          <a:p>
            <a:pPr marL="384120" indent="-383760">
              <a:lnSpc>
                <a:spcPct val="100000"/>
              </a:lnSpc>
              <a:spcBef>
                <a:spcPts val="1001"/>
              </a:spcBef>
              <a:spcAft>
                <a:spcPts val="201"/>
              </a:spcAft>
              <a:buClr>
                <a:srgbClr val="191B0E"/>
              </a:buClr>
              <a:buFont typeface="Franklin Gothic Book"/>
              <a:buChar char="■"/>
            </a:pPr>
            <a:r>
              <a:rPr lang="en-US" sz="2000" b="0" strike="noStrike" spc="-1">
                <a:solidFill>
                  <a:srgbClr val="191B0E"/>
                </a:solidFill>
                <a:latin typeface="Franklin Gothic Book"/>
              </a:rPr>
              <a:t>Edit Master text styles</a:t>
            </a:r>
          </a:p>
          <a:p>
            <a:pPr marL="914400" lvl="1" indent="-383760">
              <a:lnSpc>
                <a:spcPct val="100000"/>
              </a:lnSpc>
              <a:spcBef>
                <a:spcPts val="499"/>
              </a:spcBef>
              <a:spcAft>
                <a:spcPts val="201"/>
              </a:spcAft>
              <a:buClr>
                <a:srgbClr val="191B0E"/>
              </a:buClr>
              <a:buFont typeface="Franklin Gothic Book"/>
              <a:buChar char="–"/>
            </a:pPr>
            <a:r>
              <a:rPr lang="en-US" sz="2000" b="0" i="1" strike="noStrike" spc="-1">
                <a:solidFill>
                  <a:srgbClr val="191B0E"/>
                </a:solidFill>
                <a:latin typeface="Franklin Gothic Book"/>
              </a:rPr>
              <a:t>Second level</a:t>
            </a:r>
            <a:endParaRPr lang="en-US" sz="2000" b="0" strike="noStrike" spc="-1">
              <a:solidFill>
                <a:srgbClr val="191B0E"/>
              </a:solidFill>
              <a:latin typeface="Franklin Gothic Book"/>
            </a:endParaRPr>
          </a:p>
          <a:p>
            <a:pPr marL="1371600" lvl="2" indent="-383760">
              <a:lnSpc>
                <a:spcPct val="100000"/>
              </a:lnSpc>
              <a:spcBef>
                <a:spcPts val="499"/>
              </a:spcBef>
              <a:spcAft>
                <a:spcPts val="201"/>
              </a:spcAft>
              <a:buClr>
                <a:srgbClr val="191B0E"/>
              </a:buClr>
              <a:buFont typeface="Franklin Gothic Book"/>
              <a:buChar char="■"/>
            </a:pPr>
            <a:r>
              <a:rPr lang="en-US" sz="1800" b="0" strike="noStrike" spc="-1">
                <a:solidFill>
                  <a:srgbClr val="191B0E"/>
                </a:solidFill>
                <a:latin typeface="Franklin Gothic Book"/>
              </a:rPr>
              <a:t>Third level</a:t>
            </a:r>
            <a:endParaRPr lang="en-US" sz="1800" b="0" i="1" strike="noStrike" spc="-1">
              <a:solidFill>
                <a:srgbClr val="191B0E"/>
              </a:solidFill>
              <a:latin typeface="Franklin Gothic Book"/>
            </a:endParaRPr>
          </a:p>
          <a:p>
            <a:pPr marL="1828800" lvl="3" indent="-383760">
              <a:lnSpc>
                <a:spcPct val="100000"/>
              </a:lnSpc>
              <a:spcBef>
                <a:spcPts val="499"/>
              </a:spcBef>
              <a:spcAft>
                <a:spcPts val="201"/>
              </a:spcAft>
              <a:buClr>
                <a:srgbClr val="191B0E"/>
              </a:buClr>
              <a:buFont typeface="Franklin Gothic Book"/>
              <a:buChar char="–"/>
            </a:pPr>
            <a:r>
              <a:rPr lang="en-US" sz="1800" b="0" i="1" strike="noStrike" spc="-1">
                <a:solidFill>
                  <a:srgbClr val="191B0E"/>
                </a:solidFill>
                <a:latin typeface="Franklin Gothic Book"/>
              </a:rPr>
              <a:t>Fourth level</a:t>
            </a:r>
            <a:endParaRPr lang="en-US" sz="1800" b="0" strike="noStrike" spc="-1">
              <a:solidFill>
                <a:srgbClr val="191B0E"/>
              </a:solidFill>
              <a:latin typeface="Franklin Gothic Book"/>
            </a:endParaRPr>
          </a:p>
          <a:p>
            <a:pPr marL="2286000" lvl="4" indent="-383760">
              <a:lnSpc>
                <a:spcPct val="100000"/>
              </a:lnSpc>
              <a:spcBef>
                <a:spcPts val="499"/>
              </a:spcBef>
              <a:spcAft>
                <a:spcPts val="201"/>
              </a:spcAft>
              <a:buClr>
                <a:srgbClr val="191B0E"/>
              </a:buClr>
              <a:buFont typeface="Franklin Gothic Book"/>
              <a:buChar char="■"/>
            </a:pPr>
            <a:r>
              <a:rPr lang="en-US" sz="1600" b="0" strike="noStrike" spc="-1">
                <a:solidFill>
                  <a:srgbClr val="191B0E"/>
                </a:solidFill>
                <a:latin typeface="Franklin Gothic Book"/>
              </a:rPr>
              <a:t>Fifth level</a:t>
            </a:r>
          </a:p>
        </p:txBody>
      </p:sp>
      <p:sp>
        <p:nvSpPr>
          <p:cNvPr id="47" name="PlaceHolder 4"/>
          <p:cNvSpPr>
            <a:spLocks noGrp="1"/>
          </p:cNvSpPr>
          <p:nvPr>
            <p:ph type="dt"/>
          </p:nvPr>
        </p:nvSpPr>
        <p:spPr>
          <a:xfrm>
            <a:off x="1390680" y="6453360"/>
            <a:ext cx="1204200" cy="4042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71966EB-A1F1-43EA-9014-640806A22216}" type="datetime">
              <a:rPr lang="en-US" sz="1200" b="0" strike="noStrike" spc="-1">
                <a:solidFill>
                  <a:srgbClr val="191B0E"/>
                </a:solidFill>
                <a:latin typeface="Franklin Gothic Book"/>
              </a:rPr>
              <a:t>2/18/2026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ftr"/>
          </p:nvPr>
        </p:nvSpPr>
        <p:spPr>
          <a:xfrm>
            <a:off x="2893680" y="6453360"/>
            <a:ext cx="6280560" cy="4042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sldNum"/>
          </p:nvPr>
        </p:nvSpPr>
        <p:spPr>
          <a:xfrm>
            <a:off x="9472680" y="6453360"/>
            <a:ext cx="1595880" cy="4042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899BAA3-861D-438D-986A-66C61E094CE4}" type="slidenum">
              <a:rPr lang="en-US" sz="1200" b="0" strike="noStrike" spc="-1">
                <a:solidFill>
                  <a:srgbClr val="191B0E"/>
                </a:solidFill>
                <a:latin typeface="Franklin Gothic Book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2063552" y="1844824"/>
            <a:ext cx="8361000" cy="209772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5400" b="0" strike="noStrike" cap="all" spc="-1" dirty="0">
                <a:solidFill>
                  <a:srgbClr val="191B0E"/>
                </a:solidFill>
                <a:latin typeface="Franklin Gothic Book"/>
              </a:rPr>
              <a:t>Latvian </a:t>
            </a:r>
            <a:r>
              <a:rPr lang="en-US" sz="5400" b="0" strike="noStrike" cap="all" spc="-1" dirty="0" err="1">
                <a:solidFill>
                  <a:srgbClr val="191B0E"/>
                </a:solidFill>
                <a:latin typeface="Franklin Gothic Book"/>
              </a:rPr>
              <a:t>Literatur</a:t>
            </a:r>
            <a:r>
              <a:rPr lang="lv-LV" sz="5400" b="0" strike="noStrike" cap="all" spc="-1" dirty="0">
                <a:solidFill>
                  <a:srgbClr val="191B0E"/>
                </a:solidFill>
                <a:latin typeface="Franklin Gothic Book"/>
              </a:rPr>
              <a:t>E</a:t>
            </a:r>
          </a:p>
          <a:p>
            <a:pPr algn="ctr">
              <a:lnSpc>
                <a:spcPct val="100000"/>
              </a:lnSpc>
            </a:pPr>
            <a:endParaRPr lang="lv-LV" sz="5400" b="0" strike="noStrike" cap="all" spc="-1" dirty="0">
              <a:solidFill>
                <a:srgbClr val="191B0E"/>
              </a:solidFill>
              <a:latin typeface="Franklin Gothic Book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2567608" y="5013176"/>
            <a:ext cx="6831360" cy="108576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>
            <a:normAutofit/>
          </a:bodyPr>
          <a:lstStyle/>
          <a:p>
            <a:pPr algn="ctr">
              <a:lnSpc>
                <a:spcPct val="112000"/>
              </a:lnSpc>
            </a:pPr>
            <a:r>
              <a:rPr lang="lv-LV" sz="2300" b="1" spc="-1" dirty="0">
                <a:solidFill>
                  <a:srgbClr val="191B0E"/>
                </a:solidFill>
                <a:latin typeface="Franklin Gothic Book"/>
              </a:rPr>
              <a:t>Inga Bodnarjuka-Mrazauskas</a:t>
            </a:r>
          </a:p>
          <a:p>
            <a:pPr algn="ctr">
              <a:lnSpc>
                <a:spcPct val="112000"/>
              </a:lnSpc>
            </a:pPr>
            <a:endParaRPr lang="en-US" sz="2300" b="1" strike="noStrike" spc="-1" dirty="0">
              <a:solidFill>
                <a:srgbClr val="191B0E"/>
              </a:solidFill>
              <a:latin typeface="Franklin Gothic Book"/>
            </a:endParaRPr>
          </a:p>
          <a:p>
            <a:pPr algn="ctr">
              <a:lnSpc>
                <a:spcPct val="112000"/>
              </a:lnSpc>
            </a:pPr>
            <a:endParaRPr lang="en-US" sz="2300" b="1" strike="noStrike" spc="-1" dirty="0">
              <a:solidFill>
                <a:srgbClr val="191B0E"/>
              </a:solidFill>
              <a:latin typeface="Franklin Gothic Boo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95E167-76C4-226D-2802-E43B4C721DB4}"/>
              </a:ext>
            </a:extLst>
          </p:cNvPr>
          <p:cNvSpPr txBox="1"/>
          <p:nvPr/>
        </p:nvSpPr>
        <p:spPr>
          <a:xfrm>
            <a:off x="1415480" y="1268760"/>
            <a:ext cx="10073736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2000" b="1" dirty="0">
                <a:solidFill>
                  <a:schemeClr val="dk1"/>
                </a:solidFill>
                <a:latin typeface="Franklin Gothic Book"/>
                <a:ea typeface="Calibri"/>
                <a:cs typeface="Calibri"/>
                <a:sym typeface="Calibri"/>
              </a:rPr>
              <a:t>1. Dalība grāmatu tirgos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b="1" dirty="0">
              <a:solidFill>
                <a:schemeClr val="dk1"/>
              </a:solidFill>
              <a:latin typeface="Franklin Gothic Book"/>
              <a:ea typeface="Calibri"/>
              <a:cs typeface="Calibri"/>
              <a:sym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b="1" dirty="0">
              <a:solidFill>
                <a:schemeClr val="dk1"/>
              </a:solidFill>
              <a:latin typeface="Franklin Gothic Book"/>
              <a:ea typeface="Calibri"/>
              <a:cs typeface="Calibri"/>
              <a:sym typeface="Calibri"/>
            </a:endParaRPr>
          </a:p>
          <a:p>
            <a:r>
              <a:rPr lang="lv-LV" sz="2000" dirty="0"/>
              <a:t>2025.gadā Latvijas dalība </a:t>
            </a:r>
            <a:r>
              <a:rPr lang="lv-LV" sz="2000" b="1" dirty="0"/>
              <a:t>3 </a:t>
            </a:r>
            <a:r>
              <a:rPr lang="lv-LV" sz="2000" dirty="0"/>
              <a:t>grāmatu tirgos ar nacionālo stendu (Leipcigas, Boloņas un Frankfurtes grāmatu tirgos) un pārstāvniecību bez nacionālā stenda vēl </a:t>
            </a:r>
            <a:r>
              <a:rPr lang="lv-LV" sz="2000" b="1" dirty="0"/>
              <a:t>7</a:t>
            </a:r>
            <a:r>
              <a:rPr lang="lv-LV" sz="2000" dirty="0"/>
              <a:t> grāmatu tirgos un </a:t>
            </a:r>
            <a:r>
              <a:rPr lang="lv-LV" sz="2000" b="1" dirty="0"/>
              <a:t>2</a:t>
            </a:r>
            <a:r>
              <a:rPr lang="lv-LV" sz="2000" dirty="0"/>
              <a:t> izdevēju vizītēs ārvalstīs : Lietuva (Viļņas grāmatu tirgus), Spānija, Portugāle,  Čehija (Prāgas grāmatu tirgus), Lielbritānija (Londonas grāmatu tirgus), Indija (</a:t>
            </a:r>
            <a:r>
              <a:rPr lang="lv-LV" sz="2000" dirty="0" err="1"/>
              <a:t>Čenajas</a:t>
            </a:r>
            <a:r>
              <a:rPr lang="lv-LV" sz="2000" dirty="0"/>
              <a:t> grāmatu tirgus), Apvienotie Arābu Emirāti (</a:t>
            </a:r>
            <a:r>
              <a:rPr lang="lv-LV" sz="2000" dirty="0" err="1"/>
              <a:t>Šāržas</a:t>
            </a:r>
            <a:r>
              <a:rPr lang="lv-LV" sz="2000" dirty="0"/>
              <a:t> grāmatu tirgus), Polija (Krakovas grāmatu tirgus), Dānija (Kopenhāgenas grāmatu tirgus). </a:t>
            </a:r>
          </a:p>
          <a:p>
            <a:endParaRPr lang="lv-LV" sz="2000" dirty="0"/>
          </a:p>
          <a:p>
            <a:r>
              <a:rPr lang="lv-LV" sz="2000" dirty="0"/>
              <a:t>2026.gadā piedalīsimies Leipcigas, Boloņas un Frankfurtes grāmatu tirgos ar nacionālo stendu un </a:t>
            </a:r>
            <a:r>
              <a:rPr lang="lv-LV" sz="2000" dirty="0" err="1"/>
              <a:t>Čenajas</a:t>
            </a:r>
            <a:r>
              <a:rPr lang="lv-LV" sz="2000" dirty="0"/>
              <a:t>, Viļņas, Prāgas, Londonas, Gēteborgas, Kopenhāgenas, Krakovas grāmatu tirgos bez stenda.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dk1"/>
              </a:solidFill>
              <a:latin typeface="Franklin Gothic Book" panose="020B0503020102020204" pitchFamily="34" charset="0"/>
              <a:ea typeface="Calibri"/>
              <a:cs typeface="Calibri"/>
              <a:sym typeface="Calibri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dk1"/>
              </a:solidFill>
              <a:latin typeface="Franklin Gothic Book" panose="020B0503020102020204" pitchFamily="34" charset="0"/>
              <a:ea typeface="Calibri"/>
              <a:cs typeface="Calibri"/>
              <a:sym typeface="Calibri"/>
            </a:endParaRPr>
          </a:p>
          <a:p>
            <a:pPr lvl="0"/>
            <a:endParaRPr lang="lv-LV" sz="1600" dirty="0">
              <a:effectLst/>
              <a:latin typeface="Franklin Gothic Book" panose="020B0503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1800" b="1" dirty="0"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994514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C96F18-C812-FC71-0B6C-C41DAF170B53}"/>
              </a:ext>
            </a:extLst>
          </p:cNvPr>
          <p:cNvSpPr txBox="1"/>
          <p:nvPr/>
        </p:nvSpPr>
        <p:spPr>
          <a:xfrm>
            <a:off x="1343472" y="1412776"/>
            <a:ext cx="9505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lv-LV" sz="1800" b="1" dirty="0">
              <a:solidFill>
                <a:schemeClr val="dk1"/>
              </a:solidFill>
              <a:latin typeface="Franklin Gothic Book" panose="020B0503020102020204" pitchFamily="34" charset="0"/>
              <a:ea typeface="Calibri"/>
              <a:cs typeface="Calibri"/>
              <a:sym typeface="Calibri"/>
            </a:endParaRPr>
          </a:p>
          <a:p>
            <a:r>
              <a:rPr lang="lv-LV" sz="2000" b="1" dirty="0"/>
              <a:t>2. </a:t>
            </a:r>
            <a:r>
              <a:rPr lang="lv-LV" sz="2000" b="1" dirty="0">
                <a:latin typeface="Franklin Gothic Book" panose="020B0503020102020204" pitchFamily="34" charset="0"/>
              </a:rPr>
              <a:t>Ārvalstu izdevēju, mediju un festivālu rīkotāju vizītes Rīgā</a:t>
            </a:r>
          </a:p>
          <a:p>
            <a:endParaRPr lang="lv-LV" sz="2000" b="1" dirty="0">
              <a:latin typeface="Franklin Gothic Book" panose="020B0503020102020204" pitchFamily="34" charset="0"/>
            </a:endParaRPr>
          </a:p>
          <a:p>
            <a:endParaRPr lang="lv-LV" sz="2000" dirty="0">
              <a:latin typeface="Franklin Gothic Book" panose="020B0503020102020204" pitchFamily="34" charset="0"/>
            </a:endParaRPr>
          </a:p>
          <a:p>
            <a:r>
              <a:rPr lang="lv-LV" sz="2000" dirty="0"/>
              <a:t>2025.gadā notika</a:t>
            </a:r>
            <a:r>
              <a:rPr lang="lv-LV" sz="2000" b="1" dirty="0"/>
              <a:t> 3</a:t>
            </a:r>
            <a:r>
              <a:rPr lang="lv-LV" sz="2000" dirty="0"/>
              <a:t> ārvalstu izdevēju, mediju un festivālu pārstāvju vizītes Latvijā, tajās piedalījās  </a:t>
            </a:r>
            <a:r>
              <a:rPr lang="lv-LV" sz="2000" b="1" dirty="0"/>
              <a:t>36</a:t>
            </a:r>
            <a:r>
              <a:rPr lang="lv-LV" sz="2000" dirty="0"/>
              <a:t> ārvalstu pārstāvji, no tiem 13 pārstāvji no Vācijas un Austrijas.</a:t>
            </a:r>
          </a:p>
          <a:p>
            <a:endParaRPr lang="lv-LV" sz="2000" dirty="0"/>
          </a:p>
          <a:p>
            <a:r>
              <a:rPr lang="lv-LV" sz="2000" dirty="0"/>
              <a:t>2026. gadā plānotas </a:t>
            </a:r>
            <a:r>
              <a:rPr lang="lv-LV" sz="2000" b="1" dirty="0"/>
              <a:t>2</a:t>
            </a:r>
            <a:r>
              <a:rPr lang="lv-LV" sz="2000" dirty="0"/>
              <a:t> izdevēju vizītes ar </a:t>
            </a:r>
            <a:r>
              <a:rPr lang="lv-LV" sz="2000" b="1" dirty="0"/>
              <a:t>40</a:t>
            </a:r>
            <a:r>
              <a:rPr lang="lv-LV" sz="2000" dirty="0"/>
              <a:t> dalībniekiem.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dk1"/>
              </a:solidFill>
              <a:latin typeface="Franklin Gothic Book" panose="020B0503020102020204" pitchFamily="34" charset="0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1306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4D416B-60D8-6B65-95F4-AB718AAE0127}"/>
              </a:ext>
            </a:extLst>
          </p:cNvPr>
          <p:cNvSpPr txBox="1"/>
          <p:nvPr/>
        </p:nvSpPr>
        <p:spPr>
          <a:xfrm>
            <a:off x="1487488" y="1556792"/>
            <a:ext cx="9649072" cy="2673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2000" b="1" kern="100" dirty="0">
                <a:effectLst/>
                <a:latin typeface="Franklin Gothic Book" panose="020B0503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Grantu </a:t>
            </a:r>
            <a:r>
              <a:rPr lang="lv-LV" sz="2000" b="1" kern="100" dirty="0" err="1">
                <a:effectLst/>
                <a:latin typeface="Franklin Gothic Book" panose="020B0503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progamma</a:t>
            </a:r>
            <a:endParaRPr lang="lv-LV" sz="2000" b="1" kern="100" dirty="0">
              <a:effectLst/>
              <a:latin typeface="Franklin Gothic Book" panose="020B0503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lv-LV" sz="2000" kern="100" dirty="0">
              <a:effectLst/>
              <a:latin typeface="Franklin Gothic Book" panose="020B0503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2025.gadā </a:t>
            </a:r>
            <a:r>
              <a:rPr lang="lv-LV" sz="1800" kern="100" dirty="0" err="1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grantu</a:t>
            </a:r>
            <a:r>
              <a:rPr lang="lv-LV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programmā tika pieteikti 90 izdevēju un 67 tulkotāju projekti, no tiem kopumā </a:t>
            </a:r>
            <a:r>
              <a:rPr lang="lv-LV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101 </a:t>
            </a:r>
            <a:r>
              <a:rPr lang="lv-LV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guva atbalstu – </a:t>
            </a:r>
            <a:r>
              <a:rPr lang="lv-LV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53</a:t>
            </a:r>
            <a:r>
              <a:rPr lang="lv-LV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ārvalstu izdevēji un</a:t>
            </a:r>
            <a:r>
              <a:rPr lang="lv-LV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48</a:t>
            </a:r>
            <a:r>
              <a:rPr lang="lv-LV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tulkotāji. Piešķīrums 230 000 EUR, prasītais finansējums 401 766 EUR.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2026.g. pirmajā konkursā ir pieteikušies 46 izdevēji un 38 tulkotāji. Pieprasītā summa: 196 900 EUR / Programmā kopumā pieejami 220 000 EUR.</a:t>
            </a:r>
          </a:p>
        </p:txBody>
      </p:sp>
    </p:spTree>
    <p:extLst>
      <p:ext uri="{BB962C8B-B14F-4D97-AF65-F5344CB8AC3E}">
        <p14:creationId xmlns:p14="http://schemas.microsoft.com/office/powerpoint/2010/main" val="3799869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75D283-3CF6-38F2-B6F8-915895C0D472}"/>
              </a:ext>
            </a:extLst>
          </p:cNvPr>
          <p:cNvSpPr txBox="1"/>
          <p:nvPr/>
        </p:nvSpPr>
        <p:spPr>
          <a:xfrm>
            <a:off x="1487488" y="1268760"/>
            <a:ext cx="9721080" cy="3201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2000" b="1" kern="100" dirty="0">
                <a:effectLst/>
                <a:latin typeface="Franklin Gothic Book" panose="020B0503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Mobilitātes programma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lv-LV" sz="2000" kern="100" dirty="0">
              <a:effectLst/>
              <a:latin typeface="Franklin Gothic Book" panose="020B0503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2025.gadā kopumā notikuši </a:t>
            </a:r>
            <a:r>
              <a:rPr lang="lv-LV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148</a:t>
            </a: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pasākumi ārvalstīs ar </a:t>
            </a:r>
            <a:r>
              <a:rPr lang="lv-LV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150 </a:t>
            </a: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Latvijas autoru, tulkotāju un nozares profesionāļu dalību (59 autori un tulkotāji un 8 </a:t>
            </a:r>
            <a:r>
              <a:rPr lang="lv-LV" sz="2000" i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Latvian</a:t>
            </a:r>
            <a:r>
              <a:rPr lang="lv-LV" sz="2000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v-LV" sz="2000" i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Literature</a:t>
            </a: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komandas pārstāvji).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 tiem </a:t>
            </a:r>
            <a:r>
              <a:rPr lang="lv-LV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36 </a:t>
            </a: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pasākumi Vācijā, Austrijā un Šveicē ar </a:t>
            </a:r>
            <a:r>
              <a:rPr lang="lv-LV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37</a:t>
            </a: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Latvijas autoru un nozares profesionāļu dalību</a:t>
            </a:r>
            <a:r>
              <a:rPr lang="lv-LV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(26 autoru un 11 </a:t>
            </a:r>
            <a:r>
              <a:rPr lang="lv-LV" sz="2000" i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Latvian</a:t>
            </a:r>
            <a:r>
              <a:rPr lang="lv-LV" sz="2000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v-LV" sz="2000" i="1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Literature</a:t>
            </a:r>
            <a:r>
              <a:rPr lang="lv-LV" sz="2000" i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komandas mobilitātes uz Leipcigu un Frankfurti).</a:t>
            </a:r>
          </a:p>
        </p:txBody>
      </p:sp>
    </p:spTree>
    <p:extLst>
      <p:ext uri="{BB962C8B-B14F-4D97-AF65-F5344CB8AC3E}">
        <p14:creationId xmlns:p14="http://schemas.microsoft.com/office/powerpoint/2010/main" val="951555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FD32FA-44B6-4531-8EF6-051CBBCDD770}"/>
              </a:ext>
            </a:extLst>
          </p:cNvPr>
          <p:cNvSpPr txBox="1"/>
          <p:nvPr/>
        </p:nvSpPr>
        <p:spPr>
          <a:xfrm>
            <a:off x="1559496" y="1748792"/>
            <a:ext cx="9649072" cy="1683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2000" b="1" kern="100" dirty="0">
                <a:effectLst/>
                <a:latin typeface="Franklin Gothic Book" panose="020B0503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5. Tulkotāju tikšanās Latvijā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lv-LV" sz="2000" b="1" kern="100" dirty="0">
              <a:effectLst/>
              <a:latin typeface="Franklin Gothic Book" panose="020B0503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2000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2026.gadā 12.-15.maijā notiks tulkotāju no latviešu valodas uz svešvalodām tikšanās Latvijā (Jūrmalā). Piedalīsies 39 tulkotāji.</a:t>
            </a:r>
          </a:p>
        </p:txBody>
      </p:sp>
    </p:spTree>
    <p:extLst>
      <p:ext uri="{BB962C8B-B14F-4D97-AF65-F5344CB8AC3E}">
        <p14:creationId xmlns:p14="http://schemas.microsoft.com/office/powerpoint/2010/main" val="1996082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206018-571A-0C0E-DF26-4426D928AF2E}"/>
              </a:ext>
            </a:extLst>
          </p:cNvPr>
          <p:cNvSpPr txBox="1"/>
          <p:nvPr/>
        </p:nvSpPr>
        <p:spPr>
          <a:xfrm>
            <a:off x="1847528" y="1772816"/>
            <a:ext cx="9073008" cy="1683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2000" b="1" kern="100" dirty="0">
                <a:effectLst/>
                <a:latin typeface="Franklin Gothic Book" panose="020B0503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6. Frankfurtes grāmatu tirgus un viesu valsts statuss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lv-LV" sz="2000" kern="100" dirty="0">
              <a:effectLst/>
              <a:latin typeface="Franklin Gothic Book" panose="020B0503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lv-LV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2028.gada viesu valsts statusam Latvija netika izvēlēta. Mūsu pieteikums ir spēkā statusa piešķiršanai turpmākajos gados (2029.-2030.)</a:t>
            </a:r>
          </a:p>
        </p:txBody>
      </p:sp>
    </p:spTree>
    <p:extLst>
      <p:ext uri="{BB962C8B-B14F-4D97-AF65-F5344CB8AC3E}">
        <p14:creationId xmlns:p14="http://schemas.microsoft.com/office/powerpoint/2010/main" val="100706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 1">
            <a:extLst>
              <a:ext uri="{FF2B5EF4-FFF2-40B4-BE49-F238E27FC236}">
                <a16:creationId xmlns:a16="http://schemas.microsoft.com/office/drawing/2014/main" id="{EC8CED85-832F-82AF-F353-EFB194904B3F}"/>
              </a:ext>
            </a:extLst>
          </p:cNvPr>
          <p:cNvSpPr txBox="1"/>
          <p:nvPr/>
        </p:nvSpPr>
        <p:spPr>
          <a:xfrm>
            <a:off x="1631504" y="1660060"/>
            <a:ext cx="8361000" cy="209772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lv-LV" sz="5400" cap="all" spc="-1" dirty="0">
                <a:solidFill>
                  <a:srgbClr val="191B0E"/>
                </a:solidFill>
                <a:latin typeface="Franklin Gothic Book"/>
              </a:rPr>
              <a:t>Paldies!</a:t>
            </a:r>
            <a:endParaRPr lang="en-US" sz="5400" b="0" strike="noStrike" spc="-1" dirty="0">
              <a:solidFill>
                <a:srgbClr val="000000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587913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6116</TotalTime>
  <Words>378</Words>
  <Application>Microsoft Office PowerPoint</Application>
  <PresentationFormat>Platekrāna</PresentationFormat>
  <Paragraphs>32</Paragraphs>
  <Slides>8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2</vt:i4>
      </vt:variant>
      <vt:variant>
        <vt:lpstr>Slaidu virsraksti</vt:lpstr>
      </vt:variant>
      <vt:variant>
        <vt:i4>8</vt:i4>
      </vt:variant>
    </vt:vector>
  </HeadingPairs>
  <TitlesOfParts>
    <vt:vector size="16" baseType="lpstr">
      <vt:lpstr>Aptos</vt:lpstr>
      <vt:lpstr>Arial</vt:lpstr>
      <vt:lpstr>Franklin Gothic Book</vt:lpstr>
      <vt:lpstr>Symbol</vt:lpstr>
      <vt:lpstr>Times New Roman</vt:lpstr>
      <vt:lpstr>Wingdings</vt:lpstr>
      <vt:lpstr>Office Theme</vt:lpstr>
      <vt:lpstr>Office Theme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Latvijas literatūras eksporta stratēģija</dc:title>
  <dc:creator>Juta</dc:creator>
  <cp:lastModifiedBy>Līga Buševica</cp:lastModifiedBy>
  <cp:revision>84</cp:revision>
  <cp:lastPrinted>2025-04-30T10:14:22Z</cp:lastPrinted>
  <dcterms:created xsi:type="dcterms:W3CDTF">2017-06-20T09:53:24Z</dcterms:created>
  <dcterms:modified xsi:type="dcterms:W3CDTF">2026-02-18T13:17:09Z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14</vt:i4>
  </property>
</Properties>
</file>