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6" r:id="rId2"/>
    <p:sldId id="288" r:id="rId3"/>
    <p:sldId id="265" r:id="rId4"/>
    <p:sldId id="266" r:id="rId5"/>
    <p:sldId id="295" r:id="rId6"/>
    <p:sldId id="296" r:id="rId7"/>
    <p:sldId id="286" r:id="rId8"/>
    <p:sldId id="270" r:id="rId9"/>
    <p:sldId id="297" r:id="rId10"/>
    <p:sldId id="282" r:id="rId11"/>
    <p:sldId id="298" r:id="rId12"/>
    <p:sldId id="291" r:id="rId13"/>
    <p:sldId id="274" r:id="rId14"/>
    <p:sldId id="293" r:id="rId15"/>
    <p:sldId id="294" r:id="rId16"/>
  </p:sldIdLst>
  <p:sldSz cx="9144000" cy="6858000" type="screen4x3"/>
  <p:notesSz cx="6797675" cy="9928225"/>
  <p:defaultTextStyle>
    <a:defPPr>
      <a:defRPr lang="en-US"/>
    </a:defPPr>
    <a:lvl1pPr algn="l" defTabSz="938213" rtl="0" fontAlgn="base">
      <a:spcBef>
        <a:spcPct val="0"/>
      </a:spcBef>
      <a:spcAft>
        <a:spcPct val="0"/>
      </a:spcAft>
      <a:defRPr sz="1700" kern="1200">
        <a:solidFill>
          <a:schemeClr val="tx1"/>
        </a:solidFill>
        <a:latin typeface="Times New Roman" pitchFamily="18" charset="0"/>
        <a:ea typeface="MS PGothic" pitchFamily="34" charset="-128"/>
        <a:cs typeface="+mn-cs"/>
      </a:defRPr>
    </a:lvl1pPr>
    <a:lvl2pPr marL="468313" indent="-11113" algn="l" defTabSz="938213" rtl="0" fontAlgn="base">
      <a:spcBef>
        <a:spcPct val="0"/>
      </a:spcBef>
      <a:spcAft>
        <a:spcPct val="0"/>
      </a:spcAft>
      <a:defRPr sz="1700" kern="1200">
        <a:solidFill>
          <a:schemeClr val="tx1"/>
        </a:solidFill>
        <a:latin typeface="Times New Roman" pitchFamily="18" charset="0"/>
        <a:ea typeface="MS PGothic" pitchFamily="34" charset="-128"/>
        <a:cs typeface="+mn-cs"/>
      </a:defRPr>
    </a:lvl2pPr>
    <a:lvl3pPr marL="938213" indent="-23813" algn="l" defTabSz="938213" rtl="0" fontAlgn="base">
      <a:spcBef>
        <a:spcPct val="0"/>
      </a:spcBef>
      <a:spcAft>
        <a:spcPct val="0"/>
      </a:spcAft>
      <a:defRPr sz="1700" kern="1200">
        <a:solidFill>
          <a:schemeClr val="tx1"/>
        </a:solidFill>
        <a:latin typeface="Times New Roman" pitchFamily="18" charset="0"/>
        <a:ea typeface="MS PGothic" pitchFamily="34" charset="-128"/>
        <a:cs typeface="+mn-cs"/>
      </a:defRPr>
    </a:lvl3pPr>
    <a:lvl4pPr marL="1408113" indent="-36513" algn="l" defTabSz="938213" rtl="0" fontAlgn="base">
      <a:spcBef>
        <a:spcPct val="0"/>
      </a:spcBef>
      <a:spcAft>
        <a:spcPct val="0"/>
      </a:spcAft>
      <a:defRPr sz="1700" kern="1200">
        <a:solidFill>
          <a:schemeClr val="tx1"/>
        </a:solidFill>
        <a:latin typeface="Times New Roman" pitchFamily="18" charset="0"/>
        <a:ea typeface="MS PGothic" pitchFamily="34" charset="-128"/>
        <a:cs typeface="+mn-cs"/>
      </a:defRPr>
    </a:lvl4pPr>
    <a:lvl5pPr marL="1878013" indent="-49213" algn="l" defTabSz="938213" rtl="0" fontAlgn="base">
      <a:spcBef>
        <a:spcPct val="0"/>
      </a:spcBef>
      <a:spcAft>
        <a:spcPct val="0"/>
      </a:spcAft>
      <a:defRPr sz="1700" kern="1200">
        <a:solidFill>
          <a:schemeClr val="tx1"/>
        </a:solidFill>
        <a:latin typeface="Times New Roman" pitchFamily="18" charset="0"/>
        <a:ea typeface="MS PGothic" pitchFamily="34" charset="-128"/>
        <a:cs typeface="+mn-cs"/>
      </a:defRPr>
    </a:lvl5pPr>
    <a:lvl6pPr marL="2286000" algn="l" defTabSz="914400" rtl="0" eaLnBrk="1" latinLnBrk="0" hangingPunct="1">
      <a:defRPr sz="1700" kern="1200">
        <a:solidFill>
          <a:schemeClr val="tx1"/>
        </a:solidFill>
        <a:latin typeface="Times New Roman" pitchFamily="18" charset="0"/>
        <a:ea typeface="MS PGothic" pitchFamily="34" charset="-128"/>
        <a:cs typeface="+mn-cs"/>
      </a:defRPr>
    </a:lvl6pPr>
    <a:lvl7pPr marL="2743200" algn="l" defTabSz="914400" rtl="0" eaLnBrk="1" latinLnBrk="0" hangingPunct="1">
      <a:defRPr sz="1700" kern="1200">
        <a:solidFill>
          <a:schemeClr val="tx1"/>
        </a:solidFill>
        <a:latin typeface="Times New Roman" pitchFamily="18" charset="0"/>
        <a:ea typeface="MS PGothic" pitchFamily="34" charset="-128"/>
        <a:cs typeface="+mn-cs"/>
      </a:defRPr>
    </a:lvl7pPr>
    <a:lvl8pPr marL="3200400" algn="l" defTabSz="914400" rtl="0" eaLnBrk="1" latinLnBrk="0" hangingPunct="1">
      <a:defRPr sz="1700" kern="1200">
        <a:solidFill>
          <a:schemeClr val="tx1"/>
        </a:solidFill>
        <a:latin typeface="Times New Roman" pitchFamily="18" charset="0"/>
        <a:ea typeface="MS PGothic" pitchFamily="34" charset="-128"/>
        <a:cs typeface="+mn-cs"/>
      </a:defRPr>
    </a:lvl8pPr>
    <a:lvl9pPr marL="3657600" algn="l" defTabSz="914400" rtl="0" eaLnBrk="1" latinLnBrk="0" hangingPunct="1">
      <a:defRPr sz="1700" kern="1200">
        <a:solidFill>
          <a:schemeClr val="tx1"/>
        </a:solidFill>
        <a:latin typeface="Times New Roman" pitchFamily="18"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a:tblStyle styleId="{5C22544A-7EE6-4342-B048-85BDC9FD1C3A}" styleName="Vidējs stils 2 - izcēlum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snapToObjects="1">
      <p:cViewPr varScale="1">
        <p:scale>
          <a:sx n="64" d="100"/>
          <a:sy n="64" d="100"/>
        </p:scale>
        <p:origin x="-1330"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pPr>
              <a:defRPr/>
            </a:pPr>
            <a:endParaRPr lang="lv-LV"/>
          </a:p>
        </p:txBody>
      </p:sp>
      <p:sp>
        <p:nvSpPr>
          <p:cNvPr id="3" name="Datuma vietturis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pPr>
              <a:defRPr/>
            </a:pPr>
            <a:fld id="{7BC9D0DB-B238-4A0C-945B-FE3A9192A46B}" type="datetimeFigureOut">
              <a:rPr lang="lv-LV"/>
              <a:pPr>
                <a:defRPr/>
              </a:pPr>
              <a:t>2016.12.07.</a:t>
            </a:fld>
            <a:endParaRPr lang="lv-LV"/>
          </a:p>
        </p:txBody>
      </p:sp>
      <p:sp>
        <p:nvSpPr>
          <p:cNvPr id="4" name="Kājenes vietturis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pPr>
              <a:defRPr/>
            </a:pPr>
            <a:endParaRPr lang="lv-LV"/>
          </a:p>
        </p:txBody>
      </p:sp>
      <p:sp>
        <p:nvSpPr>
          <p:cNvPr id="5" name="Slaida numura vietturis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pPr>
              <a:defRPr/>
            </a:pPr>
            <a:fld id="{86DB49F9-2189-4E02-AF79-F1C1BDE65BE9}" type="slidenum">
              <a:rPr lang="lv-LV"/>
              <a:pPr>
                <a:defRPr/>
              </a:pPr>
              <a:t>‹#›</a:t>
            </a:fld>
            <a:endParaRPr lang="lv-LV"/>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defTabSz="939575" fontAlgn="auto">
              <a:spcBef>
                <a:spcPts val="0"/>
              </a:spcBef>
              <a:spcAft>
                <a:spcPts val="0"/>
              </a:spcAft>
              <a:defRPr sz="1200">
                <a:latin typeface="+mn-lt"/>
                <a:ea typeface="+mn-ea"/>
                <a:cs typeface="+mn-cs"/>
              </a:defRPr>
            </a:lvl1pPr>
          </a:lstStyle>
          <a:p>
            <a:pPr>
              <a:defRPr/>
            </a:pPr>
            <a:endParaRPr lang="lv-LV"/>
          </a:p>
        </p:txBody>
      </p:sp>
      <p:sp>
        <p:nvSpPr>
          <p:cNvPr id="3" name="Date Placeholder 2"/>
          <p:cNvSpPr>
            <a:spLocks noGrp="1"/>
          </p:cNvSpPr>
          <p:nvPr>
            <p:ph type="dt" idx="1"/>
          </p:nvPr>
        </p:nvSpPr>
        <p:spPr>
          <a:xfrm>
            <a:off x="3849688" y="0"/>
            <a:ext cx="2946400" cy="496888"/>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pPr>
              <a:defRPr/>
            </a:pPr>
            <a:fld id="{57CB8E34-3FAB-4993-9357-C0C41D4001CD}" type="datetimeFigureOut">
              <a:rPr lang="lv-LV" altLang="lv-LV"/>
              <a:pPr>
                <a:defRPr/>
              </a:pPr>
              <a:t>2016.12.07.</a:t>
            </a:fld>
            <a:endParaRPr lang="lv-LV" altLang="lv-LV"/>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lv-LV" noProof="0"/>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lv-LV" noProof="0"/>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defTabSz="939575" fontAlgn="auto">
              <a:spcBef>
                <a:spcPts val="0"/>
              </a:spcBef>
              <a:spcAft>
                <a:spcPts val="0"/>
              </a:spcAft>
              <a:defRPr sz="1200">
                <a:latin typeface="+mn-lt"/>
                <a:ea typeface="+mn-ea"/>
                <a:cs typeface="+mn-cs"/>
              </a:defRPr>
            </a:lvl1pPr>
          </a:lstStyle>
          <a:p>
            <a:pPr>
              <a:defRPr/>
            </a:pPr>
            <a:endParaRPr lang="lv-LV"/>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pPr>
              <a:defRPr/>
            </a:pPr>
            <a:fld id="{99EA1A35-44D8-46BC-83AD-0DA27C96BE12}" type="slidenum">
              <a:rPr lang="lv-LV" altLang="lv-LV"/>
              <a:pPr>
                <a:defRPr/>
              </a:pPr>
              <a:t>‹#›</a:t>
            </a:fld>
            <a:endParaRPr lang="lv-LV" altLang="lv-LV"/>
          </a:p>
        </p:txBody>
      </p:sp>
    </p:spTree>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1pPr>
    <a:lvl2pPr marL="4683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382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4081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780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cstate="print"/>
          <a:srcRect/>
          <a:stretch>
            <a:fillRect/>
          </a:stretch>
        </p:blipFill>
        <p:spPr bwMode="auto">
          <a:xfrm>
            <a:off x="2682875" y="0"/>
            <a:ext cx="3778250" cy="4165600"/>
          </a:xfrm>
          <a:prstGeom prst="rect">
            <a:avLst/>
          </a:prstGeom>
          <a:noFill/>
          <a:ln w="9525">
            <a:noFill/>
            <a:miter lim="800000"/>
            <a:headEnd/>
            <a:tailEnd/>
          </a:ln>
        </p:spPr>
      </p:pic>
      <p:pic>
        <p:nvPicPr>
          <p:cNvPr id="6" name="Picture 7"/>
          <p:cNvPicPr>
            <a:picLocks noChangeAspect="1"/>
          </p:cNvPicPr>
          <p:nvPr userDrawn="1"/>
        </p:nvPicPr>
        <p:blipFill>
          <a:blip r:embed="rId3" cstate="print"/>
          <a:srcRect/>
          <a:stretch>
            <a:fillRect/>
          </a:stretch>
        </p:blipFill>
        <p:spPr bwMode="auto">
          <a:xfrm>
            <a:off x="0" y="6621463"/>
            <a:ext cx="9144000" cy="246062"/>
          </a:xfrm>
          <a:prstGeom prst="rect">
            <a:avLst/>
          </a:prstGeom>
          <a:noFill/>
          <a:ln w="9525">
            <a:noFill/>
            <a:miter lim="800000"/>
            <a:headEnd/>
            <a:tailEnd/>
          </a:ln>
        </p:spPr>
      </p:pic>
      <p:sp>
        <p:nvSpPr>
          <p:cNvPr id="7" name="Title 1"/>
          <p:cNvSpPr txBox="1">
            <a:spLocks/>
          </p:cNvSpPr>
          <p:nvPr userDrawn="1"/>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cstate="print"/>
          <a:srcRect/>
          <a:stretch>
            <a:fillRect/>
          </a:stretch>
        </p:blipFill>
        <p:spPr bwMode="auto">
          <a:xfrm>
            <a:off x="296863" y="0"/>
            <a:ext cx="1760537" cy="1957388"/>
          </a:xfrm>
          <a:prstGeom prst="rect">
            <a:avLst/>
          </a:prstGeom>
          <a:noFill/>
          <a:ln w="9525">
            <a:noFill/>
            <a:miter lim="800000"/>
            <a:headEnd/>
            <a:tailEnd/>
          </a:ln>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smtClean="0"/>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pPr>
              <a:defRPr/>
            </a:pPr>
            <a:fld id="{7D8170D3-9FB4-479A-AFD0-E9496876DD4A}" type="slidenum">
              <a:rPr lang="en-US" altLang="lv-LV"/>
              <a:pPr>
                <a:defRPr/>
              </a:pPr>
              <a:t>‹#›</a:t>
            </a:fld>
            <a:endParaRPr lang="en-US" altLang="lv-LV"/>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cstate="print"/>
          <a:srcRect/>
          <a:stretch>
            <a:fillRect/>
          </a:stretch>
        </p:blipFill>
        <p:spPr bwMode="auto">
          <a:xfrm>
            <a:off x="296863" y="0"/>
            <a:ext cx="1760537" cy="1957388"/>
          </a:xfrm>
          <a:prstGeom prst="rect">
            <a:avLst/>
          </a:prstGeom>
          <a:noFill/>
          <a:ln w="9525">
            <a:noFill/>
            <a:miter lim="800000"/>
            <a:headEnd/>
            <a:tailEnd/>
          </a:ln>
        </p:spPr>
      </p:pic>
      <p:sp>
        <p:nvSpPr>
          <p:cNvPr id="2" name="Title 1"/>
          <p:cNvSpPr>
            <a:spLocks noGrp="1"/>
          </p:cNvSpPr>
          <p:nvPr>
            <p:ph type="title"/>
          </p:nvPr>
        </p:nvSpPr>
        <p:spPr>
          <a:xfrm>
            <a:off x="2590800" y="3657600"/>
            <a:ext cx="6096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2590800" y="381000"/>
            <a:ext cx="6096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smtClean="0"/>
              <a:t>Click to edit Master text styles</a:t>
            </a:r>
          </a:p>
        </p:txBody>
      </p:sp>
      <p:sp>
        <p:nvSpPr>
          <p:cNvPr id="10"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1"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pPr>
              <a:defRPr/>
            </a:pPr>
            <a:fld id="{A61A215A-7BB5-4FA5-9475-02B079D74264}" type="slidenum">
              <a:rPr lang="en-US" altLang="lv-LV"/>
              <a:pPr>
                <a:defRPr/>
              </a:pPr>
              <a:t>‹#›</a:t>
            </a:fld>
            <a:endParaRPr lang="en-US" altLang="lv-LV"/>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srcRect/>
          <a:stretch>
            <a:fillRect/>
          </a:stretch>
        </p:blipFill>
        <p:spPr bwMode="auto">
          <a:xfrm>
            <a:off x="296863" y="0"/>
            <a:ext cx="1760537" cy="1957388"/>
          </a:xfrm>
          <a:prstGeom prst="rect">
            <a:avLst/>
          </a:prstGeom>
          <a:noFill/>
          <a:ln w="9525">
            <a:noFill/>
            <a:miter lim="800000"/>
            <a:headEnd/>
            <a:tailEnd/>
          </a:ln>
        </p:spPr>
      </p:pic>
      <p:sp>
        <p:nvSpPr>
          <p:cNvPr id="2"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2590800" y="1752600"/>
            <a:ext cx="28956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715000" y="1752600"/>
            <a:ext cx="29718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2"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pPr>
              <a:defRPr/>
            </a:pPr>
            <a:fld id="{F4A3E7B2-C72F-48FA-88F0-72FDC6625B7E}" type="slidenum">
              <a:rPr lang="en-US" altLang="lv-LV"/>
              <a:pPr>
                <a:defRPr/>
              </a:pPr>
              <a:t>‹#›</a:t>
            </a:fld>
            <a:endParaRPr lang="en-US" altLang="lv-LV"/>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9" name="Picture 6"/>
          <p:cNvPicPr>
            <a:picLocks noChangeAspect="1"/>
          </p:cNvPicPr>
          <p:nvPr userDrawn="1"/>
        </p:nvPicPr>
        <p:blipFill>
          <a:blip r:embed="rId2" cstate="print"/>
          <a:srcRect/>
          <a:stretch>
            <a:fillRect/>
          </a:stretch>
        </p:blipFill>
        <p:spPr bwMode="auto">
          <a:xfrm>
            <a:off x="296863" y="0"/>
            <a:ext cx="1760537" cy="1957388"/>
          </a:xfrm>
          <a:prstGeom prst="rect">
            <a:avLst/>
          </a:prstGeom>
          <a:noFill/>
          <a:ln w="9525">
            <a:noFill/>
            <a:miter lim="800000"/>
            <a:headEnd/>
            <a:tailEnd/>
          </a:ln>
        </p:spPr>
      </p:pic>
      <p:sp>
        <p:nvSpPr>
          <p:cNvPr id="14"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15" name="Content Placeholder 2"/>
          <p:cNvSpPr>
            <a:spLocks noGrp="1"/>
          </p:cNvSpPr>
          <p:nvPr>
            <p:ph sz="half" idx="1"/>
          </p:nvPr>
        </p:nvSpPr>
        <p:spPr>
          <a:xfrm>
            <a:off x="2590800" y="2386940"/>
            <a:ext cx="28956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Content Placeholder 3"/>
          <p:cNvSpPr>
            <a:spLocks noGrp="1"/>
          </p:cNvSpPr>
          <p:nvPr>
            <p:ph sz="half" idx="2"/>
          </p:nvPr>
        </p:nvSpPr>
        <p:spPr>
          <a:xfrm>
            <a:off x="5715000" y="2386940"/>
            <a:ext cx="29718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2" name="Text Placeholder 21"/>
          <p:cNvSpPr>
            <a:spLocks noGrp="1"/>
          </p:cNvSpPr>
          <p:nvPr>
            <p:ph type="body" sz="quarter" idx="16"/>
          </p:nvPr>
        </p:nvSpPr>
        <p:spPr>
          <a:xfrm>
            <a:off x="2590800" y="1852613"/>
            <a:ext cx="28956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23" name="Text Placeholder 21"/>
          <p:cNvSpPr>
            <a:spLocks noGrp="1"/>
          </p:cNvSpPr>
          <p:nvPr>
            <p:ph type="body" sz="quarter" idx="17"/>
          </p:nvPr>
        </p:nvSpPr>
        <p:spPr>
          <a:xfrm>
            <a:off x="5715000" y="1851953"/>
            <a:ext cx="2971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3"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0" name="Slide Number Placeholder 22"/>
          <p:cNvSpPr>
            <a:spLocks noGrp="1"/>
          </p:cNvSpPr>
          <p:nvPr>
            <p:ph type="sldNum" sz="quarter" idx="18"/>
          </p:nvPr>
        </p:nvSpPr>
        <p:spPr>
          <a:xfrm>
            <a:off x="8534400" y="6324600"/>
            <a:ext cx="304800" cy="304800"/>
          </a:xfrm>
        </p:spPr>
        <p:txBody>
          <a:bodyPr/>
          <a:lstStyle>
            <a:lvl1pPr>
              <a:defRPr sz="1000">
                <a:latin typeface="Verdana" pitchFamily="34" charset="0"/>
              </a:defRPr>
            </a:lvl1pPr>
          </a:lstStyle>
          <a:p>
            <a:pPr>
              <a:defRPr/>
            </a:pPr>
            <a:fld id="{A039A8F5-8CE9-4F49-A94B-504E841DE5C2}" type="slidenum">
              <a:rPr lang="en-US" altLang="lv-LV"/>
              <a:pPr>
                <a:defRPr/>
              </a:pPr>
              <a:t>‹#›</a:t>
            </a:fld>
            <a:endParaRPr lang="en-US" altLang="lv-LV"/>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cstate="print"/>
          <a:srcRect/>
          <a:stretch>
            <a:fillRect/>
          </a:stretch>
        </p:blipFill>
        <p:spPr bwMode="auto">
          <a:xfrm>
            <a:off x="296863" y="0"/>
            <a:ext cx="1760537" cy="1957388"/>
          </a:xfrm>
          <a:prstGeom prst="rect">
            <a:avLst/>
          </a:prstGeom>
          <a:noFill/>
          <a:ln w="9525">
            <a:noFill/>
            <a:miter lim="800000"/>
            <a:headEnd/>
            <a:tailEnd/>
          </a:ln>
        </p:spPr>
      </p:pic>
      <p:sp>
        <p:nvSpPr>
          <p:cNvPr id="13"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6"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pPr>
              <a:defRPr/>
            </a:pPr>
            <a:fld id="{EDDDFB72-A313-4761-9499-0D3C51FBB792}" type="slidenum">
              <a:rPr lang="en-US" altLang="lv-LV"/>
              <a:pPr>
                <a:defRPr/>
              </a:pPr>
              <a:t>‹#›</a:t>
            </a:fld>
            <a:endParaRPr lang="en-US" altLang="lv-LV"/>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cstate="print"/>
          <a:srcRect/>
          <a:stretch>
            <a:fillRect/>
          </a:stretch>
        </p:blipFill>
        <p:spPr bwMode="auto">
          <a:xfrm>
            <a:off x="296863" y="0"/>
            <a:ext cx="1760537" cy="1957388"/>
          </a:xfrm>
          <a:prstGeom prst="rect">
            <a:avLst/>
          </a:prstGeom>
          <a:noFill/>
          <a:ln w="9525">
            <a:noFill/>
            <a:miter lim="800000"/>
            <a:headEnd/>
            <a:tailEnd/>
          </a:ln>
        </p:spPr>
      </p:pic>
      <p:sp>
        <p:nvSpPr>
          <p:cNvPr id="6"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5"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pPr>
              <a:defRPr/>
            </a:pPr>
            <a:fld id="{6293DD75-D8B1-48A1-95AA-E49008C17731}" type="slidenum">
              <a:rPr lang="en-US" altLang="lv-LV"/>
              <a:pPr>
                <a:defRPr/>
              </a:pPr>
              <a:t>‹#›</a:t>
            </a:fld>
            <a:endParaRPr lang="en-US" altLang="lv-LV"/>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srcRect/>
          <a:stretch>
            <a:fillRect/>
          </a:stretch>
        </p:blipFill>
        <p:spPr bwMode="auto">
          <a:xfrm>
            <a:off x="296863" y="0"/>
            <a:ext cx="1760537" cy="1957388"/>
          </a:xfrm>
          <a:prstGeom prst="rect">
            <a:avLst/>
          </a:prstGeom>
          <a:noFill/>
          <a:ln w="9525">
            <a:noFill/>
            <a:miter lim="800000"/>
            <a:headEnd/>
            <a:tailEnd/>
          </a:ln>
        </p:spPr>
      </p:pic>
      <p:sp>
        <p:nvSpPr>
          <p:cNvPr id="2" name="Title 1"/>
          <p:cNvSpPr>
            <a:spLocks noGrp="1"/>
          </p:cNvSpPr>
          <p:nvPr>
            <p:ph type="title"/>
          </p:nvPr>
        </p:nvSpPr>
        <p:spPr>
          <a:xfrm>
            <a:off x="2590800" y="272975"/>
            <a:ext cx="2751026"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5569527" y="273054"/>
            <a:ext cx="3269672"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90800" y="1435119"/>
            <a:ext cx="2751026"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smtClean="0"/>
              <a:t>Click to edit Master text styles</a:t>
            </a:r>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pPr>
              <a:defRPr/>
            </a:pPr>
            <a:fld id="{FB4510B3-5CA7-4C5D-AD08-7F07ADB996F3}" type="slidenum">
              <a:rPr lang="en-US" altLang="lv-LV"/>
              <a:pPr>
                <a:defRPr/>
              </a:pPr>
              <a:t>‹#›</a:t>
            </a:fld>
            <a:endParaRPr lang="en-US" altLang="lv-LV"/>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cstate="print"/>
          <a:srcRect/>
          <a:stretch>
            <a:fillRect/>
          </a:stretch>
        </p:blipFill>
        <p:spPr bwMode="auto">
          <a:xfrm>
            <a:off x="0" y="6621463"/>
            <a:ext cx="9144000" cy="246062"/>
          </a:xfrm>
          <a:prstGeom prst="rect">
            <a:avLst/>
          </a:prstGeom>
          <a:noFill/>
          <a:ln w="9525">
            <a:noFill/>
            <a:miter lim="800000"/>
            <a:headEnd/>
            <a:tailEnd/>
          </a:ln>
        </p:spPr>
      </p:pic>
      <p:pic>
        <p:nvPicPr>
          <p:cNvPr id="5" name="Picture 6"/>
          <p:cNvPicPr>
            <a:picLocks noChangeAspect="1"/>
          </p:cNvPicPr>
          <p:nvPr userDrawn="1"/>
        </p:nvPicPr>
        <p:blipFill>
          <a:blip r:embed="rId3" cstate="print"/>
          <a:srcRect/>
          <a:stretch>
            <a:fillRect/>
          </a:stretch>
        </p:blipFill>
        <p:spPr bwMode="auto">
          <a:xfrm>
            <a:off x="2682875" y="0"/>
            <a:ext cx="3778250" cy="4165600"/>
          </a:xfrm>
          <a:prstGeom prst="rect">
            <a:avLst/>
          </a:prstGeom>
          <a:noFill/>
          <a:ln w="9525">
            <a:noFill/>
            <a:miter lim="800000"/>
            <a:headEnd/>
            <a:tailEnd/>
          </a:ln>
        </p:spPr>
      </p:pic>
      <p:sp>
        <p:nvSpPr>
          <p:cNvPr id="9"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3957" tIns="46979" rIns="93957" bIns="46979" numCol="1" anchor="ctr" anchorCtr="0" compatLnSpc="1">
            <a:prstTxWarp prst="textNoShape">
              <a:avLst/>
            </a:prstTxWarp>
          </a:bodyPr>
          <a:lstStyle/>
          <a:p>
            <a:pPr lvl="0"/>
            <a:r>
              <a:rPr lang="en-US" altLang="lv-LV"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3957" tIns="46979" rIns="93957" bIns="46979" numCol="1" anchor="t" anchorCtr="0" compatLnSpc="1">
            <a:prstTxWarp prst="textNoShape">
              <a:avLst/>
            </a:prstTxWarp>
          </a:bodyPr>
          <a:lstStyle/>
          <a:p>
            <a:pPr lvl="0"/>
            <a:r>
              <a:rPr lang="en-US" altLang="lv-LV" smtClean="0"/>
              <a:t>Click to edit Master text styles</a:t>
            </a:r>
          </a:p>
          <a:p>
            <a:pPr lvl="1"/>
            <a:r>
              <a:rPr lang="en-US" altLang="lv-LV" smtClean="0"/>
              <a:t>Second level</a:t>
            </a:r>
          </a:p>
          <a:p>
            <a:pPr lvl="2"/>
            <a:r>
              <a:rPr lang="en-US" altLang="lv-LV" smtClean="0"/>
              <a:t>Third level</a:t>
            </a:r>
          </a:p>
          <a:p>
            <a:pPr lvl="3"/>
            <a:r>
              <a:rPr lang="en-US" altLang="lv-LV" smtClean="0"/>
              <a:t>Fourth level</a:t>
            </a:r>
          </a:p>
          <a:p>
            <a:pPr lvl="4"/>
            <a:r>
              <a:rPr lang="en-US" altLang="lv-LV"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3957" tIns="46979" rIns="93957" bIns="46979" numCol="1" anchor="ctr" anchorCtr="0" compatLnSpc="1">
            <a:prstTxWarp prst="textNoShape">
              <a:avLst/>
            </a:prstTxWarp>
          </a:bodyPr>
          <a:lstStyle>
            <a:lvl1pPr>
              <a:defRPr sz="1200">
                <a:solidFill>
                  <a:srgbClr val="898989"/>
                </a:solidFill>
              </a:defRPr>
            </a:lvl1pPr>
          </a:lstStyle>
          <a:p>
            <a:pPr>
              <a:defRPr/>
            </a:pPr>
            <a:endParaRPr lang="en-US" altLang="lv-LV"/>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3957" tIns="46979" rIns="93957" bIns="46979" rtlCol="0" anchor="ctr"/>
          <a:lstStyle>
            <a:lvl1pPr algn="ctr" defTabSz="939575"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3957" tIns="46979" rIns="93957" bIns="46979" numCol="1" anchor="ctr" anchorCtr="0" compatLnSpc="1">
            <a:prstTxWarp prst="textNoShape">
              <a:avLst/>
            </a:prstTxWarp>
          </a:bodyPr>
          <a:lstStyle>
            <a:lvl1pPr algn="r">
              <a:defRPr sz="1200">
                <a:solidFill>
                  <a:srgbClr val="898989"/>
                </a:solidFill>
              </a:defRPr>
            </a:lvl1pPr>
          </a:lstStyle>
          <a:p>
            <a:pPr>
              <a:defRPr/>
            </a:pPr>
            <a:fld id="{5E4D0BD2-00A4-4A45-AF3C-F66C72D47C71}" type="slidenum">
              <a:rPr lang="en-US" altLang="lv-LV"/>
              <a:pPr>
                <a:defRPr/>
              </a:pPr>
              <a:t>‹#›</a:t>
            </a:fld>
            <a:endParaRPr lang="en-US" altLang="lv-LV"/>
          </a:p>
        </p:txBody>
      </p:sp>
    </p:spTree>
  </p:cSld>
  <p:clrMap bg1="lt1" tx1="dk1" bg2="lt2" tx2="dk2" accent1="accent1" accent2="accent2" accent3="accent3" accent4="accent4" accent5="accent5" accent6="accent6" hlink="hlink" folHlink="folHlink"/>
  <p:sldLayoutIdLst>
    <p:sldLayoutId id="2147484027" r:id="rId1"/>
    <p:sldLayoutId id="2147484028" r:id="rId2"/>
    <p:sldLayoutId id="2147484029" r:id="rId3"/>
    <p:sldLayoutId id="2147484030" r:id="rId4"/>
    <p:sldLayoutId id="2147484031" r:id="rId5"/>
    <p:sldLayoutId id="2147484032" r:id="rId6"/>
    <p:sldLayoutId id="2147484033" r:id="rId7"/>
    <p:sldLayoutId id="2147484034" r:id="rId8"/>
    <p:sldLayoutId id="2147484035" r:id="rId9"/>
  </p:sldLayoutIdLst>
  <p:timing>
    <p:tnLst>
      <p:par>
        <p:cTn id="1" dur="indefinite" restart="never" nodeType="tmRoot"/>
      </p:par>
    </p:tnLst>
  </p:timing>
  <p:hf sldNum="0" hdr="0" ftr="0" dt="0"/>
  <p:txStyles>
    <p:title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0" fontAlgn="base" hangingPunct="0">
        <a:spcBef>
          <a:spcPct val="20000"/>
        </a:spcBef>
        <a:spcAft>
          <a:spcPct val="0"/>
        </a:spcAft>
        <a:buFont typeface="Arial" charset="0"/>
        <a:buChar char="•"/>
        <a:defRPr sz="3300" kern="1200">
          <a:solidFill>
            <a:schemeClr val="tx1"/>
          </a:solidFill>
          <a:latin typeface="+mn-lt"/>
          <a:ea typeface="MS PGothic" pitchFamily="34" charset="-128"/>
          <a:cs typeface="+mn-cs"/>
        </a:defRPr>
      </a:lvl1pPr>
      <a:lvl2pPr marL="762000" indent="-292100" algn="l" defTabSz="938213" rtl="0" eaLnBrk="0" fontAlgn="base" hangingPunct="0">
        <a:spcBef>
          <a:spcPct val="20000"/>
        </a:spcBef>
        <a:spcAft>
          <a:spcPct val="0"/>
        </a:spcAft>
        <a:buFont typeface="Arial" charset="0"/>
        <a:buChar char="–"/>
        <a:defRPr sz="2900" kern="1200">
          <a:solidFill>
            <a:schemeClr val="tx1"/>
          </a:solidFill>
          <a:latin typeface="+mn-lt"/>
          <a:ea typeface="MS PGothic" pitchFamily="34" charset="-128"/>
          <a:cs typeface="+mn-cs"/>
        </a:defRPr>
      </a:lvl2pPr>
      <a:lvl3pPr marL="1173163" indent="-233363" algn="l" defTabSz="938213" rtl="0" eaLnBrk="0" fontAlgn="base" hangingPunct="0">
        <a:spcBef>
          <a:spcPct val="20000"/>
        </a:spcBef>
        <a:spcAft>
          <a:spcPct val="0"/>
        </a:spcAft>
        <a:buFont typeface="Arial" charset="0"/>
        <a:buChar char="•"/>
        <a:defRPr sz="2500" kern="1200">
          <a:solidFill>
            <a:schemeClr val="tx1"/>
          </a:solidFill>
          <a:latin typeface="+mn-lt"/>
          <a:ea typeface="MS PGothic" pitchFamily="34" charset="-128"/>
          <a:cs typeface="+mn-cs"/>
        </a:defRPr>
      </a:lvl3pPr>
      <a:lvl4pPr marL="1643063" indent="-233363" algn="l" defTabSz="938213" rtl="0" eaLnBrk="0" fontAlgn="base" hangingPunct="0">
        <a:spcBef>
          <a:spcPct val="20000"/>
        </a:spcBef>
        <a:spcAft>
          <a:spcPct val="0"/>
        </a:spcAft>
        <a:buFont typeface="Arial" charset="0"/>
        <a:buChar char="–"/>
        <a:defRPr sz="1900" kern="1200">
          <a:solidFill>
            <a:schemeClr val="tx1"/>
          </a:solidFill>
          <a:latin typeface="+mn-lt"/>
          <a:ea typeface="MS PGothic" pitchFamily="34" charset="-128"/>
          <a:cs typeface="+mn-cs"/>
        </a:defRPr>
      </a:lvl4pPr>
      <a:lvl5pPr marL="2112963" indent="-233363" algn="l" defTabSz="938213" rtl="0" eaLnBrk="0" fontAlgn="base" hangingPunct="0">
        <a:spcBef>
          <a:spcPct val="20000"/>
        </a:spcBef>
        <a:spcAft>
          <a:spcPct val="0"/>
        </a:spcAft>
        <a:buFont typeface="Arial" charset="0"/>
        <a:buChar char="»"/>
        <a:defRPr sz="1900" kern="1200">
          <a:solidFill>
            <a:schemeClr val="tx1"/>
          </a:solidFill>
          <a:latin typeface="+mn-lt"/>
          <a:ea typeface="MS PGothic" pitchFamily="34" charset="-128"/>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km.gov.lv/lv/eiropapilsoniem/informativie-materiali/" TargetMode="External"/><Relationship Id="rId2" Type="http://schemas.openxmlformats.org/officeDocument/2006/relationships/hyperlink" Target="https://eacea.ec.europa.eu/sites/eacea-site/files/priorities_of_the_programme_for_2016_5.pdf"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ebgate.ec.europa.eu/cas/eim/external/register.cgi" TargetMode="External"/><Relationship Id="rId2" Type="http://schemas.openxmlformats.org/officeDocument/2006/relationships/image" Target="../media/image5.jpe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hyperlink" Target="http://ec.europa.eu/education/participants/portal/desktop/en/organisations/register.html"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eacea.ec.europa.eu/europe-for-citizens_en" TargetMode="External"/><Relationship Id="rId2" Type="http://schemas.openxmlformats.org/officeDocument/2006/relationships/hyperlink" Target="http://www.km.gov.lv/eiropapilsoniem"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facebook.com/eiropapilsoniem/" TargetMode="External"/><Relationship Id="rId2" Type="http://schemas.openxmlformats.org/officeDocument/2006/relationships/hyperlink" Target="mailto:eiropapilsoniem@km.gov.lv" TargetMode="External"/><Relationship Id="rId1" Type="http://schemas.openxmlformats.org/officeDocument/2006/relationships/slideLayout" Target="../slideLayouts/slideLayout2.xml"/><Relationship Id="rId5" Type="http://schemas.openxmlformats.org/officeDocument/2006/relationships/hyperlink" Target="http://www.km.gov.lv/eiropapilsoniem" TargetMode="External"/><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685800" y="3505200"/>
            <a:ext cx="7772400" cy="960438"/>
          </a:xfrm>
        </p:spPr>
        <p:txBody>
          <a:bodyPr>
            <a:noAutofit/>
          </a:bodyPr>
          <a:lstStyle/>
          <a:p>
            <a:pPr>
              <a:defRPr/>
            </a:pPr>
            <a:r>
              <a:rPr lang="lv-LV" sz="4000" dirty="0" smtClean="0">
                <a:latin typeface="Calibri" pitchFamily="34" charset="0"/>
                <a:ea typeface="MS PGothic" pitchFamily="34" charset="-128"/>
                <a:cs typeface="Andalus" pitchFamily="18" charset="-78"/>
              </a:rPr>
              <a:t>Eiropas Savienības programma “Eiropa Pilsoņiem” (2014-2020)</a:t>
            </a:r>
            <a:endParaRPr lang="lv-LV" altLang="lv-LV" sz="4000" dirty="0" smtClean="0">
              <a:latin typeface="Calibri" pitchFamily="34" charset="0"/>
              <a:ea typeface="MS PGothic" pitchFamily="34" charset="-128"/>
              <a:cs typeface="Andalus" pitchFamily="18" charset="-78"/>
            </a:endParaRPr>
          </a:p>
        </p:txBody>
      </p:sp>
      <p:pic>
        <p:nvPicPr>
          <p:cNvPr id="11267" name="Picture 4" descr="\\lkm1.km.gov.lv\RoamDocu$\AndrejsL\Documents\a_lukins\logo\jaunais_2015_ep_logo.jpg"/>
          <p:cNvPicPr>
            <a:picLocks noChangeAspect="1" noChangeArrowheads="1"/>
          </p:cNvPicPr>
          <p:nvPr/>
        </p:nvPicPr>
        <p:blipFill>
          <a:blip r:embed="rId2" cstate="print"/>
          <a:srcRect/>
          <a:stretch>
            <a:fillRect/>
          </a:stretch>
        </p:blipFill>
        <p:spPr bwMode="auto">
          <a:xfrm>
            <a:off x="5872163" y="0"/>
            <a:ext cx="3155950" cy="10509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1881188" y="0"/>
            <a:ext cx="7262812" cy="1036638"/>
          </a:xfrm>
        </p:spPr>
        <p:txBody>
          <a:bodyPr>
            <a:normAutofit fontScale="90000"/>
          </a:bodyPr>
          <a:lstStyle/>
          <a:p>
            <a:pPr algn="ctr">
              <a:defRPr/>
            </a:pPr>
            <a:r>
              <a:rPr lang="lv-LV" altLang="lv-LV" sz="4400" dirty="0" smtClean="0">
                <a:latin typeface="Calibri" pitchFamily="34" charset="0"/>
                <a:ea typeface="MS PGothic" pitchFamily="34" charset="-128"/>
                <a:cs typeface="Andalus" pitchFamily="18" charset="-78"/>
              </a:rPr>
              <a:t>2.3. Pilsoniskās sabiedrības projekti (</a:t>
            </a:r>
            <a:r>
              <a:rPr lang="lv-LV" altLang="lv-LV" sz="4400" dirty="0" err="1" smtClean="0">
                <a:latin typeface="Calibri" pitchFamily="34" charset="0"/>
                <a:ea typeface="MS PGothic" pitchFamily="34" charset="-128"/>
                <a:cs typeface="Andalus" pitchFamily="18" charset="-78"/>
              </a:rPr>
              <a:t>Civil</a:t>
            </a:r>
            <a:r>
              <a:rPr lang="lv-LV" altLang="lv-LV" sz="4400" dirty="0" smtClean="0">
                <a:latin typeface="Calibri" pitchFamily="34" charset="0"/>
                <a:ea typeface="MS PGothic" pitchFamily="34" charset="-128"/>
                <a:cs typeface="Andalus" pitchFamily="18" charset="-78"/>
              </a:rPr>
              <a:t> </a:t>
            </a:r>
            <a:r>
              <a:rPr lang="lv-LV" altLang="lv-LV" sz="4400" dirty="0" err="1" smtClean="0">
                <a:latin typeface="Calibri" pitchFamily="34" charset="0"/>
                <a:ea typeface="MS PGothic" pitchFamily="34" charset="-128"/>
                <a:cs typeface="Andalus" pitchFamily="18" charset="-78"/>
              </a:rPr>
              <a:t>Society</a:t>
            </a:r>
            <a:r>
              <a:rPr lang="lv-LV" altLang="lv-LV" sz="4400" dirty="0" smtClean="0">
                <a:latin typeface="Calibri" pitchFamily="34" charset="0"/>
                <a:ea typeface="MS PGothic" pitchFamily="34" charset="-128"/>
                <a:cs typeface="Andalus" pitchFamily="18" charset="-78"/>
              </a:rPr>
              <a:t> Projects)</a:t>
            </a:r>
          </a:p>
        </p:txBody>
      </p:sp>
      <p:graphicFrame>
        <p:nvGraphicFramePr>
          <p:cNvPr id="5" name="Tabula 4"/>
          <p:cNvGraphicFramePr>
            <a:graphicFrameLocks noGrp="1"/>
          </p:cNvGraphicFramePr>
          <p:nvPr/>
        </p:nvGraphicFramePr>
        <p:xfrm>
          <a:off x="179388" y="1670050"/>
          <a:ext cx="8784976" cy="4775200"/>
        </p:xfrm>
        <a:graphic>
          <a:graphicData uri="http://schemas.openxmlformats.org/drawingml/2006/table">
            <a:tbl>
              <a:tblPr firstRow="1" bandRow="1">
                <a:tableStyleId>{5C22544A-7EE6-4342-B048-85BDC9FD1C3A}</a:tableStyleId>
              </a:tblPr>
              <a:tblGrid>
                <a:gridCol w="2520280"/>
                <a:gridCol w="6264696"/>
              </a:tblGrid>
              <a:tr h="370840">
                <a:tc>
                  <a:txBody>
                    <a:bodyPr/>
                    <a:lstStyle/>
                    <a:p>
                      <a:r>
                        <a:rPr lang="lv-LV" sz="1600" u="none" dirty="0" smtClean="0">
                          <a:solidFill>
                            <a:schemeClr val="bg1"/>
                          </a:solidFill>
                          <a:latin typeface="Calibri" pitchFamily="34" charset="0"/>
                          <a:cs typeface="Andalus" pitchFamily="18" charset="-78"/>
                        </a:rPr>
                        <a:t>Apakšpasākuma mērķis</a:t>
                      </a:r>
                      <a:endParaRPr lang="lv-LV" sz="1600" u="none" dirty="0">
                        <a:solidFill>
                          <a:schemeClr val="bg1"/>
                        </a:solidFill>
                        <a:latin typeface="Calibri" pitchFamily="34" charset="0"/>
                        <a:cs typeface="Andalus" pitchFamily="18" charset="-78"/>
                      </a:endParaRPr>
                    </a:p>
                  </a:txBody>
                  <a:tcPr/>
                </a:tc>
                <a:tc>
                  <a:txBody>
                    <a:bodyPr/>
                    <a:lstStyle/>
                    <a:p>
                      <a:pPr algn="just"/>
                      <a:r>
                        <a:rPr lang="lv-LV" sz="1600" b="1" dirty="0" smtClean="0">
                          <a:solidFill>
                            <a:schemeClr val="bg1"/>
                          </a:solidFill>
                          <a:latin typeface="Calibri" pitchFamily="34" charset="0"/>
                        </a:rPr>
                        <a:t>Atbalstīt pilsoniskās sabiedrības organizācijas</a:t>
                      </a:r>
                      <a:r>
                        <a:rPr lang="lv-LV" sz="1600" b="0" dirty="0" smtClean="0">
                          <a:solidFill>
                            <a:schemeClr val="bg1"/>
                          </a:solidFill>
                          <a:latin typeface="Calibri" pitchFamily="34" charset="0"/>
                        </a:rPr>
                        <a:t>, kuru</a:t>
                      </a:r>
                      <a:r>
                        <a:rPr lang="lv-LV" sz="1600" b="0" baseline="0" dirty="0" smtClean="0">
                          <a:solidFill>
                            <a:schemeClr val="bg1"/>
                          </a:solidFill>
                          <a:latin typeface="Calibri" pitchFamily="34" charset="0"/>
                        </a:rPr>
                        <a:t> mērķis ir stiprināt</a:t>
                      </a:r>
                      <a:r>
                        <a:rPr lang="lv-LV" sz="1600" b="0" dirty="0" smtClean="0">
                          <a:solidFill>
                            <a:schemeClr val="bg1"/>
                          </a:solidFill>
                          <a:latin typeface="Calibri" pitchFamily="34" charset="0"/>
                        </a:rPr>
                        <a:t> saikni starp Eiropas iedzīvotājiem un Eiropas Savienību un </a:t>
                      </a:r>
                      <a:r>
                        <a:rPr lang="lv-LV" sz="1600" b="1" dirty="0" smtClean="0">
                          <a:solidFill>
                            <a:schemeClr val="bg1"/>
                          </a:solidFill>
                          <a:latin typeface="Calibri" pitchFamily="34" charset="0"/>
                        </a:rPr>
                        <a:t>kas būtiski veicina iedzīvotāju aktīvu sabiedrisko līdzdalību un stiprina dažādus sabiedriskās dzīves aspektus. </a:t>
                      </a:r>
                      <a:r>
                        <a:rPr lang="lv-LV" sz="1600" b="0" dirty="0" smtClean="0">
                          <a:solidFill>
                            <a:schemeClr val="bg1"/>
                          </a:solidFill>
                          <a:latin typeface="Calibri" pitchFamily="34" charset="0"/>
                        </a:rPr>
                        <a:t>Pamata</a:t>
                      </a:r>
                      <a:r>
                        <a:rPr lang="lv-LV" sz="1600" b="0" baseline="0" dirty="0" smtClean="0">
                          <a:solidFill>
                            <a:schemeClr val="bg1"/>
                          </a:solidFill>
                          <a:latin typeface="Calibri" pitchFamily="34" charset="0"/>
                        </a:rPr>
                        <a:t> aktivitātes:</a:t>
                      </a:r>
                      <a:r>
                        <a:rPr lang="lv-LV" sz="1600" b="1" baseline="0" dirty="0" smtClean="0">
                          <a:solidFill>
                            <a:schemeClr val="bg1"/>
                          </a:solidFill>
                          <a:latin typeface="Calibri" pitchFamily="34" charset="0"/>
                        </a:rPr>
                        <a:t> </a:t>
                      </a:r>
                      <a:r>
                        <a:rPr lang="lv-LV" sz="1600" b="1" dirty="0" smtClean="0">
                          <a:solidFill>
                            <a:schemeClr val="bg1"/>
                          </a:solidFill>
                          <a:latin typeface="Calibri" pitchFamily="34" charset="0"/>
                        </a:rPr>
                        <a:t>Veicināt</a:t>
                      </a:r>
                      <a:r>
                        <a:rPr lang="lv-LV" sz="1600" b="1" baseline="0" dirty="0" smtClean="0">
                          <a:solidFill>
                            <a:schemeClr val="bg1"/>
                          </a:solidFill>
                          <a:latin typeface="Calibri" pitchFamily="34" charset="0"/>
                        </a:rPr>
                        <a:t> pilsonisko līdzdalību un solidaritāti, apkopot pilsoņu viedokļus </a:t>
                      </a:r>
                      <a:r>
                        <a:rPr lang="lv-LV" sz="1600" b="0" baseline="0" dirty="0" smtClean="0">
                          <a:solidFill>
                            <a:schemeClr val="bg1"/>
                          </a:solidFill>
                          <a:latin typeface="Calibri" pitchFamily="34" charset="0"/>
                        </a:rPr>
                        <a:t>un</a:t>
                      </a:r>
                      <a:r>
                        <a:rPr lang="lv-LV" sz="1600" b="1" baseline="0" dirty="0" smtClean="0">
                          <a:solidFill>
                            <a:schemeClr val="bg1"/>
                          </a:solidFill>
                          <a:latin typeface="Calibri" pitchFamily="34" charset="0"/>
                        </a:rPr>
                        <a:t> veicināt brīvprātīgo aktivitātes.</a:t>
                      </a:r>
                      <a:endParaRPr lang="lv-LV" sz="1600" b="0" dirty="0">
                        <a:solidFill>
                          <a:schemeClr val="bg1"/>
                        </a:solidFill>
                        <a:latin typeface="Calibri" pitchFamily="34" charset="0"/>
                      </a:endParaRPr>
                    </a:p>
                  </a:txBody>
                  <a:tcPr/>
                </a:tc>
              </a:tr>
              <a:tr h="370840">
                <a:tc>
                  <a:txBody>
                    <a:bodyPr/>
                    <a:lstStyle/>
                    <a:p>
                      <a:r>
                        <a:rPr lang="lv-LV" sz="1600" b="0" kern="1200" dirty="0" smtClean="0">
                          <a:solidFill>
                            <a:schemeClr val="dk1"/>
                          </a:solidFill>
                          <a:latin typeface="Calibri" pitchFamily="34" charset="0"/>
                          <a:ea typeface="+mn-ea"/>
                          <a:cs typeface="Andalus" pitchFamily="18" charset="-78"/>
                        </a:rPr>
                        <a:t>Maksimālais projekta ilgums </a:t>
                      </a:r>
                      <a:endParaRPr lang="lv-LV" sz="1600" b="0" u="none" dirty="0">
                        <a:latin typeface="Calibri" pitchFamily="34" charset="0"/>
                        <a:cs typeface="Andalus" pitchFamily="18" charset="-78"/>
                      </a:endParaRPr>
                    </a:p>
                  </a:txBody>
                  <a:tcPr>
                    <a:solidFill>
                      <a:schemeClr val="bg1">
                        <a:lumMod val="95000"/>
                      </a:schemeClr>
                    </a:solidFill>
                  </a:tcPr>
                </a:tc>
                <a:tc>
                  <a:txBody>
                    <a:bodyPr/>
                    <a:lstStyle/>
                    <a:p>
                      <a:r>
                        <a:rPr lang="lv-LV" sz="1600" dirty="0" smtClean="0">
                          <a:latin typeface="Calibri" pitchFamily="34" charset="0"/>
                          <a:cs typeface="Andalus" pitchFamily="18" charset="-78"/>
                        </a:rPr>
                        <a:t> 18 mēneši (1,5 gadi)</a:t>
                      </a:r>
                      <a:endParaRPr lang="lv-LV" sz="1600" dirty="0">
                        <a:latin typeface="Calibri" pitchFamily="34" charset="0"/>
                        <a:cs typeface="Andalus" pitchFamily="18" charset="-78"/>
                      </a:endParaRPr>
                    </a:p>
                  </a:txBody>
                  <a:tcPr>
                    <a:solidFill>
                      <a:schemeClr val="bg1">
                        <a:lumMod val="95000"/>
                      </a:schemeClr>
                    </a:solidFill>
                  </a:tcPr>
                </a:tc>
              </a:tr>
              <a:tr h="370840">
                <a:tc>
                  <a:txBody>
                    <a:bodyPr/>
                    <a:lstStyle/>
                    <a:p>
                      <a:r>
                        <a:rPr lang="lv-LV" sz="1600" b="0" kern="1200" dirty="0" smtClean="0">
                          <a:solidFill>
                            <a:schemeClr val="dk1"/>
                          </a:solidFill>
                          <a:latin typeface="Calibri" pitchFamily="34" charset="0"/>
                          <a:ea typeface="+mn-ea"/>
                          <a:cs typeface="Andalus" pitchFamily="18" charset="-78"/>
                        </a:rPr>
                        <a:t>Maksimālais dotācijas apjoms </a:t>
                      </a:r>
                      <a:endParaRPr lang="lv-LV" sz="1600" b="0" u="none" dirty="0">
                        <a:latin typeface="Calibri" pitchFamily="34" charset="0"/>
                        <a:cs typeface="Andalus" pitchFamily="18" charset="-78"/>
                      </a:endParaRPr>
                    </a:p>
                  </a:txBody>
                  <a:tcPr>
                    <a:solidFill>
                      <a:schemeClr val="bg1">
                        <a:lumMod val="85000"/>
                      </a:schemeClr>
                    </a:solidFill>
                  </a:tcPr>
                </a:tc>
                <a:tc>
                  <a:txBody>
                    <a:bodyPr/>
                    <a:lstStyle/>
                    <a:p>
                      <a:r>
                        <a:rPr lang="lv-LV" sz="1600" dirty="0" smtClean="0">
                          <a:latin typeface="Calibri" pitchFamily="34" charset="0"/>
                          <a:cs typeface="Andalus" pitchFamily="18" charset="-78"/>
                        </a:rPr>
                        <a:t>150 000 EUR</a:t>
                      </a:r>
                      <a:endParaRPr lang="lv-LV" sz="1600" dirty="0">
                        <a:latin typeface="Calibri" pitchFamily="34" charset="0"/>
                        <a:cs typeface="Andalus" pitchFamily="18" charset="-78"/>
                      </a:endParaRPr>
                    </a:p>
                  </a:txBody>
                  <a:tcPr>
                    <a:solidFill>
                      <a:schemeClr val="bg1">
                        <a:lumMod val="85000"/>
                      </a:schemeClr>
                    </a:solidFill>
                  </a:tcPr>
                </a:tc>
              </a:tr>
              <a:tr h="370840">
                <a:tc>
                  <a:txBody>
                    <a:bodyPr/>
                    <a:lstStyle/>
                    <a:p>
                      <a:r>
                        <a:rPr lang="lv-LV" sz="1600" b="0" kern="1200" dirty="0" smtClean="0">
                          <a:solidFill>
                            <a:schemeClr val="dk1"/>
                          </a:solidFill>
                          <a:latin typeface="Calibri" pitchFamily="34" charset="0"/>
                          <a:ea typeface="+mn-ea"/>
                          <a:cs typeface="Andalus" pitchFamily="18" charset="-78"/>
                        </a:rPr>
                        <a:t>Līdzfinansējums</a:t>
                      </a:r>
                      <a:endParaRPr lang="lv-LV" sz="1600" b="0" u="none" dirty="0">
                        <a:latin typeface="Calibri" pitchFamily="34" charset="0"/>
                        <a:cs typeface="Andalus" pitchFamily="18" charset="-78"/>
                      </a:endParaRPr>
                    </a:p>
                  </a:txBody>
                  <a:tcPr>
                    <a:solidFill>
                      <a:schemeClr val="bg1">
                        <a:lumMod val="95000"/>
                      </a:schemeClr>
                    </a:solidFill>
                  </a:tcPr>
                </a:tc>
                <a:tc>
                  <a:txBody>
                    <a:bodyPr/>
                    <a:lstStyle/>
                    <a:p>
                      <a:pPr marL="0" marR="0" indent="0" algn="l" defTabSz="939575" rtl="0" eaLnBrk="1" fontAlgn="auto" latinLnBrk="0" hangingPunct="1">
                        <a:lnSpc>
                          <a:spcPct val="100000"/>
                        </a:lnSpc>
                        <a:spcBef>
                          <a:spcPts val="0"/>
                        </a:spcBef>
                        <a:spcAft>
                          <a:spcPts val="0"/>
                        </a:spcAft>
                        <a:buClrTx/>
                        <a:buSzTx/>
                        <a:buFontTx/>
                        <a:buNone/>
                        <a:tabLst/>
                        <a:defRPr/>
                      </a:pPr>
                      <a:r>
                        <a:rPr lang="lv-LV" sz="1600" b="0" kern="1200" dirty="0" smtClean="0">
                          <a:solidFill>
                            <a:schemeClr val="dk1"/>
                          </a:solidFill>
                          <a:latin typeface="Calibri" pitchFamily="34" charset="0"/>
                          <a:ea typeface="+mn-ea"/>
                          <a:cs typeface="Andalus" pitchFamily="18" charset="-78"/>
                        </a:rPr>
                        <a:t>Tiek aprēķināts pēc vienotās likmes aprēķina </a:t>
                      </a:r>
                      <a:endParaRPr lang="lv-LV" sz="1600" b="0" u="none" dirty="0" smtClean="0">
                        <a:solidFill>
                          <a:srgbClr val="FF0000"/>
                        </a:solidFill>
                        <a:latin typeface="Calibri" pitchFamily="34" charset="0"/>
                        <a:cs typeface="Andalus" pitchFamily="18" charset="-78"/>
                      </a:endParaRPr>
                    </a:p>
                  </a:txBody>
                  <a:tcPr>
                    <a:solidFill>
                      <a:schemeClr val="bg1">
                        <a:lumMod val="95000"/>
                      </a:schemeClr>
                    </a:solidFill>
                  </a:tcPr>
                </a:tc>
              </a:tr>
              <a:tr h="370840">
                <a:tc>
                  <a:txBody>
                    <a:bodyPr/>
                    <a:lstStyle/>
                    <a:p>
                      <a:r>
                        <a:rPr lang="lv-LV" sz="1600" b="0" u="none" dirty="0" smtClean="0">
                          <a:latin typeface="Calibri" pitchFamily="34" charset="0"/>
                          <a:cs typeface="Andalus" pitchFamily="18" charset="-78"/>
                        </a:rPr>
                        <a:t>Priekšfinansējums</a:t>
                      </a:r>
                      <a:endParaRPr lang="lv-LV" sz="1600" b="0" u="none" dirty="0">
                        <a:latin typeface="Calibri" pitchFamily="34" charset="0"/>
                        <a:cs typeface="Andalus" pitchFamily="18" charset="-78"/>
                      </a:endParaRPr>
                    </a:p>
                  </a:txBody>
                  <a:tcPr>
                    <a:solidFill>
                      <a:schemeClr val="bg1">
                        <a:lumMod val="85000"/>
                      </a:schemeClr>
                    </a:solidFill>
                  </a:tcPr>
                </a:tc>
                <a:tc>
                  <a:txBody>
                    <a:bodyPr/>
                    <a:lstStyle/>
                    <a:p>
                      <a:r>
                        <a:rPr lang="lv-LV" sz="1600" dirty="0" smtClean="0">
                          <a:latin typeface="Calibri" pitchFamily="34" charset="0"/>
                          <a:cs typeface="Andalus" pitchFamily="18" charset="-78"/>
                        </a:rPr>
                        <a:t>līdz</a:t>
                      </a:r>
                      <a:r>
                        <a:rPr lang="lv-LV" sz="1600" baseline="0" dirty="0" smtClean="0">
                          <a:latin typeface="Calibri" pitchFamily="34" charset="0"/>
                          <a:cs typeface="Andalus" pitchFamily="18" charset="-78"/>
                        </a:rPr>
                        <a:t> 45 %</a:t>
                      </a:r>
                      <a:endParaRPr lang="lv-LV" sz="1600" dirty="0">
                        <a:solidFill>
                          <a:srgbClr val="FF0000"/>
                        </a:solidFill>
                        <a:latin typeface="Calibri" pitchFamily="34" charset="0"/>
                        <a:cs typeface="Andalus" pitchFamily="18" charset="-78"/>
                      </a:endParaRPr>
                    </a:p>
                  </a:txBody>
                  <a:tcPr>
                    <a:solidFill>
                      <a:schemeClr val="bg1">
                        <a:lumMod val="85000"/>
                      </a:schemeClr>
                    </a:solidFill>
                  </a:tcPr>
                </a:tc>
              </a:tr>
              <a:tr h="370840">
                <a:tc>
                  <a:txBody>
                    <a:bodyPr/>
                    <a:lstStyle/>
                    <a:p>
                      <a:r>
                        <a:rPr lang="lv-LV" sz="1600" b="0" i="1" kern="1200" dirty="0" smtClean="0">
                          <a:solidFill>
                            <a:schemeClr val="dk1"/>
                          </a:solidFill>
                          <a:latin typeface="Calibri" pitchFamily="34" charset="0"/>
                          <a:ea typeface="+mn-ea"/>
                          <a:cs typeface="Andalus" pitchFamily="18" charset="-78"/>
                        </a:rPr>
                        <a:t>Minimālais dalībvalstu skaits projektā</a:t>
                      </a:r>
                      <a:endParaRPr lang="lv-LV" sz="1600" b="0" u="none" dirty="0">
                        <a:latin typeface="Calibri" pitchFamily="34" charset="0"/>
                        <a:cs typeface="Andalus" pitchFamily="18" charset="-78"/>
                      </a:endParaRPr>
                    </a:p>
                  </a:txBody>
                  <a:tcPr>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sz="1700" kern="1200" dirty="0" smtClean="0">
                          <a:solidFill>
                            <a:schemeClr val="dk1"/>
                          </a:solidFill>
                          <a:latin typeface="Calibri" pitchFamily="34" charset="0"/>
                          <a:ea typeface="+mn-ea"/>
                          <a:cs typeface="Andalus" pitchFamily="18" charset="-78"/>
                        </a:rPr>
                        <a:t>vismaz trīs programmas dalībvalstis</a:t>
                      </a:r>
                      <a:endParaRPr lang="lv-LV" sz="1600" dirty="0" smtClean="0">
                        <a:latin typeface="Calibri" pitchFamily="34" charset="0"/>
                        <a:cs typeface="Andalus" pitchFamily="18" charset="-78"/>
                      </a:endParaRPr>
                    </a:p>
                  </a:txBody>
                  <a:tcPr>
                    <a:solidFill>
                      <a:schemeClr val="bg1">
                        <a:lumMod val="95000"/>
                      </a:schemeClr>
                    </a:solidFill>
                  </a:tcPr>
                </a:tc>
              </a:tr>
              <a:tr h="370840">
                <a:tc>
                  <a:txBody>
                    <a:bodyPr/>
                    <a:lstStyle/>
                    <a:p>
                      <a:r>
                        <a:rPr lang="lv-LV" sz="1600" b="0" kern="1200" dirty="0" smtClean="0">
                          <a:solidFill>
                            <a:schemeClr val="dk1"/>
                          </a:solidFill>
                          <a:latin typeface="Calibri" pitchFamily="34" charset="0"/>
                          <a:ea typeface="+mn-ea"/>
                          <a:cs typeface="Andalus" pitchFamily="18" charset="-78"/>
                        </a:rPr>
                        <a:t>Pretendenti un partneri </a:t>
                      </a:r>
                      <a:endParaRPr lang="lv-LV" sz="1600" b="0" u="none" dirty="0">
                        <a:latin typeface="Calibri" pitchFamily="34" charset="0"/>
                        <a:cs typeface="Andalus" pitchFamily="18" charset="-78"/>
                      </a:endParaRPr>
                    </a:p>
                  </a:txBody>
                  <a:tcPr>
                    <a:solidFill>
                      <a:schemeClr val="bg1">
                        <a:lumMod val="85000"/>
                      </a:schemeClr>
                    </a:solidFill>
                  </a:tcPr>
                </a:tc>
                <a:tc>
                  <a:txBody>
                    <a:bodyPr/>
                    <a:lstStyle/>
                    <a:p>
                      <a:pPr>
                        <a:buFont typeface="Arial" pitchFamily="34" charset="0"/>
                        <a:buChar char="•"/>
                      </a:pPr>
                      <a:r>
                        <a:rPr lang="lv-LV" sz="1600" b="0" kern="1200" dirty="0" smtClean="0">
                          <a:solidFill>
                            <a:schemeClr val="dk1"/>
                          </a:solidFill>
                          <a:latin typeface="Calibri" pitchFamily="34" charset="0"/>
                          <a:ea typeface="+mn-ea"/>
                          <a:cs typeface="Andalus" pitchFamily="18" charset="-78"/>
                        </a:rPr>
                        <a:t>Pilsoniskās sabiedrības organizācijas</a:t>
                      </a:r>
                    </a:p>
                    <a:p>
                      <a:pPr marL="0" marR="0" lvl="0" indent="0" algn="l" defTabSz="939575" rtl="0" eaLnBrk="1" fontAlgn="auto" latinLnBrk="0" hangingPunct="1">
                        <a:lnSpc>
                          <a:spcPct val="100000"/>
                        </a:lnSpc>
                        <a:spcBef>
                          <a:spcPts val="0"/>
                        </a:spcBef>
                        <a:spcAft>
                          <a:spcPts val="0"/>
                        </a:spcAft>
                        <a:buClrTx/>
                        <a:buSzTx/>
                        <a:buFont typeface="Arial" pitchFamily="34" charset="0"/>
                        <a:buChar char="•"/>
                        <a:tabLst/>
                        <a:defRPr/>
                      </a:pPr>
                      <a:r>
                        <a:rPr lang="lv-LV" sz="1600" b="0" kern="1200" dirty="0" smtClean="0">
                          <a:solidFill>
                            <a:schemeClr val="dk1"/>
                          </a:solidFill>
                          <a:latin typeface="Calibri" pitchFamily="34" charset="0"/>
                          <a:ea typeface="+mn-ea"/>
                          <a:cs typeface="Andalus" pitchFamily="18" charset="-78"/>
                        </a:rPr>
                        <a:t>Pašvaldības un to padotības iestādes</a:t>
                      </a:r>
                    </a:p>
                  </a:txBody>
                  <a:tcPr>
                    <a:solidFill>
                      <a:schemeClr val="bg1">
                        <a:lumMod val="85000"/>
                      </a:schemeClr>
                    </a:solidFill>
                  </a:tcPr>
                </a:tc>
              </a:tr>
              <a:tr h="370840">
                <a:tc>
                  <a:txBody>
                    <a:bodyPr/>
                    <a:lstStyle/>
                    <a:p>
                      <a:r>
                        <a:rPr lang="lv-LV" sz="1600" b="0" u="none" dirty="0" smtClean="0">
                          <a:latin typeface="Calibri" pitchFamily="34" charset="0"/>
                          <a:cs typeface="Andalus" pitchFamily="18" charset="-78"/>
                        </a:rPr>
                        <a:t>Projekta norises vieta</a:t>
                      </a:r>
                      <a:endParaRPr lang="lv-LV" sz="1600" b="0" u="none" dirty="0">
                        <a:latin typeface="Calibri" pitchFamily="34" charset="0"/>
                        <a:cs typeface="Andalus" pitchFamily="18" charset="-78"/>
                      </a:endParaRPr>
                    </a:p>
                  </a:txBody>
                  <a:tcPr>
                    <a:solidFill>
                      <a:schemeClr val="bg1">
                        <a:lumMod val="95000"/>
                      </a:schemeClr>
                    </a:solidFill>
                  </a:tcPr>
                </a:tc>
                <a:tc>
                  <a:txBody>
                    <a:bodyPr/>
                    <a:lstStyle/>
                    <a:p>
                      <a:pPr>
                        <a:buFont typeface="Arial" pitchFamily="34" charset="0"/>
                        <a:buNone/>
                      </a:pPr>
                      <a:r>
                        <a:rPr lang="lv-LV" sz="1600" dirty="0" smtClean="0">
                          <a:latin typeface="Calibri" pitchFamily="34" charset="0"/>
                          <a:cs typeface="Andalus" pitchFamily="18" charset="-78"/>
                        </a:rPr>
                        <a:t>Projekts var tikt realizēts jebkurā no Programmas dalībvalstīm</a:t>
                      </a:r>
                    </a:p>
                  </a:txBody>
                  <a:tcPr>
                    <a:solidFill>
                      <a:schemeClr val="bg1">
                        <a:lumMod val="95000"/>
                      </a:schemeClr>
                    </a:solidFill>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noAutofit/>
          </a:bodyPr>
          <a:lstStyle/>
          <a:p>
            <a:pPr algn="ctr"/>
            <a:r>
              <a:rPr lang="lv-LV" sz="2600" dirty="0" smtClean="0">
                <a:latin typeface="Calibri" pitchFamily="34" charset="0"/>
                <a:cs typeface="Andalus" pitchFamily="18" charset="-78"/>
              </a:rPr>
              <a:t>Daudzgadu prioritātes un to izvirzīšanas loma projektu pieteikumos</a:t>
            </a:r>
            <a:r>
              <a:rPr lang="lv-LV" sz="2600" dirty="0" smtClean="0">
                <a:latin typeface="+mj-lt"/>
                <a:cs typeface="Andalus" pitchFamily="18" charset="-78"/>
              </a:rPr>
              <a:t/>
            </a:r>
            <a:br>
              <a:rPr lang="lv-LV" sz="2600" dirty="0" smtClean="0">
                <a:latin typeface="+mj-lt"/>
                <a:cs typeface="Andalus" pitchFamily="18" charset="-78"/>
              </a:rPr>
            </a:br>
            <a:endParaRPr lang="lv-LV" sz="2600" dirty="0">
              <a:latin typeface="+mj-lt"/>
              <a:cs typeface="Andalus" pitchFamily="18" charset="-78"/>
            </a:endParaRPr>
          </a:p>
        </p:txBody>
      </p:sp>
      <p:graphicFrame>
        <p:nvGraphicFramePr>
          <p:cNvPr id="7" name="Satura vietturis 6"/>
          <p:cNvGraphicFramePr>
            <a:graphicFrameLocks noGrp="1"/>
          </p:cNvGraphicFramePr>
          <p:nvPr>
            <p:ph idx="1"/>
          </p:nvPr>
        </p:nvGraphicFramePr>
        <p:xfrm>
          <a:off x="644055" y="1535265"/>
          <a:ext cx="8042744" cy="3641035"/>
        </p:xfrm>
        <a:graphic>
          <a:graphicData uri="http://schemas.openxmlformats.org/drawingml/2006/table">
            <a:tbl>
              <a:tblPr firstRow="1" bandRow="1">
                <a:tableStyleId>{5C22544A-7EE6-4342-B048-85BDC9FD1C3A}</a:tableStyleId>
              </a:tblPr>
              <a:tblGrid>
                <a:gridCol w="4031312"/>
                <a:gridCol w="4011432"/>
              </a:tblGrid>
              <a:tr h="699715">
                <a:tc>
                  <a:txBody>
                    <a:bodyPr/>
                    <a:lstStyle/>
                    <a:p>
                      <a:pPr algn="l"/>
                      <a:r>
                        <a:rPr lang="lv-LV" sz="1700" b="1" i="1" kern="1200" dirty="0" smtClean="0">
                          <a:solidFill>
                            <a:schemeClr val="lt1"/>
                          </a:solidFill>
                          <a:latin typeface="Calibri" pitchFamily="34" charset="0"/>
                          <a:ea typeface="+mn-ea"/>
                          <a:cs typeface="Andalus" pitchFamily="18" charset="-78"/>
                        </a:rPr>
                        <a:t>1. atbalsta darbība – Eiropas vēstures piemiņas pasākumi</a:t>
                      </a:r>
                      <a:endParaRPr lang="lv-LV" dirty="0">
                        <a:latin typeface="Calibri" pitchFamily="34" charset="0"/>
                        <a:cs typeface="Andalus" pitchFamily="18" charset="-78"/>
                      </a:endParaRPr>
                    </a:p>
                  </a:txBody>
                  <a:tcPr/>
                </a:tc>
                <a:tc>
                  <a:txBody>
                    <a:bodyPr/>
                    <a:lstStyle/>
                    <a:p>
                      <a:r>
                        <a:rPr lang="lv-LV" sz="1700" b="1" i="1" kern="1200" dirty="0" smtClean="0">
                          <a:solidFill>
                            <a:schemeClr val="lt1"/>
                          </a:solidFill>
                          <a:latin typeface="Calibri" pitchFamily="34" charset="0"/>
                          <a:ea typeface="+mn-ea"/>
                          <a:cs typeface="Andalus" pitchFamily="18" charset="-78"/>
                        </a:rPr>
                        <a:t>2. atbalsta darbība – Demokrātiskā iesaistīšanās un pilsoniskā līdzdalība</a:t>
                      </a:r>
                      <a:endParaRPr lang="lv-LV" dirty="0">
                        <a:latin typeface="Calibri" pitchFamily="34" charset="0"/>
                        <a:cs typeface="Andalus" pitchFamily="18" charset="-78"/>
                      </a:endParaRPr>
                    </a:p>
                  </a:txBody>
                  <a:tcPr/>
                </a:tc>
              </a:tr>
              <a:tr h="2767054">
                <a:tc>
                  <a:txBody>
                    <a:bodyPr/>
                    <a:lstStyle/>
                    <a:p>
                      <a:pPr lvl="0" algn="l">
                        <a:buFont typeface="Arial" pitchFamily="34" charset="0"/>
                        <a:buChar char="•"/>
                      </a:pPr>
                      <a:r>
                        <a:rPr lang="lv-LV" sz="1700" kern="1200" dirty="0" smtClean="0">
                          <a:solidFill>
                            <a:schemeClr val="dk1"/>
                          </a:solidFill>
                          <a:latin typeface="Calibri" pitchFamily="34" charset="0"/>
                          <a:ea typeface="+mn-ea"/>
                          <a:cs typeface="Andalus" pitchFamily="18" charset="-78"/>
                        </a:rPr>
                        <a:t>Pasākumi, kas veltīti būtiskāko vēsturisko notikumu pieminēšanai Eiropas jaunāko laiku vēsturē</a:t>
                      </a:r>
                    </a:p>
                    <a:p>
                      <a:pPr lvl="0" algn="l">
                        <a:buFont typeface="Arial" pitchFamily="34" charset="0"/>
                        <a:buChar char="•"/>
                      </a:pPr>
                      <a:r>
                        <a:rPr lang="lv-LV" sz="1700" kern="1200" dirty="0" smtClean="0">
                          <a:solidFill>
                            <a:schemeClr val="dk1"/>
                          </a:solidFill>
                          <a:latin typeface="Calibri" pitchFamily="34" charset="0"/>
                          <a:ea typeface="+mn-ea"/>
                          <a:cs typeface="Andalus" pitchFamily="18" charset="-78"/>
                        </a:rPr>
                        <a:t>Pilsoniskā sabiedrība un pilsoniskā līdzdalība totalitāro režīmu pakļautībā</a:t>
                      </a:r>
                    </a:p>
                    <a:p>
                      <a:pPr lvl="0" algn="l">
                        <a:buFont typeface="Arial" pitchFamily="34" charset="0"/>
                        <a:buChar char="•"/>
                      </a:pPr>
                      <a:r>
                        <a:rPr lang="lv-LV" sz="1700" kern="1200" dirty="0" err="1" smtClean="0">
                          <a:solidFill>
                            <a:schemeClr val="dk1"/>
                          </a:solidFill>
                          <a:latin typeface="Calibri" pitchFamily="34" charset="0"/>
                          <a:ea typeface="+mn-ea"/>
                          <a:cs typeface="Andalus" pitchFamily="18" charset="-78"/>
                        </a:rPr>
                        <a:t>Ostrakisms</a:t>
                      </a:r>
                      <a:r>
                        <a:rPr lang="lv-LV" sz="1700" kern="1200" dirty="0" smtClean="0">
                          <a:solidFill>
                            <a:schemeClr val="dk1"/>
                          </a:solidFill>
                          <a:latin typeface="Calibri" pitchFamily="34" charset="0"/>
                          <a:ea typeface="+mn-ea"/>
                          <a:cs typeface="Andalus" pitchFamily="18" charset="-78"/>
                        </a:rPr>
                        <a:t> un pilsonības zaudēšana totalitāro režīmu ietekmē, ieskicē mācību stundu mūsdienu sabiedrībai</a:t>
                      </a:r>
                    </a:p>
                    <a:p>
                      <a:pPr lvl="0" algn="l">
                        <a:buFont typeface="Arial" pitchFamily="34" charset="0"/>
                        <a:buChar char="•"/>
                      </a:pPr>
                      <a:r>
                        <a:rPr lang="lv-LV" sz="1700" kern="1200" dirty="0" smtClean="0">
                          <a:solidFill>
                            <a:schemeClr val="dk1"/>
                          </a:solidFill>
                          <a:latin typeface="Calibri" pitchFamily="34" charset="0"/>
                          <a:ea typeface="+mn-ea"/>
                          <a:cs typeface="Andalus" pitchFamily="18" charset="-78"/>
                        </a:rPr>
                        <a:t>Demokrātiskā pāreja un pievienošanās Eiropas Savienībai.</a:t>
                      </a:r>
                    </a:p>
                    <a:p>
                      <a:pPr algn="l"/>
                      <a:endParaRPr lang="lv-LV" dirty="0">
                        <a:latin typeface="Calibri" pitchFamily="34" charset="0"/>
                        <a:cs typeface="Andalus" pitchFamily="18" charset="-78"/>
                      </a:endParaRPr>
                    </a:p>
                  </a:txBody>
                  <a:tcPr>
                    <a:solidFill>
                      <a:schemeClr val="bg1">
                        <a:lumMod val="95000"/>
                      </a:schemeClr>
                    </a:solidFill>
                  </a:tcPr>
                </a:tc>
                <a:tc>
                  <a:txBody>
                    <a:bodyPr/>
                    <a:lstStyle/>
                    <a:p>
                      <a:pPr lvl="0">
                        <a:buFont typeface="Arial" pitchFamily="34" charset="0"/>
                        <a:buChar char="•"/>
                      </a:pPr>
                      <a:r>
                        <a:rPr lang="lv-LV" sz="1700" kern="1200" dirty="0" err="1" smtClean="0">
                          <a:solidFill>
                            <a:schemeClr val="dk1"/>
                          </a:solidFill>
                          <a:latin typeface="Calibri" pitchFamily="34" charset="0"/>
                          <a:ea typeface="+mn-ea"/>
                          <a:cs typeface="Andalus" pitchFamily="18" charset="-78"/>
                        </a:rPr>
                        <a:t>Eiroskepticisma</a:t>
                      </a:r>
                      <a:r>
                        <a:rPr lang="lv-LV" sz="1700" kern="1200" dirty="0" smtClean="0">
                          <a:solidFill>
                            <a:schemeClr val="dk1"/>
                          </a:solidFill>
                          <a:latin typeface="Calibri" pitchFamily="34" charset="0"/>
                          <a:ea typeface="+mn-ea"/>
                          <a:cs typeface="Andalus" pitchFamily="18" charset="-78"/>
                        </a:rPr>
                        <a:t> apspriešana un izpratne,</a:t>
                      </a:r>
                    </a:p>
                    <a:p>
                      <a:pPr lvl="0">
                        <a:buFont typeface="Arial" pitchFamily="34" charset="0"/>
                        <a:buChar char="•"/>
                      </a:pPr>
                      <a:r>
                        <a:rPr lang="lv-LV" sz="1700" kern="1200" dirty="0" smtClean="0">
                          <a:solidFill>
                            <a:schemeClr val="dk1"/>
                          </a:solidFill>
                          <a:latin typeface="Calibri" pitchFamily="34" charset="0"/>
                          <a:ea typeface="+mn-ea"/>
                          <a:cs typeface="Andalus" pitchFamily="18" charset="-78"/>
                        </a:rPr>
                        <a:t>Solidaritāte krīzes laikā</a:t>
                      </a:r>
                    </a:p>
                    <a:p>
                      <a:pPr lvl="0">
                        <a:buFont typeface="Arial" pitchFamily="34" charset="0"/>
                        <a:buChar char="•"/>
                      </a:pPr>
                      <a:r>
                        <a:rPr lang="lv-LV" sz="1700" kern="1200" dirty="0" smtClean="0">
                          <a:solidFill>
                            <a:schemeClr val="dk1"/>
                          </a:solidFill>
                          <a:latin typeface="Calibri" pitchFamily="34" charset="0"/>
                          <a:ea typeface="+mn-ea"/>
                          <a:cs typeface="Andalus" pitchFamily="18" charset="-78"/>
                        </a:rPr>
                        <a:t>Cīņa pret „imigrantu” </a:t>
                      </a:r>
                      <a:r>
                        <a:rPr lang="lv-LV" sz="1700" kern="1200" dirty="0" err="1" smtClean="0">
                          <a:solidFill>
                            <a:schemeClr val="dk1"/>
                          </a:solidFill>
                          <a:latin typeface="Calibri" pitchFamily="34" charset="0"/>
                          <a:ea typeface="+mn-ea"/>
                          <a:cs typeface="Andalus" pitchFamily="18" charset="-78"/>
                        </a:rPr>
                        <a:t>stigmatizāciju</a:t>
                      </a:r>
                      <a:r>
                        <a:rPr lang="lv-LV" sz="1700" kern="1200" dirty="0" smtClean="0">
                          <a:solidFill>
                            <a:schemeClr val="dk1"/>
                          </a:solidFill>
                          <a:latin typeface="Calibri" pitchFamily="34" charset="0"/>
                          <a:ea typeface="+mn-ea"/>
                          <a:cs typeface="Andalus" pitchFamily="18" charset="-78"/>
                        </a:rPr>
                        <a:t> un labās prakses stāstījumu veidošana, lai veicinātu </a:t>
                      </a:r>
                      <a:r>
                        <a:rPr lang="lv-LV" sz="1700" kern="1200" dirty="0" err="1" smtClean="0">
                          <a:solidFill>
                            <a:schemeClr val="dk1"/>
                          </a:solidFill>
                          <a:latin typeface="Calibri" pitchFamily="34" charset="0"/>
                          <a:ea typeface="+mn-ea"/>
                          <a:cs typeface="Andalus" pitchFamily="18" charset="-78"/>
                        </a:rPr>
                        <a:t>starpkultūru</a:t>
                      </a:r>
                      <a:r>
                        <a:rPr lang="lv-LV" sz="1700" kern="1200" dirty="0" smtClean="0">
                          <a:solidFill>
                            <a:schemeClr val="dk1"/>
                          </a:solidFill>
                          <a:latin typeface="Calibri" pitchFamily="34" charset="0"/>
                          <a:ea typeface="+mn-ea"/>
                          <a:cs typeface="Andalus" pitchFamily="18" charset="-78"/>
                        </a:rPr>
                        <a:t> dialogu un savstarpēju sapratni,</a:t>
                      </a:r>
                    </a:p>
                    <a:p>
                      <a:pPr>
                        <a:buFont typeface="Arial" pitchFamily="34" charset="0"/>
                        <a:buChar char="•"/>
                      </a:pPr>
                      <a:r>
                        <a:rPr lang="lv-LV" sz="1700" kern="1200" dirty="0" smtClean="0">
                          <a:solidFill>
                            <a:schemeClr val="dk1"/>
                          </a:solidFill>
                          <a:latin typeface="Calibri" pitchFamily="34" charset="0"/>
                          <a:ea typeface="+mn-ea"/>
                          <a:cs typeface="Andalus" pitchFamily="18" charset="-78"/>
                        </a:rPr>
                        <a:t>Diskusijas par Eiropas nākotni.</a:t>
                      </a:r>
                      <a:endParaRPr lang="lv-LV" dirty="0">
                        <a:latin typeface="Calibri" pitchFamily="34" charset="0"/>
                        <a:cs typeface="Andalus" pitchFamily="18" charset="-78"/>
                      </a:endParaRPr>
                    </a:p>
                  </a:txBody>
                  <a:tcPr>
                    <a:solidFill>
                      <a:schemeClr val="bg1">
                        <a:lumMod val="85000"/>
                      </a:schemeClr>
                    </a:solidFill>
                  </a:tcPr>
                </a:tc>
              </a:tr>
            </a:tbl>
          </a:graphicData>
        </a:graphic>
      </p:graphicFrame>
      <p:graphicFrame>
        <p:nvGraphicFramePr>
          <p:cNvPr id="5" name="Tabula 4"/>
          <p:cNvGraphicFramePr>
            <a:graphicFrameLocks noGrp="1"/>
          </p:cNvGraphicFramePr>
          <p:nvPr/>
        </p:nvGraphicFramePr>
        <p:xfrm>
          <a:off x="644055" y="5359179"/>
          <a:ext cx="8042744" cy="1386840"/>
        </p:xfrm>
        <a:graphic>
          <a:graphicData uri="http://schemas.openxmlformats.org/drawingml/2006/table">
            <a:tbl>
              <a:tblPr firstRow="1" bandRow="1">
                <a:tableStyleId>{5C22544A-7EE6-4342-B048-85BDC9FD1C3A}</a:tableStyleId>
              </a:tblPr>
              <a:tblGrid>
                <a:gridCol w="8042744"/>
              </a:tblGrid>
              <a:tr h="469128">
                <a:tc>
                  <a:txBody>
                    <a:bodyPr/>
                    <a:lstStyle/>
                    <a:p>
                      <a:r>
                        <a:rPr lang="lv-LV" dirty="0" smtClean="0">
                          <a:latin typeface="Calibri" pitchFamily="34" charset="0"/>
                          <a:cs typeface="Andalus" pitchFamily="18" charset="-78"/>
                        </a:rPr>
                        <a:t>Prioritātes</a:t>
                      </a:r>
                      <a:r>
                        <a:rPr lang="lv-LV" baseline="0" dirty="0" smtClean="0">
                          <a:latin typeface="Calibri" pitchFamily="34" charset="0"/>
                          <a:cs typeface="Andalus" pitchFamily="18" charset="-78"/>
                        </a:rPr>
                        <a:t> pieejamas </a:t>
                      </a:r>
                      <a:r>
                        <a:rPr lang="lv-LV" sz="1700" b="1" kern="1200" dirty="0" smtClean="0">
                          <a:solidFill>
                            <a:schemeClr val="lt1"/>
                          </a:solidFill>
                          <a:latin typeface="Calibri" pitchFamily="34" charset="0"/>
                          <a:ea typeface="+mn-ea"/>
                          <a:cs typeface="Andalus" pitchFamily="18" charset="-78"/>
                        </a:rPr>
                        <a:t>Izglītības, audiovizuālās jomas un kultūras </a:t>
                      </a:r>
                      <a:r>
                        <a:rPr lang="lv-LV" sz="1700" b="1" kern="1200" dirty="0" err="1" smtClean="0">
                          <a:solidFill>
                            <a:schemeClr val="lt1"/>
                          </a:solidFill>
                          <a:latin typeface="Calibri" pitchFamily="34" charset="0"/>
                          <a:ea typeface="+mn-ea"/>
                          <a:cs typeface="Andalus" pitchFamily="18" charset="-78"/>
                        </a:rPr>
                        <a:t>izpildaģentūras</a:t>
                      </a:r>
                      <a:r>
                        <a:rPr lang="lv-LV" sz="1700" b="1" kern="1200" dirty="0" smtClean="0">
                          <a:solidFill>
                            <a:schemeClr val="lt1"/>
                          </a:solidFill>
                          <a:latin typeface="Calibri" pitchFamily="34" charset="0"/>
                          <a:ea typeface="+mn-ea"/>
                          <a:cs typeface="Andalus" pitchFamily="18" charset="-78"/>
                        </a:rPr>
                        <a:t> (EACEA) interneta vietnē:</a:t>
                      </a:r>
                      <a:r>
                        <a:rPr lang="lv-LV" sz="1700" b="1" kern="1200" baseline="0" dirty="0" smtClean="0">
                          <a:solidFill>
                            <a:schemeClr val="lt1"/>
                          </a:solidFill>
                          <a:latin typeface="Calibri" pitchFamily="34" charset="0"/>
                          <a:ea typeface="+mn-ea"/>
                          <a:cs typeface="Andalus" pitchFamily="18" charset="-78"/>
                        </a:rPr>
                        <a:t> </a:t>
                      </a:r>
                      <a:r>
                        <a:rPr lang="lv-LV" sz="1700" b="1" kern="1200" baseline="0" dirty="0" smtClean="0">
                          <a:solidFill>
                            <a:srgbClr val="C00000"/>
                          </a:solidFill>
                          <a:latin typeface="Calibri" pitchFamily="34" charset="0"/>
                          <a:ea typeface="+mn-ea"/>
                          <a:cs typeface="Andalus" pitchFamily="18" charset="-78"/>
                          <a:hlinkClick r:id="rId2"/>
                        </a:rPr>
                        <a:t>https://eacea.ec.europa.eu/sites/eacea-site/files/priorities_of_the_programme_for_2016_5.pdf</a:t>
                      </a:r>
                      <a:r>
                        <a:rPr lang="lv-LV" sz="1700" b="1" kern="1200" baseline="0" dirty="0" smtClean="0">
                          <a:solidFill>
                            <a:srgbClr val="C00000"/>
                          </a:solidFill>
                          <a:latin typeface="Calibri" pitchFamily="34" charset="0"/>
                          <a:ea typeface="+mn-ea"/>
                          <a:cs typeface="Andalus" pitchFamily="18" charset="-78"/>
                        </a:rPr>
                        <a:t>  </a:t>
                      </a:r>
                      <a:r>
                        <a:rPr lang="lv-LV" sz="1700" b="1" kern="1200" baseline="0" dirty="0" smtClean="0">
                          <a:solidFill>
                            <a:schemeClr val="lt1"/>
                          </a:solidFill>
                          <a:latin typeface="Calibri" pitchFamily="34" charset="0"/>
                          <a:ea typeface="+mn-ea"/>
                          <a:cs typeface="Andalus" pitchFamily="18" charset="-78"/>
                        </a:rPr>
                        <a:t>Dokumenta tulkojums pieejams Programmas </a:t>
                      </a:r>
                      <a:r>
                        <a:rPr lang="lv-LV" sz="1700" b="1" kern="1200" baseline="0" dirty="0" err="1" smtClean="0">
                          <a:solidFill>
                            <a:schemeClr val="lt1"/>
                          </a:solidFill>
                          <a:latin typeface="Calibri" pitchFamily="34" charset="0"/>
                          <a:ea typeface="+mn-ea"/>
                          <a:cs typeface="Andalus" pitchFamily="18" charset="-78"/>
                        </a:rPr>
                        <a:t>mājaslapas</a:t>
                      </a:r>
                      <a:r>
                        <a:rPr lang="lv-LV" sz="1700" b="1" kern="1200" baseline="0" dirty="0" smtClean="0">
                          <a:solidFill>
                            <a:schemeClr val="lt1"/>
                          </a:solidFill>
                          <a:latin typeface="Calibri" pitchFamily="34" charset="0"/>
                          <a:ea typeface="+mn-ea"/>
                          <a:cs typeface="Andalus" pitchFamily="18" charset="-78"/>
                        </a:rPr>
                        <a:t> sadaļā “Informatīvie materiāli” </a:t>
                      </a:r>
                      <a:r>
                        <a:rPr lang="lv-LV" sz="1700" b="1" kern="1200" baseline="0" dirty="0" smtClean="0">
                          <a:solidFill>
                            <a:schemeClr val="lt1"/>
                          </a:solidFill>
                          <a:latin typeface="Calibri" pitchFamily="34" charset="0"/>
                          <a:ea typeface="+mn-ea"/>
                          <a:cs typeface="Andalus" pitchFamily="18" charset="-78"/>
                          <a:hlinkClick r:id="rId3"/>
                        </a:rPr>
                        <a:t>http://www.km.gov.lv/lv/eiropapilsoniem/informativie-materiali/</a:t>
                      </a:r>
                      <a:r>
                        <a:rPr lang="lv-LV" sz="1700" b="1" kern="1200" baseline="0" dirty="0" smtClean="0">
                          <a:solidFill>
                            <a:schemeClr val="lt1"/>
                          </a:solidFill>
                          <a:latin typeface="Calibri" pitchFamily="34" charset="0"/>
                          <a:ea typeface="+mn-ea"/>
                          <a:cs typeface="Andalus" pitchFamily="18" charset="-78"/>
                        </a:rPr>
                        <a:t> </a:t>
                      </a:r>
                      <a:endParaRPr lang="lv-LV" dirty="0">
                        <a:latin typeface="Calibri" pitchFamily="34" charset="0"/>
                        <a:cs typeface="Andalus" pitchFamily="18" charset="-78"/>
                      </a:endParaRPr>
                    </a:p>
                  </a:txBody>
                  <a:tcPr>
                    <a:solidFill>
                      <a:schemeClr val="accent1"/>
                    </a:solidFill>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2590800" y="381000"/>
            <a:ext cx="6096000" cy="1036638"/>
          </a:xfrm>
        </p:spPr>
        <p:txBody>
          <a:bodyPr>
            <a:noAutofit/>
          </a:bodyPr>
          <a:lstStyle/>
          <a:p>
            <a:pPr algn="ctr"/>
            <a:r>
              <a:rPr lang="lv-LV" altLang="lv-LV" sz="3600" dirty="0" smtClean="0">
                <a:latin typeface="Calibri" pitchFamily="34" charset="0"/>
                <a:ea typeface="MS PGothic" pitchFamily="34" charset="-128"/>
                <a:cs typeface="Andalus" pitchFamily="18" charset="-78"/>
              </a:rPr>
              <a:t>Sagatavošanās pieteikuma iesniegšanai </a:t>
            </a:r>
          </a:p>
        </p:txBody>
      </p:sp>
      <p:pic>
        <p:nvPicPr>
          <p:cNvPr id="26630" name="Picture 6" descr="\\lkm1.km.gov.lv\RoamDocu$\AndrejsL\Desktop\ecas.jpg"/>
          <p:cNvPicPr>
            <a:picLocks noChangeAspect="1" noChangeArrowheads="1"/>
          </p:cNvPicPr>
          <p:nvPr/>
        </p:nvPicPr>
        <p:blipFill>
          <a:blip r:embed="rId2" cstate="print"/>
          <a:srcRect/>
          <a:stretch>
            <a:fillRect/>
          </a:stretch>
        </p:blipFill>
        <p:spPr bwMode="auto">
          <a:xfrm>
            <a:off x="648349" y="4325686"/>
            <a:ext cx="2810468" cy="2279298"/>
          </a:xfrm>
          <a:prstGeom prst="rect">
            <a:avLst/>
          </a:prstGeom>
          <a:ln>
            <a:noFill/>
          </a:ln>
          <a:effectLst>
            <a:outerShdw blurRad="292100" dist="139700" dir="2700000" algn="tl" rotWithShape="0">
              <a:srgbClr val="333333">
                <a:alpha val="65000"/>
              </a:srgbClr>
            </a:outerShdw>
          </a:effectLst>
        </p:spPr>
      </p:pic>
      <p:sp>
        <p:nvSpPr>
          <p:cNvPr id="5" name="Taisnstūris 4"/>
          <p:cNvSpPr/>
          <p:nvPr/>
        </p:nvSpPr>
        <p:spPr>
          <a:xfrm>
            <a:off x="206734" y="1637969"/>
            <a:ext cx="3252083" cy="2585323"/>
          </a:xfrm>
          <a:prstGeom prst="rect">
            <a:avLst/>
          </a:prstGeom>
        </p:spPr>
        <p:txBody>
          <a:bodyPr wrap="square">
            <a:spAutoFit/>
          </a:bodyPr>
          <a:lstStyle/>
          <a:p>
            <a:pPr algn="just">
              <a:defRPr/>
            </a:pPr>
            <a:r>
              <a:rPr lang="lv-LV" sz="1800" dirty="0" smtClean="0">
                <a:latin typeface="Calibri" pitchFamily="34" charset="0"/>
                <a:cs typeface="Andalus" pitchFamily="18" charset="-78"/>
              </a:rPr>
              <a:t>1.darbība: par projekta norisi atbildīgajiem organizāciju pārstāvjiem ir nepieciešams reģistrēties Eiropas Komisijas autentificēšanas portālā (ECAS)</a:t>
            </a:r>
          </a:p>
          <a:p>
            <a:pPr algn="just">
              <a:defRPr/>
            </a:pPr>
            <a:endParaRPr lang="lv-LV" sz="1800" dirty="0" smtClean="0">
              <a:latin typeface="Calibri" pitchFamily="34" charset="0"/>
              <a:cs typeface="Andalus" pitchFamily="18" charset="-78"/>
            </a:endParaRPr>
          </a:p>
          <a:p>
            <a:pPr>
              <a:defRPr/>
            </a:pPr>
            <a:r>
              <a:rPr lang="lv-LV" sz="1800" dirty="0" smtClean="0">
                <a:latin typeface="Calibri" pitchFamily="34" charset="0"/>
                <a:cs typeface="Andalus" pitchFamily="18" charset="-78"/>
              </a:rPr>
              <a:t>Reģistrācija ECAS: </a:t>
            </a:r>
            <a:r>
              <a:rPr lang="lv-LV" sz="1800" dirty="0" smtClean="0">
                <a:latin typeface="Calibri" pitchFamily="34" charset="0"/>
                <a:cs typeface="Andalus" pitchFamily="18" charset="-78"/>
                <a:hlinkClick r:id="rId3"/>
              </a:rPr>
              <a:t>https://webgate.ec.europa.eu/cas/eim/external/register.cgi</a:t>
            </a:r>
            <a:r>
              <a:rPr lang="lv-LV" sz="1800" dirty="0" smtClean="0">
                <a:latin typeface="Calibri" pitchFamily="34" charset="0"/>
                <a:cs typeface="Andalus" pitchFamily="18" charset="-78"/>
              </a:rPr>
              <a:t> </a:t>
            </a:r>
            <a:endParaRPr lang="lv-LV" dirty="0">
              <a:latin typeface="Calibri" pitchFamily="34" charset="0"/>
              <a:cs typeface="Andalus" pitchFamily="18" charset="-78"/>
            </a:endParaRPr>
          </a:p>
        </p:txBody>
      </p:sp>
      <p:sp>
        <p:nvSpPr>
          <p:cNvPr id="6" name="Taisnstūris 5"/>
          <p:cNvSpPr/>
          <p:nvPr/>
        </p:nvSpPr>
        <p:spPr>
          <a:xfrm>
            <a:off x="3896140" y="1820850"/>
            <a:ext cx="4790660" cy="1200329"/>
          </a:xfrm>
          <a:prstGeom prst="rect">
            <a:avLst/>
          </a:prstGeom>
        </p:spPr>
        <p:txBody>
          <a:bodyPr wrap="square">
            <a:spAutoFit/>
          </a:bodyPr>
          <a:lstStyle/>
          <a:p>
            <a:r>
              <a:rPr lang="lv-LV" sz="1800" dirty="0" smtClean="0">
                <a:latin typeface="Calibri" pitchFamily="34" charset="0"/>
                <a:cs typeface="Andalus" pitchFamily="18" charset="-78"/>
              </a:rPr>
              <a:t>2.darbība: reģistrācija </a:t>
            </a:r>
            <a:r>
              <a:rPr lang="lv-LV" sz="1800" dirty="0" err="1" smtClean="0">
                <a:latin typeface="Calibri" pitchFamily="34" charset="0"/>
                <a:cs typeface="Andalus" pitchFamily="18" charset="-78"/>
              </a:rPr>
              <a:t>Participant</a:t>
            </a:r>
            <a:r>
              <a:rPr lang="lv-LV" sz="1800" dirty="0" smtClean="0">
                <a:latin typeface="Calibri" pitchFamily="34" charset="0"/>
                <a:cs typeface="Andalus" pitchFamily="18" charset="-78"/>
              </a:rPr>
              <a:t> portālā un PIC koda iegūšana: </a:t>
            </a:r>
            <a:r>
              <a:rPr lang="lv-LV" sz="1800" dirty="0" smtClean="0">
                <a:latin typeface="Calibri" pitchFamily="34" charset="0"/>
                <a:cs typeface="Andalus" pitchFamily="18" charset="-78"/>
                <a:hlinkClick r:id="rId4"/>
              </a:rPr>
              <a:t>http://ec.europa.eu/education/participants/portal/desktop/en/organisations/register.html</a:t>
            </a:r>
            <a:r>
              <a:rPr lang="lv-LV" sz="1800" dirty="0" smtClean="0">
                <a:latin typeface="Calibri" pitchFamily="34" charset="0"/>
                <a:cs typeface="Andalus" pitchFamily="18" charset="-78"/>
              </a:rPr>
              <a:t> </a:t>
            </a:r>
          </a:p>
        </p:txBody>
      </p:sp>
      <p:pic>
        <p:nvPicPr>
          <p:cNvPr id="7" name="Attēls 11" descr="\\lkm1.km.gov.lv\RoamDocu$\AndrejsL\Desktop\participant_portal.jpg"/>
          <p:cNvPicPr>
            <a:picLocks noChangeAspect="1" noChangeArrowheads="1"/>
          </p:cNvPicPr>
          <p:nvPr/>
        </p:nvPicPr>
        <p:blipFill>
          <a:blip r:embed="rId5" cstate="print"/>
          <a:srcRect/>
          <a:stretch>
            <a:fillRect/>
          </a:stretch>
        </p:blipFill>
        <p:spPr bwMode="auto">
          <a:xfrm>
            <a:off x="4949825" y="2959623"/>
            <a:ext cx="3736975" cy="35036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2590800" y="381000"/>
            <a:ext cx="6096000" cy="1036638"/>
          </a:xfrm>
        </p:spPr>
        <p:txBody>
          <a:bodyPr>
            <a:noAutofit/>
          </a:bodyPr>
          <a:lstStyle/>
          <a:p>
            <a:pPr algn="ctr"/>
            <a:r>
              <a:rPr lang="lv-LV" altLang="lv-LV" sz="3600" dirty="0" smtClean="0">
                <a:latin typeface="Calibri" pitchFamily="34" charset="0"/>
                <a:ea typeface="MS PGothic" pitchFamily="34" charset="-128"/>
                <a:cs typeface="Andalus" pitchFamily="18" charset="-78"/>
              </a:rPr>
              <a:t>Projektu iesniegšanai nepieciešamā dokumentācija</a:t>
            </a:r>
          </a:p>
        </p:txBody>
      </p:sp>
      <p:sp>
        <p:nvSpPr>
          <p:cNvPr id="23555" name="Rectangle 2"/>
          <p:cNvSpPr>
            <a:spLocks noGrp="1" noChangeArrowheads="1"/>
          </p:cNvSpPr>
          <p:nvPr>
            <p:ph type="body" idx="1"/>
          </p:nvPr>
        </p:nvSpPr>
        <p:spPr>
          <a:xfrm>
            <a:off x="468313" y="1868556"/>
            <a:ext cx="5304333" cy="2366893"/>
          </a:xfrm>
        </p:spPr>
        <p:txBody>
          <a:bodyPr/>
          <a:lstStyle/>
          <a:p>
            <a:pPr eaLnBrk="1" hangingPunct="1">
              <a:lnSpc>
                <a:spcPct val="90000"/>
              </a:lnSpc>
            </a:pPr>
            <a:endParaRPr lang="lv-LV" sz="1800" dirty="0" smtClean="0">
              <a:latin typeface="Calibri" pitchFamily="34" charset="0"/>
              <a:ea typeface="MS PGothic" pitchFamily="34" charset="-128"/>
            </a:endParaRPr>
          </a:p>
          <a:p>
            <a:pPr eaLnBrk="1" hangingPunct="1">
              <a:lnSpc>
                <a:spcPct val="90000"/>
              </a:lnSpc>
              <a:buFontTx/>
              <a:buNone/>
            </a:pPr>
            <a:endParaRPr lang="lv-LV" sz="1800" dirty="0" smtClean="0">
              <a:latin typeface="Calibri" pitchFamily="34" charset="0"/>
              <a:ea typeface="MS PGothic" pitchFamily="34" charset="-128"/>
            </a:endParaRPr>
          </a:p>
        </p:txBody>
      </p:sp>
      <p:sp>
        <p:nvSpPr>
          <p:cNvPr id="23557" name="TextBox 5"/>
          <p:cNvSpPr txBox="1">
            <a:spLocks noChangeArrowheads="1"/>
          </p:cNvSpPr>
          <p:nvPr/>
        </p:nvSpPr>
        <p:spPr bwMode="auto">
          <a:xfrm>
            <a:off x="468313" y="6040438"/>
            <a:ext cx="8029575" cy="584775"/>
          </a:xfrm>
          <a:prstGeom prst="rect">
            <a:avLst/>
          </a:prstGeom>
          <a:noFill/>
          <a:ln w="9525">
            <a:noFill/>
            <a:miter lim="800000"/>
            <a:headEnd/>
            <a:tailEnd/>
          </a:ln>
        </p:spPr>
        <p:txBody>
          <a:bodyPr>
            <a:spAutoFit/>
          </a:bodyPr>
          <a:lstStyle/>
          <a:p>
            <a:r>
              <a:rPr lang="lv-LV" sz="1600" b="1" dirty="0">
                <a:solidFill>
                  <a:srgbClr val="FF0000"/>
                </a:solidFill>
                <a:latin typeface="Calibri" pitchFamily="34" charset="0"/>
                <a:cs typeface="Andalus" pitchFamily="18" charset="-78"/>
              </a:rPr>
              <a:t>Svarīgi!</a:t>
            </a:r>
            <a:r>
              <a:rPr lang="lv-LV" sz="1600" dirty="0">
                <a:solidFill>
                  <a:srgbClr val="FF0000"/>
                </a:solidFill>
                <a:latin typeface="Calibri" pitchFamily="34" charset="0"/>
                <a:cs typeface="Andalus" pitchFamily="18" charset="-78"/>
              </a:rPr>
              <a:t> </a:t>
            </a:r>
            <a:r>
              <a:rPr lang="lv-LV" sz="1600" dirty="0">
                <a:latin typeface="Calibri" pitchFamily="34" charset="0"/>
                <a:cs typeface="Andalus" pitchFamily="18" charset="-78"/>
              </a:rPr>
              <a:t>Programmas ceļvedis </a:t>
            </a:r>
            <a:r>
              <a:rPr lang="lv-LV" sz="1600" b="1" dirty="0">
                <a:latin typeface="Calibri" pitchFamily="34" charset="0"/>
                <a:cs typeface="Andalus" pitchFamily="18" charset="-78"/>
              </a:rPr>
              <a:t>krievu valodā</a:t>
            </a:r>
            <a:r>
              <a:rPr lang="lv-LV" sz="1600" dirty="0">
                <a:latin typeface="Calibri" pitchFamily="34" charset="0"/>
                <a:cs typeface="Andalus" pitchFamily="18" charset="-78"/>
              </a:rPr>
              <a:t> ir pieejams programmas informācijas punkta Latvijā mājas lapas </a:t>
            </a:r>
            <a:r>
              <a:rPr lang="lv-LV" sz="1600" dirty="0" err="1">
                <a:latin typeface="Calibri" pitchFamily="34" charset="0"/>
                <a:cs typeface="Andalus" pitchFamily="18" charset="-78"/>
                <a:hlinkClick r:id="rId2"/>
              </a:rPr>
              <a:t>www.km.gov.lv</a:t>
            </a:r>
            <a:r>
              <a:rPr lang="lv-LV" sz="1600" dirty="0">
                <a:latin typeface="Calibri" pitchFamily="34" charset="0"/>
                <a:cs typeface="Andalus" pitchFamily="18" charset="-78"/>
                <a:hlinkClick r:id="rId2"/>
              </a:rPr>
              <a:t>/</a:t>
            </a:r>
            <a:r>
              <a:rPr lang="lv-LV" sz="1600" dirty="0" err="1">
                <a:latin typeface="Calibri" pitchFamily="34" charset="0"/>
                <a:cs typeface="Andalus" pitchFamily="18" charset="-78"/>
                <a:hlinkClick r:id="rId2"/>
              </a:rPr>
              <a:t>eiropapilsoniem</a:t>
            </a:r>
            <a:r>
              <a:rPr lang="lv-LV" sz="1600" dirty="0">
                <a:latin typeface="Calibri" pitchFamily="34" charset="0"/>
                <a:cs typeface="Andalus" pitchFamily="18" charset="-78"/>
              </a:rPr>
              <a:t> </a:t>
            </a:r>
            <a:r>
              <a:rPr lang="lv-LV" sz="1600" dirty="0" smtClean="0">
                <a:latin typeface="Calibri" pitchFamily="34" charset="0"/>
                <a:cs typeface="Andalus" pitchFamily="18" charset="-78"/>
              </a:rPr>
              <a:t>sadaļā “Informatīvie materiāli”</a:t>
            </a:r>
            <a:endParaRPr lang="lv-LV" sz="1600" dirty="0">
              <a:latin typeface="Calibri" pitchFamily="34" charset="0"/>
              <a:cs typeface="Andalus" pitchFamily="18" charset="-78"/>
            </a:endParaRPr>
          </a:p>
        </p:txBody>
      </p:sp>
      <p:sp>
        <p:nvSpPr>
          <p:cNvPr id="6" name="Taisnstūris 5"/>
          <p:cNvSpPr/>
          <p:nvPr/>
        </p:nvSpPr>
        <p:spPr>
          <a:xfrm>
            <a:off x="341906" y="2321781"/>
            <a:ext cx="5430740" cy="1477328"/>
          </a:xfrm>
          <a:prstGeom prst="rect">
            <a:avLst/>
          </a:prstGeom>
        </p:spPr>
        <p:txBody>
          <a:bodyPr wrap="square">
            <a:spAutoFit/>
          </a:bodyPr>
          <a:lstStyle/>
          <a:p>
            <a:pPr algn="just">
              <a:lnSpc>
                <a:spcPct val="90000"/>
              </a:lnSpc>
            </a:pPr>
            <a:r>
              <a:rPr lang="lv-LV" sz="2000" b="1" dirty="0" smtClean="0">
                <a:latin typeface="Calibri" pitchFamily="34" charset="0"/>
                <a:cs typeface="Andalus" pitchFamily="18" charset="-78"/>
              </a:rPr>
              <a:t>Par Eiropas Savienības programmu “Eiropa pilsoņiem” atbildīgā organizācija - Izglītības, audiovizuālās jomas </a:t>
            </a:r>
            <a:r>
              <a:rPr lang="lv-LV" sz="2000" b="1" dirty="0" smtClean="0">
                <a:latin typeface="Calibri" pitchFamily="34" charset="0"/>
                <a:cs typeface="Andalus" pitchFamily="18" charset="-78"/>
              </a:rPr>
              <a:t>un kultūras </a:t>
            </a:r>
            <a:r>
              <a:rPr lang="lv-LV" sz="2000" b="1" dirty="0" err="1" smtClean="0">
                <a:latin typeface="Calibri" pitchFamily="34" charset="0"/>
                <a:cs typeface="Andalus" pitchFamily="18" charset="-78"/>
              </a:rPr>
              <a:t>izpildaģentūra</a:t>
            </a:r>
            <a:r>
              <a:rPr lang="lv-LV" sz="2000" b="1" dirty="0" smtClean="0">
                <a:latin typeface="Calibri" pitchFamily="34" charset="0"/>
                <a:cs typeface="Andalus" pitchFamily="18" charset="-78"/>
              </a:rPr>
              <a:t> (EACEA) </a:t>
            </a:r>
            <a:r>
              <a:rPr lang="lv-LV" sz="2000" dirty="0" smtClean="0">
                <a:latin typeface="Calibri" pitchFamily="34" charset="0"/>
                <a:cs typeface="Andalus" pitchFamily="18" charset="-78"/>
              </a:rPr>
              <a:t>interneta </a:t>
            </a:r>
            <a:r>
              <a:rPr lang="lv-LV" sz="2000" dirty="0" smtClean="0">
                <a:latin typeface="Calibri" pitchFamily="34" charset="0"/>
                <a:cs typeface="Andalus" pitchFamily="18" charset="-78"/>
              </a:rPr>
              <a:t>vietne</a:t>
            </a:r>
            <a:endParaRPr lang="lv-LV" sz="2000" b="1" dirty="0" smtClean="0">
              <a:latin typeface="Calibri" pitchFamily="34" charset="0"/>
              <a:cs typeface="Andalus" pitchFamily="18" charset="-78"/>
            </a:endParaRPr>
          </a:p>
          <a:p>
            <a:pPr algn="just" eaLnBrk="1" hangingPunct="1">
              <a:lnSpc>
                <a:spcPct val="90000"/>
              </a:lnSpc>
              <a:buFontTx/>
              <a:buNone/>
            </a:pPr>
            <a:r>
              <a:rPr lang="lv-LV" sz="2000" dirty="0" smtClean="0">
                <a:latin typeface="Calibri" pitchFamily="34" charset="0"/>
                <a:cs typeface="Andalus" pitchFamily="18" charset="-78"/>
                <a:hlinkClick r:id="rId3"/>
              </a:rPr>
              <a:t>http</a:t>
            </a:r>
            <a:r>
              <a:rPr lang="lv-LV" sz="2000" dirty="0" smtClean="0">
                <a:latin typeface="Calibri" pitchFamily="34" charset="0"/>
                <a:cs typeface="Andalus" pitchFamily="18" charset="-78"/>
                <a:hlinkClick r:id="rId3"/>
              </a:rPr>
              <a:t>://eacea.ec.europa.eu/europe-for-citizens_en</a:t>
            </a:r>
            <a:r>
              <a:rPr lang="lv-LV" sz="2000" dirty="0" smtClean="0">
                <a:latin typeface="Calibri" pitchFamily="34" charset="0"/>
                <a:cs typeface="Andalus" pitchFamily="18" charset="-78"/>
              </a:rPr>
              <a:t> </a:t>
            </a:r>
          </a:p>
        </p:txBody>
      </p:sp>
      <p:sp>
        <p:nvSpPr>
          <p:cNvPr id="7" name="Taisnstūris 6"/>
          <p:cNvSpPr/>
          <p:nvPr/>
        </p:nvSpPr>
        <p:spPr>
          <a:xfrm>
            <a:off x="5772646" y="3997666"/>
            <a:ext cx="2914153" cy="1323439"/>
          </a:xfrm>
          <a:prstGeom prst="rect">
            <a:avLst/>
          </a:prstGeom>
        </p:spPr>
        <p:txBody>
          <a:bodyPr wrap="square">
            <a:spAutoFit/>
          </a:bodyPr>
          <a:lstStyle/>
          <a:p>
            <a:r>
              <a:rPr lang="lv-LV" sz="2000" b="1" dirty="0" smtClean="0">
                <a:latin typeface="Calibri" pitchFamily="34" charset="0"/>
                <a:cs typeface="Andalus" pitchFamily="18" charset="-78"/>
              </a:rPr>
              <a:t>Programmas vadlīnijas </a:t>
            </a:r>
            <a:r>
              <a:rPr lang="lv-LV" sz="2000" u="sng" dirty="0" smtClean="0">
                <a:latin typeface="Calibri" pitchFamily="34" charset="0"/>
                <a:cs typeface="Andalus" pitchFamily="18" charset="-78"/>
              </a:rPr>
              <a:t> </a:t>
            </a:r>
            <a:r>
              <a:rPr lang="lv-LV" sz="2000" u="sng" dirty="0" smtClean="0">
                <a:latin typeface="Calibri" pitchFamily="34" charset="0"/>
              </a:rPr>
              <a:t>(</a:t>
            </a:r>
            <a:r>
              <a:rPr lang="lv-LV" sz="2000" u="sng" dirty="0" smtClean="0">
                <a:latin typeface="Calibri" pitchFamily="34" charset="0"/>
                <a:cs typeface="Andalus" pitchFamily="18" charset="-78"/>
              </a:rPr>
              <a:t>Programme guide)</a:t>
            </a:r>
            <a:r>
              <a:rPr lang="lv-LV" sz="2000" dirty="0" smtClean="0">
                <a:latin typeface="Calibri" pitchFamily="34" charset="0"/>
                <a:cs typeface="Andalus" pitchFamily="18" charset="-78"/>
              </a:rPr>
              <a:t> pieejamas visās Eiropas Savienības valstu valodās</a:t>
            </a:r>
            <a:endParaRPr lang="lv-LV" sz="2000" dirty="0">
              <a:latin typeface="Calibri" pitchFamily="34" charset="0"/>
              <a:cs typeface="Andalus" pitchFamily="18" charset="-78"/>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2146300" y="381000"/>
            <a:ext cx="6740525" cy="1036638"/>
          </a:xfrm>
        </p:spPr>
        <p:txBody>
          <a:bodyPr>
            <a:noAutofit/>
          </a:bodyPr>
          <a:lstStyle/>
          <a:p>
            <a:pPr algn="ctr"/>
            <a:r>
              <a:rPr lang="lv-LV" altLang="lv-LV" sz="3200" dirty="0" smtClean="0">
                <a:latin typeface="Calibri" pitchFamily="34" charset="0"/>
                <a:ea typeface="MS PGothic" pitchFamily="34" charset="-128"/>
                <a:cs typeface="Andalus" pitchFamily="18" charset="-78"/>
              </a:rPr>
              <a:t>“Eiropa pilsoņiem” informācijas punkts Latvijā</a:t>
            </a:r>
          </a:p>
        </p:txBody>
      </p:sp>
      <p:sp>
        <p:nvSpPr>
          <p:cNvPr id="25603" name="TextBox 8"/>
          <p:cNvSpPr txBox="1">
            <a:spLocks noChangeArrowheads="1"/>
          </p:cNvSpPr>
          <p:nvPr/>
        </p:nvSpPr>
        <p:spPr bwMode="auto">
          <a:xfrm>
            <a:off x="5168349" y="1989142"/>
            <a:ext cx="3724826" cy="2585323"/>
          </a:xfrm>
          <a:prstGeom prst="rect">
            <a:avLst/>
          </a:prstGeom>
          <a:noFill/>
          <a:ln w="9525">
            <a:noFill/>
            <a:miter lim="800000"/>
            <a:headEnd/>
            <a:tailEnd/>
          </a:ln>
        </p:spPr>
        <p:txBody>
          <a:bodyPr wrap="square">
            <a:spAutoFit/>
          </a:bodyPr>
          <a:lstStyle/>
          <a:p>
            <a:pPr algn="just"/>
            <a:r>
              <a:rPr lang="lv-LV" sz="1800" dirty="0" smtClean="0">
                <a:latin typeface="Calibri" pitchFamily="34" charset="0"/>
                <a:cs typeface="Andalus" pitchFamily="18" charset="-78"/>
              </a:rPr>
              <a:t>Piedāvā:</a:t>
            </a:r>
            <a:endParaRPr lang="lv-LV" sz="1800" dirty="0">
              <a:solidFill>
                <a:srgbClr val="FF0000"/>
              </a:solidFill>
              <a:latin typeface="Calibri" pitchFamily="34" charset="0"/>
              <a:cs typeface="Andalus" pitchFamily="18" charset="-78"/>
            </a:endParaRPr>
          </a:p>
          <a:p>
            <a:pPr algn="just">
              <a:buFont typeface="Arial" charset="0"/>
              <a:buChar char="•"/>
            </a:pPr>
            <a:r>
              <a:rPr lang="lv-LV" sz="1800" dirty="0">
                <a:latin typeface="Calibri" pitchFamily="34" charset="0"/>
                <a:cs typeface="Andalus" pitchFamily="18" charset="-78"/>
              </a:rPr>
              <a:t>Ikmēneša </a:t>
            </a:r>
            <a:r>
              <a:rPr lang="lv-LV" sz="1800" dirty="0" err="1">
                <a:latin typeface="Calibri" pitchFamily="34" charset="0"/>
                <a:cs typeface="Andalus" pitchFamily="18" charset="-78"/>
              </a:rPr>
              <a:t>ziņulapas</a:t>
            </a:r>
            <a:endParaRPr lang="lv-LV" sz="1800" dirty="0">
              <a:latin typeface="Calibri" pitchFamily="34" charset="0"/>
              <a:cs typeface="Andalus" pitchFamily="18" charset="-78"/>
            </a:endParaRPr>
          </a:p>
          <a:p>
            <a:pPr algn="just">
              <a:buFont typeface="Arial" charset="0"/>
              <a:buChar char="•"/>
            </a:pPr>
            <a:r>
              <a:rPr lang="lv-LV" sz="1800" dirty="0">
                <a:latin typeface="Calibri" pitchFamily="34" charset="0"/>
                <a:cs typeface="Andalus" pitchFamily="18" charset="-78"/>
              </a:rPr>
              <a:t>Sadarbības partneru meklēšana</a:t>
            </a:r>
          </a:p>
          <a:p>
            <a:pPr algn="just">
              <a:buFont typeface="Arial" charset="0"/>
              <a:buChar char="•"/>
            </a:pPr>
            <a:r>
              <a:rPr lang="lv-LV" sz="1800" dirty="0">
                <a:latin typeface="Calibri" pitchFamily="34" charset="0"/>
                <a:cs typeface="Andalus" pitchFamily="18" charset="-78"/>
              </a:rPr>
              <a:t>Konsultācijas pa telefonu, e-pastu vai klātienē, iepriekš sazinoties:</a:t>
            </a:r>
          </a:p>
          <a:p>
            <a:pPr algn="r"/>
            <a:endParaRPr lang="lv-LV" sz="1800" dirty="0">
              <a:latin typeface="Calibri" pitchFamily="34" charset="0"/>
            </a:endParaRPr>
          </a:p>
          <a:p>
            <a:pPr algn="r"/>
            <a:endParaRPr lang="lv-LV" sz="1800" dirty="0">
              <a:latin typeface="Calibri" pitchFamily="34" charset="0"/>
            </a:endParaRPr>
          </a:p>
          <a:p>
            <a:endParaRPr lang="lv-LV" sz="1800" dirty="0">
              <a:latin typeface="Calibri" pitchFamily="34" charset="0"/>
            </a:endParaRPr>
          </a:p>
          <a:p>
            <a:pPr>
              <a:buFont typeface="Arial" charset="0"/>
              <a:buChar char="•"/>
            </a:pPr>
            <a:endParaRPr lang="lv-LV" sz="1800" dirty="0">
              <a:latin typeface="Calibri" pitchFamily="34" charset="0"/>
            </a:endParaRPr>
          </a:p>
        </p:txBody>
      </p:sp>
      <p:sp>
        <p:nvSpPr>
          <p:cNvPr id="7" name="Taisnstūris 6"/>
          <p:cNvSpPr/>
          <p:nvPr/>
        </p:nvSpPr>
        <p:spPr>
          <a:xfrm>
            <a:off x="4707172" y="3586037"/>
            <a:ext cx="3999506" cy="2831544"/>
          </a:xfrm>
          <a:prstGeom prst="rect">
            <a:avLst/>
          </a:prstGeom>
        </p:spPr>
        <p:txBody>
          <a:bodyPr wrap="square">
            <a:spAutoFit/>
          </a:bodyPr>
          <a:lstStyle/>
          <a:p>
            <a:pPr algn="ctr">
              <a:defRPr/>
            </a:pPr>
            <a:r>
              <a:rPr lang="lv-LV" sz="1600" b="1" dirty="0" smtClean="0">
                <a:latin typeface="Calibri" pitchFamily="34" charset="0"/>
                <a:cs typeface="Andalus" pitchFamily="18" charset="-78"/>
              </a:rPr>
              <a:t>Kontakti: </a:t>
            </a:r>
          </a:p>
          <a:p>
            <a:pPr algn="r">
              <a:defRPr/>
            </a:pPr>
            <a:r>
              <a:rPr lang="lv-LV" sz="1600" dirty="0" smtClean="0">
                <a:latin typeface="Calibri" pitchFamily="34" charset="0"/>
                <a:cs typeface="Andalus" pitchFamily="18" charset="-78"/>
              </a:rPr>
              <a:t>Kultūras ministrijas</a:t>
            </a:r>
          </a:p>
          <a:p>
            <a:pPr algn="r">
              <a:defRPr/>
            </a:pPr>
            <a:r>
              <a:rPr lang="lv-LV" sz="1600" dirty="0" smtClean="0">
                <a:latin typeface="Calibri" pitchFamily="34" charset="0"/>
                <a:cs typeface="Andalus" pitchFamily="18" charset="-78"/>
              </a:rPr>
              <a:t>ES programmas “Eiropa pilsoņiem” </a:t>
            </a:r>
          </a:p>
          <a:p>
            <a:pPr algn="r">
              <a:defRPr/>
            </a:pPr>
            <a:r>
              <a:rPr lang="lv-LV" sz="1600" dirty="0" smtClean="0">
                <a:latin typeface="Calibri" pitchFamily="34" charset="0"/>
                <a:cs typeface="Andalus" pitchFamily="18" charset="-78"/>
              </a:rPr>
              <a:t>Informācijas punkts Latvijā</a:t>
            </a:r>
          </a:p>
          <a:p>
            <a:pPr algn="r">
              <a:defRPr/>
            </a:pPr>
            <a:r>
              <a:rPr lang="lv-LV" sz="1600" dirty="0" smtClean="0">
                <a:latin typeface="Calibri" pitchFamily="34" charset="0"/>
                <a:cs typeface="Andalus" pitchFamily="18" charset="-78"/>
              </a:rPr>
              <a:t>E-pasts </a:t>
            </a:r>
            <a:r>
              <a:rPr lang="lv-LV" sz="1600" dirty="0" err="1" smtClean="0">
                <a:latin typeface="Calibri" pitchFamily="34" charset="0"/>
                <a:cs typeface="Andalus" pitchFamily="18" charset="-78"/>
                <a:hlinkClick r:id="rId2"/>
              </a:rPr>
              <a:t>eiropapilsoniem@km.gov.lv</a:t>
            </a:r>
            <a:endParaRPr lang="lv-LV" sz="1600" dirty="0" smtClean="0">
              <a:latin typeface="Calibri" pitchFamily="34" charset="0"/>
              <a:cs typeface="Andalus" pitchFamily="18" charset="-78"/>
            </a:endParaRPr>
          </a:p>
          <a:p>
            <a:pPr algn="r">
              <a:defRPr/>
            </a:pPr>
            <a:r>
              <a:rPr lang="lv-LV" sz="1600" dirty="0" err="1" smtClean="0">
                <a:latin typeface="Calibri" pitchFamily="34" charset="0"/>
                <a:cs typeface="Andalus" pitchFamily="18" charset="-78"/>
              </a:rPr>
              <a:t>Facebook</a:t>
            </a:r>
            <a:r>
              <a:rPr lang="lv-LV" sz="1600" dirty="0" smtClean="0">
                <a:latin typeface="Calibri" pitchFamily="34" charset="0"/>
                <a:cs typeface="Andalus" pitchFamily="18" charset="-78"/>
              </a:rPr>
              <a:t> profils:</a:t>
            </a:r>
          </a:p>
          <a:p>
            <a:pPr algn="r">
              <a:defRPr/>
            </a:pPr>
            <a:r>
              <a:rPr lang="lv-LV" sz="1600" dirty="0" smtClean="0">
                <a:latin typeface="Calibri" pitchFamily="34" charset="0"/>
                <a:cs typeface="Andalus" pitchFamily="18" charset="-78"/>
              </a:rPr>
              <a:t>  </a:t>
            </a:r>
            <a:r>
              <a:rPr lang="lv-LV" sz="1600" dirty="0" err="1" smtClean="0">
                <a:latin typeface="Calibri" pitchFamily="34" charset="0"/>
                <a:cs typeface="Andalus" pitchFamily="18" charset="-78"/>
                <a:hlinkClick r:id="rId3"/>
              </a:rPr>
              <a:t>www.facebook.com</a:t>
            </a:r>
            <a:r>
              <a:rPr lang="lv-LV" sz="1600" dirty="0" smtClean="0">
                <a:latin typeface="Calibri" pitchFamily="34" charset="0"/>
                <a:cs typeface="Andalus" pitchFamily="18" charset="-78"/>
                <a:hlinkClick r:id="rId3"/>
              </a:rPr>
              <a:t>/</a:t>
            </a:r>
            <a:r>
              <a:rPr lang="lv-LV" sz="1600" dirty="0" err="1" smtClean="0">
                <a:latin typeface="Calibri" pitchFamily="34" charset="0"/>
                <a:cs typeface="Andalus" pitchFamily="18" charset="-78"/>
                <a:hlinkClick r:id="rId3"/>
              </a:rPr>
              <a:t>eiropapilsoniem</a:t>
            </a:r>
            <a:r>
              <a:rPr lang="lv-LV" sz="1600" dirty="0" smtClean="0">
                <a:latin typeface="Calibri" pitchFamily="34" charset="0"/>
                <a:cs typeface="Andalus" pitchFamily="18" charset="-78"/>
                <a:hlinkClick r:id="rId3"/>
              </a:rPr>
              <a:t>/</a:t>
            </a:r>
            <a:r>
              <a:rPr lang="lv-LV" sz="1600" dirty="0" smtClean="0">
                <a:latin typeface="Calibri" pitchFamily="34" charset="0"/>
                <a:cs typeface="Andalus" pitchFamily="18" charset="-78"/>
              </a:rPr>
              <a:t>    </a:t>
            </a:r>
          </a:p>
          <a:p>
            <a:pPr algn="r">
              <a:defRPr/>
            </a:pPr>
            <a:r>
              <a:rPr lang="lv-LV" sz="1600" dirty="0" smtClean="0">
                <a:latin typeface="Calibri" pitchFamily="34" charset="0"/>
                <a:cs typeface="Andalus" pitchFamily="18" charset="-78"/>
              </a:rPr>
              <a:t>tālr. 67 330 228</a:t>
            </a:r>
          </a:p>
          <a:p>
            <a:pPr algn="r">
              <a:defRPr/>
            </a:pPr>
            <a:r>
              <a:rPr lang="lv-LV" sz="1600" dirty="0" smtClean="0">
                <a:latin typeface="Calibri" pitchFamily="34" charset="0"/>
                <a:cs typeface="Andalus" pitchFamily="18" charset="-78"/>
              </a:rPr>
              <a:t>67 330 289</a:t>
            </a:r>
          </a:p>
          <a:p>
            <a:pPr algn="r">
              <a:defRPr/>
            </a:pPr>
            <a:r>
              <a:rPr lang="lv-LV" sz="1600" dirty="0" smtClean="0">
                <a:latin typeface="Calibri" pitchFamily="34" charset="0"/>
                <a:cs typeface="Andalus" pitchFamily="18" charset="-78"/>
              </a:rPr>
              <a:t>Z.A. </a:t>
            </a:r>
            <a:r>
              <a:rPr lang="lv-LV" sz="1600" dirty="0" err="1" smtClean="0">
                <a:latin typeface="Calibri" pitchFamily="34" charset="0"/>
                <a:cs typeface="Andalus" pitchFamily="18" charset="-78"/>
              </a:rPr>
              <a:t>Meierovica</a:t>
            </a:r>
            <a:r>
              <a:rPr lang="lv-LV" sz="1600" dirty="0" smtClean="0">
                <a:latin typeface="Calibri" pitchFamily="34" charset="0"/>
                <a:cs typeface="Andalus" pitchFamily="18" charset="-78"/>
              </a:rPr>
              <a:t> bulvāris 14, Rīga</a:t>
            </a:r>
          </a:p>
          <a:p>
            <a:pPr algn="r"/>
            <a:endParaRPr lang="lv-LV" altLang="lv-LV" sz="1800" b="1" dirty="0" smtClean="0">
              <a:latin typeface="+mn-lt"/>
            </a:endParaRPr>
          </a:p>
        </p:txBody>
      </p:sp>
      <p:pic>
        <p:nvPicPr>
          <p:cNvPr id="2" name="Picture 2"/>
          <p:cNvPicPr>
            <a:picLocks noChangeAspect="1" noChangeArrowheads="1"/>
          </p:cNvPicPr>
          <p:nvPr/>
        </p:nvPicPr>
        <p:blipFill>
          <a:blip r:embed="rId4"/>
          <a:srcRect/>
          <a:stretch>
            <a:fillRect/>
          </a:stretch>
        </p:blipFill>
        <p:spPr bwMode="auto">
          <a:xfrm>
            <a:off x="661513" y="1653344"/>
            <a:ext cx="3725560" cy="4265496"/>
          </a:xfrm>
          <a:prstGeom prst="rect">
            <a:avLst/>
          </a:prstGeom>
          <a:noFill/>
          <a:ln w="9525">
            <a:noFill/>
            <a:miter lim="800000"/>
            <a:headEnd/>
            <a:tailEnd/>
          </a:ln>
          <a:effectLst/>
        </p:spPr>
      </p:pic>
      <p:sp>
        <p:nvSpPr>
          <p:cNvPr id="9" name="Rectangle 8"/>
          <p:cNvSpPr/>
          <p:nvPr/>
        </p:nvSpPr>
        <p:spPr>
          <a:xfrm>
            <a:off x="510639" y="5918839"/>
            <a:ext cx="3876433" cy="430887"/>
          </a:xfrm>
          <a:prstGeom prst="rect">
            <a:avLst/>
          </a:prstGeom>
        </p:spPr>
        <p:txBody>
          <a:bodyPr wrap="square">
            <a:spAutoFit/>
          </a:bodyPr>
          <a:lstStyle/>
          <a:p>
            <a:r>
              <a:rPr lang="lv-LV" sz="2200" u="sng" dirty="0" err="1" smtClean="0">
                <a:latin typeface="Calibri" pitchFamily="34" charset="0"/>
                <a:hlinkClick r:id="rId5"/>
              </a:rPr>
              <a:t>www.km.gov.lv</a:t>
            </a:r>
            <a:r>
              <a:rPr lang="lv-LV" sz="2200" u="sng" dirty="0" smtClean="0">
                <a:latin typeface="Calibri" pitchFamily="34" charset="0"/>
                <a:hlinkClick r:id="rId5"/>
              </a:rPr>
              <a:t>/</a:t>
            </a:r>
            <a:r>
              <a:rPr lang="lv-LV" sz="2200" u="sng" dirty="0" err="1" smtClean="0">
                <a:latin typeface="Calibri" pitchFamily="34" charset="0"/>
                <a:hlinkClick r:id="rId5"/>
              </a:rPr>
              <a:t>eiropapilsoniem</a:t>
            </a:r>
            <a:endParaRPr lang="lv-LV" sz="2200" dirty="0">
              <a:latin typeface="Calibri"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ChangeArrowheads="1"/>
          </p:cNvSpPr>
          <p:nvPr/>
        </p:nvSpPr>
        <p:spPr bwMode="auto">
          <a:xfrm>
            <a:off x="1570038" y="2863850"/>
            <a:ext cx="6361112" cy="923330"/>
          </a:xfrm>
          <a:prstGeom prst="rect">
            <a:avLst/>
          </a:prstGeom>
          <a:noFill/>
          <a:ln w="9525">
            <a:noFill/>
            <a:miter lim="800000"/>
            <a:headEnd/>
            <a:tailEnd/>
          </a:ln>
        </p:spPr>
        <p:txBody>
          <a:bodyPr>
            <a:spAutoFit/>
          </a:bodyPr>
          <a:lstStyle/>
          <a:p>
            <a:pPr algn="ctr"/>
            <a:endParaRPr lang="lv-LV" sz="5400" dirty="0"/>
          </a:p>
        </p:txBody>
      </p:sp>
      <p:pic>
        <p:nvPicPr>
          <p:cNvPr id="26628" name="Picture 4" descr="\\lkm1.km.gov.lv\RoamDocu$\AndrejsL\Documents\a_lukins\logo\jaunais_2015_ep_logo.jpg"/>
          <p:cNvPicPr>
            <a:picLocks noChangeAspect="1" noChangeArrowheads="1"/>
          </p:cNvPicPr>
          <p:nvPr/>
        </p:nvPicPr>
        <p:blipFill>
          <a:blip r:embed="rId2" cstate="print"/>
          <a:srcRect/>
          <a:stretch>
            <a:fillRect/>
          </a:stretch>
        </p:blipFill>
        <p:spPr bwMode="auto">
          <a:xfrm>
            <a:off x="5872163" y="0"/>
            <a:ext cx="3155950" cy="1050925"/>
          </a:xfrm>
          <a:prstGeom prst="rect">
            <a:avLst/>
          </a:prstGeom>
          <a:noFill/>
          <a:ln w="9525">
            <a:noFill/>
            <a:miter lim="800000"/>
            <a:headEnd/>
            <a:tailEnd/>
          </a:ln>
        </p:spPr>
      </p:pic>
      <p:sp>
        <p:nvSpPr>
          <p:cNvPr id="6" name="Taisnstūris 5"/>
          <p:cNvSpPr/>
          <p:nvPr/>
        </p:nvSpPr>
        <p:spPr>
          <a:xfrm>
            <a:off x="389615" y="3013544"/>
            <a:ext cx="7541535" cy="1015663"/>
          </a:xfrm>
          <a:prstGeom prst="rect">
            <a:avLst/>
          </a:prstGeom>
        </p:spPr>
        <p:txBody>
          <a:bodyPr wrap="square">
            <a:spAutoFit/>
          </a:bodyPr>
          <a:lstStyle/>
          <a:p>
            <a:pPr algn="ctr"/>
            <a:r>
              <a:rPr lang="lv-LV" sz="6000" dirty="0" smtClean="0">
                <a:latin typeface="Calibri" pitchFamily="34" charset="0"/>
                <a:cs typeface="Andalus" pitchFamily="18" charset="-78"/>
              </a:rPr>
              <a:t>Paldies par uzmanību!</a:t>
            </a:r>
            <a:endParaRPr lang="lv-LV" sz="6000" dirty="0">
              <a:latin typeface="Calibri" pitchFamily="34" charset="0"/>
              <a:cs typeface="Andalus" pitchFamily="18" charset="-7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Virsraksts 10"/>
          <p:cNvSpPr>
            <a:spLocks noGrp="1"/>
          </p:cNvSpPr>
          <p:nvPr>
            <p:ph type="title"/>
          </p:nvPr>
        </p:nvSpPr>
        <p:spPr/>
        <p:txBody>
          <a:bodyPr>
            <a:normAutofit/>
          </a:bodyPr>
          <a:lstStyle/>
          <a:p>
            <a:r>
              <a:rPr lang="lv-LV" sz="4400" dirty="0" smtClean="0">
                <a:latin typeface="Calibri" pitchFamily="34" charset="0"/>
                <a:ea typeface="MS PGothic" pitchFamily="34" charset="-128"/>
                <a:cs typeface="Andalus" pitchFamily="18" charset="-78"/>
              </a:rPr>
              <a:t>Vispārēja</a:t>
            </a:r>
            <a:r>
              <a:rPr lang="lv-LV" sz="4400" dirty="0" smtClean="0">
                <a:latin typeface="Calibri" pitchFamily="34" charset="0"/>
                <a:ea typeface="MS PGothic" pitchFamily="34" charset="-128"/>
              </a:rPr>
              <a:t> </a:t>
            </a:r>
            <a:r>
              <a:rPr lang="lv-LV" sz="4400" dirty="0" smtClean="0">
                <a:latin typeface="Calibri" pitchFamily="34" charset="0"/>
                <a:ea typeface="MS PGothic" pitchFamily="34" charset="-128"/>
                <a:cs typeface="Andalus" pitchFamily="18" charset="-78"/>
              </a:rPr>
              <a:t>informācija</a:t>
            </a:r>
            <a:endParaRPr lang="lv-LV" sz="4400" dirty="0">
              <a:latin typeface="Calibri" pitchFamily="34" charset="0"/>
              <a:cs typeface="Andalus" pitchFamily="18" charset="-78"/>
            </a:endParaRPr>
          </a:p>
        </p:txBody>
      </p:sp>
      <p:sp>
        <p:nvSpPr>
          <p:cNvPr id="12" name="Satura vietturis 11"/>
          <p:cNvSpPr>
            <a:spLocks noGrp="1"/>
          </p:cNvSpPr>
          <p:nvPr>
            <p:ph idx="1"/>
          </p:nvPr>
        </p:nvSpPr>
        <p:spPr>
          <a:xfrm>
            <a:off x="691763" y="1752600"/>
            <a:ext cx="7995037" cy="4373573"/>
          </a:xfrm>
        </p:spPr>
        <p:txBody>
          <a:bodyPr/>
          <a:lstStyle/>
          <a:p>
            <a:pPr algn="just"/>
            <a:r>
              <a:rPr lang="lv-LV" sz="2800" dirty="0" smtClean="0">
                <a:latin typeface="Calibri" pitchFamily="34" charset="0"/>
                <a:cs typeface="Andalus" pitchFamily="18" charset="-78"/>
              </a:rPr>
              <a:t>Programma ir svarīgs instruments, kura mērķis ir piešķirt Eiropas Savienības iedzīvotājiem vēl nozīmīgāku lomu Eiropas Savienības attīstībā. </a:t>
            </a:r>
          </a:p>
          <a:p>
            <a:pPr algn="just"/>
            <a:r>
              <a:rPr lang="lv-LV" sz="2800" dirty="0" smtClean="0">
                <a:latin typeface="Calibri" pitchFamily="34" charset="0"/>
                <a:cs typeface="Andalus" pitchFamily="18" charset="-78"/>
              </a:rPr>
              <a:t>Tas var tikt panākts, finansējot projektus, kuros var piedalīties pilsoņi, jo programmas mērķu realizācijas gaitā var tikt padziļināta izpratne par kopīgo Eiropas vēsturi un vērtībām.</a:t>
            </a:r>
          </a:p>
          <a:p>
            <a:endParaRPr lang="lv-LV"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2590800" y="381000"/>
            <a:ext cx="6096000" cy="1036638"/>
          </a:xfrm>
        </p:spPr>
        <p:txBody>
          <a:bodyPr/>
          <a:lstStyle/>
          <a:p>
            <a:pPr algn="ctr"/>
            <a:r>
              <a:rPr lang="lv-LV" altLang="lv-LV" sz="4400" dirty="0" smtClean="0">
                <a:latin typeface="Calibri" pitchFamily="34" charset="0"/>
                <a:ea typeface="MS PGothic" pitchFamily="34" charset="-128"/>
                <a:cs typeface="Andalus" pitchFamily="18" charset="-78"/>
              </a:rPr>
              <a:t>Programmas mērķi</a:t>
            </a:r>
          </a:p>
        </p:txBody>
      </p:sp>
      <p:sp>
        <p:nvSpPr>
          <p:cNvPr id="4" name="Satura vietturis 3"/>
          <p:cNvSpPr>
            <a:spLocks noGrp="1"/>
          </p:cNvSpPr>
          <p:nvPr>
            <p:ph idx="1"/>
          </p:nvPr>
        </p:nvSpPr>
        <p:spPr>
          <a:xfrm>
            <a:off x="230588" y="1752600"/>
            <a:ext cx="8456212" cy="4373573"/>
          </a:xfrm>
        </p:spPr>
        <p:txBody>
          <a:bodyPr>
            <a:normAutofit fontScale="92500" lnSpcReduction="10000"/>
          </a:bodyPr>
          <a:lstStyle/>
          <a:p>
            <a:pPr algn="just"/>
            <a:r>
              <a:rPr lang="lv-LV" b="1" i="1" dirty="0" smtClean="0">
                <a:latin typeface="Calibri" pitchFamily="34" charset="0"/>
                <a:cs typeface="Andalus" pitchFamily="18" charset="-78"/>
              </a:rPr>
              <a:t>Pamatmērķi:</a:t>
            </a:r>
            <a:endParaRPr lang="lv-LV" dirty="0" smtClean="0">
              <a:latin typeface="Calibri" pitchFamily="34" charset="0"/>
              <a:cs typeface="Andalus" pitchFamily="18" charset="-78"/>
            </a:endParaRPr>
          </a:p>
          <a:p>
            <a:pPr algn="just">
              <a:buFont typeface="Arial" pitchFamily="34" charset="0"/>
              <a:buChar char="•"/>
            </a:pPr>
            <a:r>
              <a:rPr lang="lv-LV" dirty="0" smtClean="0">
                <a:latin typeface="Calibri" pitchFamily="34" charset="0"/>
                <a:cs typeface="Andalus" pitchFamily="18" charset="-78"/>
              </a:rPr>
              <a:t>Padziļināt Eiropas pilsoņu izpratni par Eiropas Savienību, tās vēsturi un  daudzveidību.</a:t>
            </a:r>
          </a:p>
          <a:p>
            <a:pPr lvl="0" algn="just">
              <a:buFont typeface="Arial" pitchFamily="34" charset="0"/>
              <a:buChar char="•"/>
            </a:pPr>
            <a:r>
              <a:rPr lang="lv-LV" dirty="0" smtClean="0">
                <a:latin typeface="Calibri" pitchFamily="34" charset="0"/>
                <a:cs typeface="Andalus" pitchFamily="18" charset="-78"/>
              </a:rPr>
              <a:t>Stiprināt Eiropas pilsonības vērtību iedzīvotāju apziņā un uzlabot apstākļus pilsoņu līdzdalībai demokrātiskajos procesos Eiropas Savienības līmenī.</a:t>
            </a:r>
          </a:p>
          <a:p>
            <a:pPr algn="just"/>
            <a:endParaRPr lang="lv-LV" b="1" i="1" dirty="0" smtClean="0">
              <a:latin typeface="Calibri" pitchFamily="34" charset="0"/>
              <a:cs typeface="Andalus" pitchFamily="18" charset="-78"/>
            </a:endParaRPr>
          </a:p>
          <a:p>
            <a:pPr algn="just"/>
            <a:r>
              <a:rPr lang="lv-LV" b="1" i="1" dirty="0" smtClean="0">
                <a:latin typeface="Calibri" pitchFamily="34" charset="0"/>
                <a:cs typeface="Andalus" pitchFamily="18" charset="-78"/>
              </a:rPr>
              <a:t>Programmas īpašie mērķi:</a:t>
            </a:r>
            <a:endParaRPr lang="lv-LV" dirty="0" smtClean="0">
              <a:latin typeface="Calibri" pitchFamily="34" charset="0"/>
              <a:cs typeface="Andalus" pitchFamily="18" charset="-78"/>
            </a:endParaRPr>
          </a:p>
          <a:p>
            <a:pPr lvl="0" algn="just">
              <a:buFont typeface="Arial" pitchFamily="34" charset="0"/>
              <a:buChar char="•"/>
            </a:pPr>
            <a:r>
              <a:rPr lang="lv-LV" dirty="0" smtClean="0">
                <a:latin typeface="Calibri" pitchFamily="34" charset="0"/>
                <a:cs typeface="Andalus" pitchFamily="18" charset="-78"/>
              </a:rPr>
              <a:t>Vairot izpratni par Eiropas vēstures piemiņas pasākumu nozīmību, uzsverot to, kas ir kopīgs Eiropas valstu vēsturē, vērtību izpratnē un Eiropas Savienības valstu mērķos. Vairot mieru un saticību Eiropas tautu starpā, veicinot debašu un diskusiju kultūras attīstību un sadarbības tīklu veidošanos.</a:t>
            </a:r>
          </a:p>
          <a:p>
            <a:pPr lvl="0" algn="just">
              <a:buFont typeface="Arial" pitchFamily="34" charset="0"/>
              <a:buChar char="•"/>
            </a:pPr>
            <a:r>
              <a:rPr lang="lv-LV" dirty="0" smtClean="0">
                <a:latin typeface="Calibri" pitchFamily="34" charset="0"/>
                <a:cs typeface="Andalus" pitchFamily="18" charset="-78"/>
              </a:rPr>
              <a:t>Veicināt demokrātisku un pilsonisku līdzdalību Eiropas Savienības līmenī, rosinot pilsoņus demokrātiski un pilsoniski līdzdarboties ES līmenī un pilnveidojot viņu izpratni par Eiropas Savienības politikas veidošanas procesu un brīvprātīgā darba priekšrocībām.</a:t>
            </a:r>
          </a:p>
          <a:p>
            <a:endParaRPr lang="lv-LV"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2590800" y="381000"/>
            <a:ext cx="6096000" cy="1036638"/>
          </a:xfrm>
        </p:spPr>
        <p:txBody>
          <a:bodyPr>
            <a:noAutofit/>
          </a:bodyPr>
          <a:lstStyle/>
          <a:p>
            <a:pPr algn="ctr"/>
            <a:r>
              <a:rPr lang="lv-LV" altLang="lv-LV" sz="4400" dirty="0" smtClean="0">
                <a:latin typeface="Calibri" pitchFamily="34" charset="0"/>
                <a:ea typeface="MS PGothic" pitchFamily="34" charset="-128"/>
                <a:cs typeface="Andalus" pitchFamily="18" charset="-78"/>
              </a:rPr>
              <a:t>Programmas mērķauditorija</a:t>
            </a:r>
          </a:p>
        </p:txBody>
      </p:sp>
      <p:sp>
        <p:nvSpPr>
          <p:cNvPr id="4" name="Satura vietturis 3"/>
          <p:cNvSpPr>
            <a:spLocks noGrp="1"/>
          </p:cNvSpPr>
          <p:nvPr>
            <p:ph idx="1"/>
          </p:nvPr>
        </p:nvSpPr>
        <p:spPr>
          <a:xfrm>
            <a:off x="516835" y="2250219"/>
            <a:ext cx="8169965" cy="4023360"/>
          </a:xfrm>
        </p:spPr>
        <p:txBody>
          <a:bodyPr/>
          <a:lstStyle/>
          <a:p>
            <a:endParaRPr lang="lv-LV" sz="2400" dirty="0" smtClean="0"/>
          </a:p>
          <a:p>
            <a:pPr algn="just"/>
            <a:endParaRPr lang="lv-LV" sz="2400" dirty="0" smtClean="0"/>
          </a:p>
          <a:p>
            <a:pPr algn="just"/>
            <a:r>
              <a:rPr lang="lv-LV" sz="2800" dirty="0" smtClean="0">
                <a:latin typeface="Calibri" pitchFamily="34" charset="0"/>
                <a:cs typeface="Andalus" pitchFamily="18" charset="-78"/>
              </a:rPr>
              <a:t>Juridiskas personas, kuras var veicināt pilsoņu aktīvu līdzdalību dažādos sabiedriskajos procesos:</a:t>
            </a:r>
          </a:p>
          <a:p>
            <a:pPr lvl="0" algn="just">
              <a:buFont typeface="Arial" pitchFamily="34" charset="0"/>
              <a:buChar char="•"/>
            </a:pPr>
            <a:r>
              <a:rPr lang="lv-LV" sz="2800" dirty="0" smtClean="0">
                <a:latin typeface="Calibri" pitchFamily="34" charset="0"/>
                <a:cs typeface="Andalus" pitchFamily="18" charset="-78"/>
              </a:rPr>
              <a:t>Pašvaldības un to padotības iestādes</a:t>
            </a:r>
          </a:p>
          <a:p>
            <a:pPr lvl="0" algn="just">
              <a:buFont typeface="Arial" pitchFamily="34" charset="0"/>
              <a:buChar char="•"/>
            </a:pPr>
            <a:r>
              <a:rPr lang="lv-LV" sz="2800" dirty="0" smtClean="0">
                <a:latin typeface="Calibri" pitchFamily="34" charset="0"/>
                <a:cs typeface="Andalus" pitchFamily="18" charset="-78"/>
              </a:rPr>
              <a:t>Pilsoniskās sabiedrības organizācijas jeb NVO</a:t>
            </a:r>
          </a:p>
          <a:p>
            <a:pPr algn="ctr"/>
            <a:endParaRPr lang="lv-LV" dirty="0">
              <a:latin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normAutofit fontScale="90000"/>
          </a:bodyPr>
          <a:lstStyle/>
          <a:p>
            <a:r>
              <a:rPr lang="lv-LV" sz="4800" dirty="0" smtClean="0">
                <a:latin typeface="Calibri" pitchFamily="34" charset="0"/>
                <a:cs typeface="Andalus" pitchFamily="18" charset="-78"/>
              </a:rPr>
              <a:t>Pieejamie atbalsta veidi</a:t>
            </a:r>
            <a:endParaRPr lang="lv-LV" sz="4800" dirty="0">
              <a:latin typeface="Calibri" pitchFamily="34" charset="0"/>
              <a:cs typeface="Andalus" pitchFamily="18" charset="-78"/>
            </a:endParaRPr>
          </a:p>
        </p:txBody>
      </p:sp>
      <p:sp>
        <p:nvSpPr>
          <p:cNvPr id="3" name="Satura vietturis 2"/>
          <p:cNvSpPr>
            <a:spLocks noGrp="1"/>
          </p:cNvSpPr>
          <p:nvPr>
            <p:ph idx="1"/>
          </p:nvPr>
        </p:nvSpPr>
        <p:spPr>
          <a:xfrm>
            <a:off x="691763" y="1752600"/>
            <a:ext cx="7995037" cy="4373573"/>
          </a:xfrm>
        </p:spPr>
        <p:txBody>
          <a:bodyPr>
            <a:normAutofit/>
          </a:bodyPr>
          <a:lstStyle/>
          <a:p>
            <a:endParaRPr lang="lv-LV" dirty="0" smtClean="0"/>
          </a:p>
          <a:p>
            <a:endParaRPr lang="lv-LV" dirty="0" smtClean="0"/>
          </a:p>
          <a:p>
            <a:endParaRPr lang="lv-LV" dirty="0" smtClean="0"/>
          </a:p>
          <a:p>
            <a:pPr algn="just"/>
            <a:r>
              <a:rPr lang="lv-LV" sz="2800" b="1" dirty="0" smtClean="0">
                <a:latin typeface="Calibri" pitchFamily="34" charset="0"/>
                <a:cs typeface="Andalus" pitchFamily="18" charset="-78"/>
              </a:rPr>
              <a:t>Projektu dotācijas </a:t>
            </a:r>
            <a:r>
              <a:rPr lang="lv-LV" sz="2800" dirty="0" smtClean="0">
                <a:latin typeface="Calibri" pitchFamily="34" charset="0"/>
                <a:cs typeface="Andalus" pitchFamily="18" charset="-78"/>
              </a:rPr>
              <a:t>– atbalsts konkrētu iniciatīvu īstenošanai noteiktā laika posmā</a:t>
            </a:r>
          </a:p>
          <a:p>
            <a:pPr algn="just"/>
            <a:endParaRPr lang="lv-LV" sz="2800" dirty="0" smtClean="0">
              <a:latin typeface="Calibri" pitchFamily="34" charset="0"/>
            </a:endParaRPr>
          </a:p>
          <a:p>
            <a:pPr algn="just"/>
            <a:r>
              <a:rPr lang="lv-LV" sz="2800" b="1" dirty="0" smtClean="0">
                <a:latin typeface="Calibri" pitchFamily="34" charset="0"/>
                <a:cs typeface="Andalus" pitchFamily="18" charset="-78"/>
              </a:rPr>
              <a:t>Strukturālais atbalsts </a:t>
            </a:r>
            <a:r>
              <a:rPr lang="lv-LV" sz="2800" dirty="0" smtClean="0">
                <a:latin typeface="Calibri" pitchFamily="34" charset="0"/>
                <a:cs typeface="Andalus" pitchFamily="18" charset="-78"/>
              </a:rPr>
              <a:t>– sniedz finansiālu nodrošinājumu pilsoniskās sabiedrības organizāciju ikdienas darbam.</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normAutofit/>
          </a:bodyPr>
          <a:lstStyle/>
          <a:p>
            <a:r>
              <a:rPr lang="lv-LV" sz="4800" dirty="0" smtClean="0">
                <a:latin typeface="Calibri" pitchFamily="34" charset="0"/>
                <a:cs typeface="Andalus" pitchFamily="18" charset="-78"/>
              </a:rPr>
              <a:t>Programmas struktūra</a:t>
            </a:r>
            <a:endParaRPr lang="lv-LV" sz="4800" dirty="0">
              <a:latin typeface="Calibri" pitchFamily="34" charset="0"/>
              <a:cs typeface="Andalus" pitchFamily="18" charset="-78"/>
            </a:endParaRPr>
          </a:p>
        </p:txBody>
      </p:sp>
      <p:sp>
        <p:nvSpPr>
          <p:cNvPr id="3" name="Satura vietturis 2"/>
          <p:cNvSpPr>
            <a:spLocks noGrp="1"/>
          </p:cNvSpPr>
          <p:nvPr>
            <p:ph idx="1"/>
          </p:nvPr>
        </p:nvSpPr>
        <p:spPr>
          <a:xfrm>
            <a:off x="261257" y="1752600"/>
            <a:ext cx="8425543" cy="4373573"/>
          </a:xfrm>
        </p:spPr>
        <p:txBody>
          <a:bodyPr>
            <a:normAutofit fontScale="92500" lnSpcReduction="10000"/>
          </a:bodyPr>
          <a:lstStyle/>
          <a:p>
            <a:pPr algn="just"/>
            <a:r>
              <a:rPr lang="lv-LV" b="1" dirty="0" smtClean="0">
                <a:latin typeface="Calibri" pitchFamily="34" charset="0"/>
                <a:cs typeface="Andalus" pitchFamily="18" charset="-78"/>
              </a:rPr>
              <a:t>ES programma „Eiropa pilsoņiem” sastāv no divām atbalsta darbībām:</a:t>
            </a:r>
          </a:p>
          <a:p>
            <a:pPr algn="just"/>
            <a:endParaRPr lang="lv-LV" b="1" dirty="0" smtClean="0">
              <a:latin typeface="Calibri" pitchFamily="34" charset="0"/>
              <a:cs typeface="Andalus" pitchFamily="18" charset="-78"/>
            </a:endParaRPr>
          </a:p>
          <a:p>
            <a:pPr lvl="0" algn="just"/>
            <a:r>
              <a:rPr lang="lv-LV" b="1" dirty="0" smtClean="0">
                <a:latin typeface="Calibri" pitchFamily="34" charset="0"/>
                <a:cs typeface="Andalus" pitchFamily="18" charset="-78"/>
              </a:rPr>
              <a:t>1. atbalsta darbība – Eiropas vēstures piemiņas pasākumi</a:t>
            </a:r>
          </a:p>
          <a:p>
            <a:pPr algn="just"/>
            <a:r>
              <a:rPr lang="lv-LV" dirty="0" smtClean="0">
                <a:latin typeface="Calibri" pitchFamily="34" charset="0"/>
                <a:cs typeface="Andalus" pitchFamily="18" charset="-78"/>
              </a:rPr>
              <a:t>Tās mērķis ir veicināt mieru un labklājību, aktualizēt vēsturisko vērtību nozīmību, īpaši atbalstot projektus, kuri atspoguļo galvenos pagrieziena punktus Eiropas vēsturē laika posmā no 20. gs. sākuma līdz mūsdienām, to nozīmi un sekas, kas jūtamas arī mūsdienu Eiropā.</a:t>
            </a:r>
          </a:p>
          <a:p>
            <a:pPr algn="just"/>
            <a:endParaRPr lang="lv-LV" dirty="0" smtClean="0">
              <a:latin typeface="Calibri" pitchFamily="34" charset="0"/>
              <a:cs typeface="Andalus" pitchFamily="18" charset="-78"/>
            </a:endParaRPr>
          </a:p>
          <a:p>
            <a:pPr lvl="0" algn="just"/>
            <a:r>
              <a:rPr lang="lv-LV" b="1" dirty="0" smtClean="0">
                <a:latin typeface="Calibri" pitchFamily="34" charset="0"/>
                <a:cs typeface="Andalus" pitchFamily="18" charset="-78"/>
              </a:rPr>
              <a:t>2. atbalsta darbība – Demokrātiskā iesaistīšanās un pilsoniskā līdzdalība </a:t>
            </a:r>
          </a:p>
          <a:p>
            <a:pPr algn="just"/>
            <a:r>
              <a:rPr lang="lv-LV" dirty="0" smtClean="0">
                <a:latin typeface="Calibri" pitchFamily="34" charset="0"/>
                <a:cs typeface="Andalus" pitchFamily="18" charset="-78"/>
              </a:rPr>
              <a:t>mērķis ir iedrošināt pilsoņus demokrātiski un pilsoniski līdzdarboties Eiropas Savienības līmenī, padziļinot pilsoņu izpratni par Eiropas Savienības politikas veidošanas procesu un paplašinot viņu iespējas piedalīties politisko priekšlikumu sagatavošanā un apspriešanā par problēmām, kas saistītas ar programmas mērķiem un prioritātēm. Priekšrocības tiek dotas tiem projektiem, kuru tematikā akcentētas programmā noteiktās daudzgadu prioritātes.</a:t>
            </a:r>
            <a:endParaRPr lang="lv-LV" dirty="0">
              <a:latin typeface="Calibri" pitchFamily="34" charset="0"/>
              <a:cs typeface="Andalus" pitchFamily="18" charset="-7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1775901" y="105798"/>
            <a:ext cx="7188463" cy="1382936"/>
          </a:xfrm>
        </p:spPr>
        <p:txBody>
          <a:bodyPr>
            <a:noAutofit/>
          </a:bodyPr>
          <a:lstStyle/>
          <a:p>
            <a:pPr algn="ctr">
              <a:defRPr/>
            </a:pPr>
            <a:r>
              <a:rPr lang="lv-LV" altLang="lv-LV" sz="3600" dirty="0" smtClean="0">
                <a:latin typeface="Calibri" pitchFamily="34" charset="0"/>
                <a:ea typeface="MS PGothic" pitchFamily="34" charset="-128"/>
                <a:cs typeface="Andalus" pitchFamily="18" charset="-78"/>
              </a:rPr>
              <a:t>1. Eiropas vēstures piemiņas pasākumi (European </a:t>
            </a:r>
            <a:r>
              <a:rPr lang="lv-LV" altLang="lv-LV" sz="3600" dirty="0" err="1" smtClean="0">
                <a:latin typeface="Calibri" pitchFamily="34" charset="0"/>
                <a:ea typeface="MS PGothic" pitchFamily="34" charset="-128"/>
                <a:cs typeface="Andalus" pitchFamily="18" charset="-78"/>
              </a:rPr>
              <a:t>Remembrance</a:t>
            </a:r>
            <a:r>
              <a:rPr lang="lv-LV" altLang="lv-LV" sz="3600" dirty="0" smtClean="0">
                <a:latin typeface="Calibri" pitchFamily="34" charset="0"/>
                <a:ea typeface="MS PGothic" pitchFamily="34" charset="-128"/>
                <a:cs typeface="Andalus" pitchFamily="18" charset="-78"/>
              </a:rPr>
              <a:t>)</a:t>
            </a:r>
          </a:p>
        </p:txBody>
      </p:sp>
      <p:graphicFrame>
        <p:nvGraphicFramePr>
          <p:cNvPr id="4" name="Tabula 3"/>
          <p:cNvGraphicFramePr>
            <a:graphicFrameLocks noGrp="1"/>
          </p:cNvGraphicFramePr>
          <p:nvPr/>
        </p:nvGraphicFramePr>
        <p:xfrm>
          <a:off x="179388" y="1637969"/>
          <a:ext cx="8784976" cy="4592320"/>
        </p:xfrm>
        <a:graphic>
          <a:graphicData uri="http://schemas.openxmlformats.org/drawingml/2006/table">
            <a:tbl>
              <a:tblPr firstRow="1" bandRow="1">
                <a:tableStyleId>{5C22544A-7EE6-4342-B048-85BDC9FD1C3A}</a:tableStyleId>
              </a:tblPr>
              <a:tblGrid>
                <a:gridCol w="3072695"/>
                <a:gridCol w="5712281"/>
              </a:tblGrid>
              <a:tr h="370840">
                <a:tc>
                  <a:txBody>
                    <a:bodyPr/>
                    <a:lstStyle/>
                    <a:p>
                      <a:r>
                        <a:rPr lang="lv-LV" sz="1800" b="1" kern="1200" dirty="0" smtClean="0">
                          <a:solidFill>
                            <a:schemeClr val="lt1"/>
                          </a:solidFill>
                          <a:latin typeface="Calibri" pitchFamily="34" charset="0"/>
                          <a:ea typeface="+mn-ea"/>
                          <a:cs typeface="Andalus" pitchFamily="18" charset="-78"/>
                        </a:rPr>
                        <a:t>Atbalsta darbības mērķis</a:t>
                      </a:r>
                      <a:endParaRPr lang="lv-LV" sz="1800" u="none" dirty="0">
                        <a:solidFill>
                          <a:schemeClr val="bg1"/>
                        </a:solidFill>
                        <a:latin typeface="Calibri" pitchFamily="34" charset="0"/>
                        <a:cs typeface="Andalus" pitchFamily="18" charset="-78"/>
                      </a:endParaRPr>
                    </a:p>
                  </a:txBody>
                  <a:tcPr/>
                </a:tc>
                <a:tc>
                  <a:txBody>
                    <a:bodyPr/>
                    <a:lstStyle/>
                    <a:p>
                      <a:pPr marL="0" marR="0" indent="0" algn="just" defTabSz="939575" rtl="0" eaLnBrk="1" fontAlgn="auto" latinLnBrk="0" hangingPunct="1">
                        <a:lnSpc>
                          <a:spcPct val="100000"/>
                        </a:lnSpc>
                        <a:spcBef>
                          <a:spcPts val="0"/>
                        </a:spcBef>
                        <a:spcAft>
                          <a:spcPts val="0"/>
                        </a:spcAft>
                        <a:buClrTx/>
                        <a:buSzTx/>
                        <a:buFontTx/>
                        <a:buNone/>
                        <a:tabLst/>
                        <a:defRPr/>
                      </a:pPr>
                      <a:r>
                        <a:rPr lang="lv-LV" sz="1800" b="0" dirty="0" smtClean="0">
                          <a:solidFill>
                            <a:schemeClr val="bg1"/>
                          </a:solidFill>
                          <a:latin typeface="Calibri" pitchFamily="34" charset="0"/>
                        </a:rPr>
                        <a:t>Atbalsts tiek piešķirts projektiem, </a:t>
                      </a:r>
                      <a:r>
                        <a:rPr lang="lv-LV" sz="1800" b="1" dirty="0" smtClean="0">
                          <a:solidFill>
                            <a:schemeClr val="bg1"/>
                          </a:solidFill>
                          <a:latin typeface="Calibri" pitchFamily="34" charset="0"/>
                        </a:rPr>
                        <a:t>kas atsaucas uz totalitāro režīmu cēloņiem</a:t>
                      </a:r>
                      <a:r>
                        <a:rPr lang="lv-LV" sz="1800" b="0" dirty="0" smtClean="0">
                          <a:solidFill>
                            <a:schemeClr val="bg1"/>
                          </a:solidFill>
                          <a:latin typeface="Calibri" pitchFamily="34" charset="0"/>
                        </a:rPr>
                        <a:t> Eiropas moderno laiku vēsturē</a:t>
                      </a:r>
                      <a:r>
                        <a:rPr lang="lv-LV" sz="1800" b="0" baseline="0" dirty="0" smtClean="0">
                          <a:solidFill>
                            <a:schemeClr val="bg1"/>
                          </a:solidFill>
                          <a:latin typeface="Calibri" pitchFamily="34" charset="0"/>
                        </a:rPr>
                        <a:t> un to upuru piemiņu, kā arī projektiem, </a:t>
                      </a:r>
                      <a:r>
                        <a:rPr lang="lv-LV" sz="1800" b="1" baseline="0" dirty="0" smtClean="0">
                          <a:solidFill>
                            <a:schemeClr val="bg1"/>
                          </a:solidFill>
                          <a:latin typeface="Calibri" pitchFamily="34" charset="0"/>
                        </a:rPr>
                        <a:t>kas atsaucas uz citiem Eiropas nozīmīgajiem vēsturiskajiem notikumiem</a:t>
                      </a:r>
                      <a:endParaRPr lang="lv-LV" sz="1800" b="1" kern="1200" dirty="0" smtClean="0">
                        <a:solidFill>
                          <a:schemeClr val="lt1"/>
                        </a:solidFill>
                        <a:latin typeface="Calibri" pitchFamily="34" charset="0"/>
                        <a:ea typeface="+mn-ea"/>
                        <a:cs typeface="Andalus" pitchFamily="18" charset="-78"/>
                      </a:endParaRPr>
                    </a:p>
                  </a:txBody>
                  <a:tcPr/>
                </a:tc>
              </a:tr>
              <a:tr h="370840">
                <a:tc>
                  <a:txBody>
                    <a:bodyPr/>
                    <a:lstStyle/>
                    <a:p>
                      <a:r>
                        <a:rPr lang="lv-LV" sz="1800" b="0" kern="1200" dirty="0" smtClean="0">
                          <a:solidFill>
                            <a:schemeClr val="dk1"/>
                          </a:solidFill>
                          <a:latin typeface="Calibri" pitchFamily="34" charset="0"/>
                          <a:ea typeface="+mn-ea"/>
                          <a:cs typeface="Andalus" pitchFamily="18" charset="-78"/>
                        </a:rPr>
                        <a:t>Maksimālais projekta ilgums </a:t>
                      </a:r>
                      <a:endParaRPr lang="lv-LV" sz="1800" b="0" u="none" dirty="0">
                        <a:latin typeface="Calibri" pitchFamily="34" charset="0"/>
                        <a:cs typeface="Andalus" pitchFamily="18" charset="-78"/>
                      </a:endParaRPr>
                    </a:p>
                  </a:txBody>
                  <a:tcPr>
                    <a:solidFill>
                      <a:schemeClr val="bg1">
                        <a:lumMod val="95000"/>
                      </a:schemeClr>
                    </a:solidFill>
                  </a:tcPr>
                </a:tc>
                <a:tc>
                  <a:txBody>
                    <a:bodyPr/>
                    <a:lstStyle/>
                    <a:p>
                      <a:r>
                        <a:rPr lang="lv-LV" sz="1800" b="0" dirty="0" smtClean="0">
                          <a:latin typeface="Calibri" pitchFamily="34" charset="0"/>
                          <a:cs typeface="Andalus" pitchFamily="18" charset="-78"/>
                        </a:rPr>
                        <a:t> 18 mēneši jeb 1.5 gadi</a:t>
                      </a:r>
                      <a:endParaRPr lang="lv-LV" sz="1800" b="0" dirty="0">
                        <a:latin typeface="Calibri" pitchFamily="34" charset="0"/>
                        <a:cs typeface="Andalus" pitchFamily="18" charset="-78"/>
                      </a:endParaRPr>
                    </a:p>
                  </a:txBody>
                  <a:tcPr>
                    <a:solidFill>
                      <a:schemeClr val="bg1">
                        <a:lumMod val="95000"/>
                      </a:schemeClr>
                    </a:solidFill>
                  </a:tcPr>
                </a:tc>
              </a:tr>
              <a:tr h="370840">
                <a:tc>
                  <a:txBody>
                    <a:bodyPr/>
                    <a:lstStyle/>
                    <a:p>
                      <a:r>
                        <a:rPr lang="lv-LV" sz="1800" b="0" kern="1200" dirty="0" smtClean="0">
                          <a:solidFill>
                            <a:schemeClr val="dk1"/>
                          </a:solidFill>
                          <a:latin typeface="Calibri" pitchFamily="34" charset="0"/>
                          <a:ea typeface="+mn-ea"/>
                          <a:cs typeface="Andalus" pitchFamily="18" charset="-78"/>
                        </a:rPr>
                        <a:t>Maksimālais dotācijas apjoms </a:t>
                      </a:r>
                      <a:endParaRPr lang="lv-LV" sz="1800" b="0" u="none" dirty="0">
                        <a:latin typeface="Calibri" pitchFamily="34" charset="0"/>
                        <a:cs typeface="Andalus" pitchFamily="18" charset="-78"/>
                      </a:endParaRPr>
                    </a:p>
                  </a:txBody>
                  <a:tcPr>
                    <a:solidFill>
                      <a:schemeClr val="bg1">
                        <a:lumMod val="85000"/>
                      </a:schemeClr>
                    </a:solidFill>
                  </a:tcPr>
                </a:tc>
                <a:tc>
                  <a:txBody>
                    <a:bodyPr/>
                    <a:lstStyle/>
                    <a:p>
                      <a:r>
                        <a:rPr lang="lv-LV" sz="1800" b="0" dirty="0" smtClean="0">
                          <a:latin typeface="Calibri" pitchFamily="34" charset="0"/>
                          <a:cs typeface="Andalus" pitchFamily="18" charset="-78"/>
                        </a:rPr>
                        <a:t> 100 000 EUR</a:t>
                      </a:r>
                      <a:endParaRPr lang="lv-LV" sz="1800" b="0" dirty="0">
                        <a:latin typeface="Calibri" pitchFamily="34" charset="0"/>
                        <a:cs typeface="Andalus" pitchFamily="18" charset="-78"/>
                      </a:endParaRPr>
                    </a:p>
                  </a:txBody>
                  <a:tcPr>
                    <a:solidFill>
                      <a:schemeClr val="bg1">
                        <a:lumMod val="85000"/>
                      </a:schemeClr>
                    </a:solidFill>
                  </a:tcPr>
                </a:tc>
              </a:tr>
              <a:tr h="370840">
                <a:tc>
                  <a:txBody>
                    <a:bodyPr/>
                    <a:lstStyle/>
                    <a:p>
                      <a:r>
                        <a:rPr lang="lv-LV" sz="1800" b="0" kern="1200" dirty="0" smtClean="0">
                          <a:solidFill>
                            <a:schemeClr val="dk1"/>
                          </a:solidFill>
                          <a:latin typeface="Calibri" pitchFamily="34" charset="0"/>
                          <a:ea typeface="+mn-ea"/>
                          <a:cs typeface="Andalus" pitchFamily="18" charset="-78"/>
                        </a:rPr>
                        <a:t>Līdzfinansējums</a:t>
                      </a:r>
                      <a:endParaRPr lang="lv-LV" sz="1800" b="0" u="none" dirty="0">
                        <a:latin typeface="Calibri" pitchFamily="34" charset="0"/>
                        <a:cs typeface="Andalus" pitchFamily="18" charset="-78"/>
                      </a:endParaRPr>
                    </a:p>
                  </a:txBody>
                  <a:tcPr>
                    <a:solidFill>
                      <a:schemeClr val="bg1">
                        <a:lumMod val="95000"/>
                      </a:schemeClr>
                    </a:solidFill>
                  </a:tcPr>
                </a:tc>
                <a:tc>
                  <a:txBody>
                    <a:bodyPr/>
                    <a:lstStyle/>
                    <a:p>
                      <a:r>
                        <a:rPr lang="lv-LV" sz="1800" b="0" kern="1200" dirty="0" smtClean="0">
                          <a:solidFill>
                            <a:schemeClr val="dk1"/>
                          </a:solidFill>
                          <a:latin typeface="Calibri" pitchFamily="34" charset="0"/>
                          <a:ea typeface="+mn-ea"/>
                          <a:cs typeface="Andalus" pitchFamily="18" charset="-78"/>
                        </a:rPr>
                        <a:t>Tiek aprēķināts pēc vienotās likmes aprēķina </a:t>
                      </a:r>
                      <a:endParaRPr lang="lv-LV" sz="1800" b="0" u="none" dirty="0">
                        <a:solidFill>
                          <a:srgbClr val="FF0000"/>
                        </a:solidFill>
                        <a:latin typeface="Calibri" pitchFamily="34" charset="0"/>
                        <a:cs typeface="Andalus" pitchFamily="18" charset="-78"/>
                      </a:endParaRPr>
                    </a:p>
                  </a:txBody>
                  <a:tcPr>
                    <a:solidFill>
                      <a:schemeClr val="bg1">
                        <a:lumMod val="95000"/>
                      </a:schemeClr>
                    </a:solidFill>
                  </a:tcPr>
                </a:tc>
              </a:tr>
              <a:tr h="370840">
                <a:tc>
                  <a:txBody>
                    <a:bodyPr/>
                    <a:lstStyle/>
                    <a:p>
                      <a:r>
                        <a:rPr lang="lv-LV" sz="1800" b="0" u="none" dirty="0" smtClean="0">
                          <a:latin typeface="Calibri" pitchFamily="34" charset="0"/>
                          <a:cs typeface="Andalus" pitchFamily="18" charset="-78"/>
                        </a:rPr>
                        <a:t>Priekšfinansējums</a:t>
                      </a:r>
                      <a:endParaRPr lang="lv-LV" sz="1800" b="0" u="none" dirty="0">
                        <a:latin typeface="Calibri" pitchFamily="34" charset="0"/>
                        <a:cs typeface="Andalus" pitchFamily="18" charset="-78"/>
                      </a:endParaRPr>
                    </a:p>
                  </a:txBody>
                  <a:tcPr>
                    <a:solidFill>
                      <a:schemeClr val="bg1">
                        <a:lumMod val="85000"/>
                      </a:schemeClr>
                    </a:solidFill>
                  </a:tcPr>
                </a:tc>
                <a:tc>
                  <a:txBody>
                    <a:bodyPr/>
                    <a:lstStyle/>
                    <a:p>
                      <a:r>
                        <a:rPr lang="lv-LV" sz="1800" b="0" dirty="0" smtClean="0">
                          <a:latin typeface="Calibri" pitchFamily="34" charset="0"/>
                          <a:cs typeface="Andalus" pitchFamily="18" charset="-78"/>
                        </a:rPr>
                        <a:t>līdz</a:t>
                      </a:r>
                      <a:r>
                        <a:rPr lang="lv-LV" sz="1800" b="0" baseline="0" dirty="0" smtClean="0">
                          <a:latin typeface="Calibri" pitchFamily="34" charset="0"/>
                          <a:cs typeface="Andalus" pitchFamily="18" charset="-78"/>
                        </a:rPr>
                        <a:t> 45 %</a:t>
                      </a:r>
                      <a:endParaRPr lang="lv-LV" sz="1800" b="0" dirty="0">
                        <a:solidFill>
                          <a:srgbClr val="FF0000"/>
                        </a:solidFill>
                        <a:latin typeface="Calibri" pitchFamily="34" charset="0"/>
                        <a:cs typeface="Andalus" pitchFamily="18" charset="-78"/>
                      </a:endParaRPr>
                    </a:p>
                  </a:txBody>
                  <a:tcPr>
                    <a:solidFill>
                      <a:schemeClr val="bg1">
                        <a:lumMod val="85000"/>
                      </a:schemeClr>
                    </a:solidFill>
                  </a:tcPr>
                </a:tc>
              </a:tr>
              <a:tr h="370840">
                <a:tc>
                  <a:txBody>
                    <a:bodyPr/>
                    <a:lstStyle/>
                    <a:p>
                      <a:r>
                        <a:rPr lang="lv-LV" sz="1800" b="0" i="1" kern="1200" dirty="0" smtClean="0">
                          <a:solidFill>
                            <a:schemeClr val="dk1"/>
                          </a:solidFill>
                          <a:latin typeface="Calibri" pitchFamily="34" charset="0"/>
                          <a:ea typeface="+mn-ea"/>
                          <a:cs typeface="Andalus" pitchFamily="18" charset="-78"/>
                        </a:rPr>
                        <a:t>Minimālais dalībvalstu skaits projektā</a:t>
                      </a:r>
                      <a:endParaRPr lang="lv-LV" sz="1800" b="0" u="none" dirty="0">
                        <a:latin typeface="Calibri" pitchFamily="34" charset="0"/>
                        <a:cs typeface="Andalus" pitchFamily="18" charset="-78"/>
                      </a:endParaRPr>
                    </a:p>
                  </a:txBody>
                  <a:tcPr>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sz="1800" b="0" kern="1200" dirty="0" smtClean="0">
                          <a:solidFill>
                            <a:schemeClr val="dk1"/>
                          </a:solidFill>
                          <a:latin typeface="Calibri" pitchFamily="34" charset="0"/>
                          <a:ea typeface="+mn-ea"/>
                          <a:cs typeface="Andalus" pitchFamily="18" charset="-78"/>
                        </a:rPr>
                        <a:t>vismaz viena programmas dalībvalsts</a:t>
                      </a:r>
                      <a:endParaRPr lang="lv-LV" sz="1800" b="0" dirty="0" smtClean="0">
                        <a:latin typeface="Calibri" pitchFamily="34" charset="0"/>
                        <a:cs typeface="Andalus" pitchFamily="18" charset="-78"/>
                      </a:endParaRPr>
                    </a:p>
                  </a:txBody>
                  <a:tcPr>
                    <a:solidFill>
                      <a:schemeClr val="bg1">
                        <a:lumMod val="95000"/>
                      </a:schemeClr>
                    </a:solidFill>
                  </a:tcPr>
                </a:tc>
              </a:tr>
              <a:tr h="370840">
                <a:tc>
                  <a:txBody>
                    <a:bodyPr/>
                    <a:lstStyle/>
                    <a:p>
                      <a:r>
                        <a:rPr lang="lv-LV" sz="1800" b="0" kern="1200" dirty="0" smtClean="0">
                          <a:solidFill>
                            <a:schemeClr val="dk1"/>
                          </a:solidFill>
                          <a:latin typeface="Calibri" pitchFamily="34" charset="0"/>
                          <a:ea typeface="+mn-ea"/>
                          <a:cs typeface="Andalus" pitchFamily="18" charset="-78"/>
                        </a:rPr>
                        <a:t>Pretendenti un partneri </a:t>
                      </a:r>
                      <a:endParaRPr lang="lv-LV" sz="1800" b="0" u="none" dirty="0">
                        <a:latin typeface="Calibri" pitchFamily="34" charset="0"/>
                        <a:cs typeface="Andalus" pitchFamily="18" charset="-78"/>
                      </a:endParaRPr>
                    </a:p>
                  </a:txBody>
                  <a:tcPr>
                    <a:solidFill>
                      <a:schemeClr val="bg1">
                        <a:lumMod val="85000"/>
                      </a:schemeClr>
                    </a:solidFill>
                  </a:tcPr>
                </a:tc>
                <a:tc>
                  <a:txBody>
                    <a:bodyPr/>
                    <a:lstStyle/>
                    <a:p>
                      <a:pPr lvl="0">
                        <a:buFont typeface="Arial" pitchFamily="34" charset="0"/>
                        <a:buChar char="•"/>
                      </a:pPr>
                      <a:r>
                        <a:rPr lang="lv-LV" sz="1800" b="0" kern="1200" dirty="0" smtClean="0">
                          <a:solidFill>
                            <a:schemeClr val="dk1"/>
                          </a:solidFill>
                          <a:latin typeface="Calibri" pitchFamily="34" charset="0"/>
                          <a:ea typeface="+mn-ea"/>
                          <a:cs typeface="Andalus" pitchFamily="18" charset="-78"/>
                        </a:rPr>
                        <a:t>Pašvaldības un to padotības iestādes</a:t>
                      </a:r>
                    </a:p>
                    <a:p>
                      <a:pPr>
                        <a:buFont typeface="Arial" pitchFamily="34" charset="0"/>
                        <a:buChar char="•"/>
                      </a:pPr>
                      <a:r>
                        <a:rPr lang="lv-LV" sz="1800" b="0" kern="1200" dirty="0" smtClean="0">
                          <a:solidFill>
                            <a:schemeClr val="dk1"/>
                          </a:solidFill>
                          <a:latin typeface="Calibri" pitchFamily="34" charset="0"/>
                          <a:ea typeface="+mn-ea"/>
                          <a:cs typeface="Andalus" pitchFamily="18" charset="-78"/>
                        </a:rPr>
                        <a:t>Pilsoniskās sabiedrības organizācijas</a:t>
                      </a:r>
                      <a:endParaRPr lang="lv-LV" sz="1800" b="0" dirty="0" smtClean="0">
                        <a:latin typeface="Calibri" pitchFamily="34" charset="0"/>
                        <a:cs typeface="Andalus" pitchFamily="18" charset="-78"/>
                      </a:endParaRPr>
                    </a:p>
                  </a:txBody>
                  <a:tcPr>
                    <a:solidFill>
                      <a:schemeClr val="bg1">
                        <a:lumMod val="85000"/>
                      </a:schemeClr>
                    </a:solidFill>
                  </a:tcPr>
                </a:tc>
              </a:tr>
              <a:tr h="370840">
                <a:tc>
                  <a:txBody>
                    <a:bodyPr/>
                    <a:lstStyle/>
                    <a:p>
                      <a:r>
                        <a:rPr lang="lv-LV" sz="1800" b="0" u="none" dirty="0" smtClean="0">
                          <a:latin typeface="Calibri" pitchFamily="34" charset="0"/>
                          <a:cs typeface="Andalus" pitchFamily="18" charset="-78"/>
                        </a:rPr>
                        <a:t>Projekta norises vieta</a:t>
                      </a:r>
                      <a:endParaRPr lang="lv-LV" sz="1800" b="0" u="none" dirty="0">
                        <a:latin typeface="Calibri" pitchFamily="34" charset="0"/>
                        <a:cs typeface="Andalus" pitchFamily="18" charset="-78"/>
                      </a:endParaRPr>
                    </a:p>
                  </a:txBody>
                  <a:tcPr>
                    <a:solidFill>
                      <a:schemeClr val="bg1">
                        <a:lumMod val="95000"/>
                      </a:schemeClr>
                    </a:solidFill>
                  </a:tcPr>
                </a:tc>
                <a:tc>
                  <a:txBody>
                    <a:bodyPr/>
                    <a:lstStyle/>
                    <a:p>
                      <a:pPr>
                        <a:buFont typeface="Arial" pitchFamily="34" charset="0"/>
                        <a:buNone/>
                      </a:pPr>
                      <a:r>
                        <a:rPr lang="lv-LV" sz="1800" b="0" dirty="0" smtClean="0">
                          <a:latin typeface="Calibri" pitchFamily="34" charset="0"/>
                          <a:cs typeface="Andalus" pitchFamily="18" charset="-78"/>
                        </a:rPr>
                        <a:t>Projekts var tikt realizēts jebkurā no Programmas dalībvalstīm</a:t>
                      </a:r>
                    </a:p>
                  </a:txBody>
                  <a:tcPr>
                    <a:solidFill>
                      <a:schemeClr val="bg1">
                        <a:lumMod val="95000"/>
                      </a:schemeClr>
                    </a:solidFill>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1881188" y="0"/>
            <a:ext cx="7262812" cy="1036638"/>
          </a:xfrm>
        </p:spPr>
        <p:txBody>
          <a:bodyPr>
            <a:normAutofit fontScale="90000"/>
          </a:bodyPr>
          <a:lstStyle/>
          <a:p>
            <a:pPr algn="ctr">
              <a:defRPr/>
            </a:pPr>
            <a:r>
              <a:rPr lang="lv-LV" altLang="lv-LV" sz="4400" dirty="0" smtClean="0">
                <a:latin typeface="Calibri" pitchFamily="34" charset="0"/>
                <a:ea typeface="MS PGothic" pitchFamily="34" charset="-128"/>
                <a:cs typeface="Andalus" pitchFamily="18" charset="-78"/>
              </a:rPr>
              <a:t>2.1. Pašvaldību sadraudzība (Town Twinning)</a:t>
            </a:r>
          </a:p>
        </p:txBody>
      </p:sp>
      <p:graphicFrame>
        <p:nvGraphicFramePr>
          <p:cNvPr id="5" name="Tabula 4"/>
          <p:cNvGraphicFramePr>
            <a:graphicFrameLocks noGrp="1"/>
          </p:cNvGraphicFramePr>
          <p:nvPr/>
        </p:nvGraphicFramePr>
        <p:xfrm>
          <a:off x="179388" y="1541463"/>
          <a:ext cx="8784976" cy="5146040"/>
        </p:xfrm>
        <a:graphic>
          <a:graphicData uri="http://schemas.openxmlformats.org/drawingml/2006/table">
            <a:tbl>
              <a:tblPr firstRow="1" bandRow="1">
                <a:tableStyleId>{5C22544A-7EE6-4342-B048-85BDC9FD1C3A}</a:tableStyleId>
              </a:tblPr>
              <a:tblGrid>
                <a:gridCol w="2881864"/>
                <a:gridCol w="5903112"/>
              </a:tblGrid>
              <a:tr h="370840">
                <a:tc>
                  <a:txBody>
                    <a:bodyPr/>
                    <a:lstStyle/>
                    <a:p>
                      <a:r>
                        <a:rPr lang="lv-LV" sz="1600" u="none" dirty="0" smtClean="0">
                          <a:solidFill>
                            <a:schemeClr val="bg1"/>
                          </a:solidFill>
                          <a:latin typeface="Calibri" pitchFamily="34" charset="0"/>
                          <a:cs typeface="Andalus" pitchFamily="18" charset="-78"/>
                        </a:rPr>
                        <a:t>Apakšpasākuma mērķis</a:t>
                      </a:r>
                      <a:endParaRPr lang="lv-LV" sz="1600" u="none" dirty="0">
                        <a:solidFill>
                          <a:schemeClr val="bg1"/>
                        </a:solidFill>
                        <a:latin typeface="Calibri" pitchFamily="34" charset="0"/>
                        <a:cs typeface="Andalus" pitchFamily="18" charset="-78"/>
                      </a:endParaRPr>
                    </a:p>
                  </a:txBody>
                  <a:tcPr/>
                </a:tc>
                <a:tc>
                  <a:txBody>
                    <a:bodyPr/>
                    <a:lstStyle/>
                    <a:p>
                      <a:pPr algn="just"/>
                      <a:r>
                        <a:rPr lang="lv-LV" sz="1600" b="0" dirty="0" smtClean="0">
                          <a:solidFill>
                            <a:schemeClr val="bg1"/>
                          </a:solidFill>
                          <a:latin typeface="Calibri" pitchFamily="34" charset="0"/>
                        </a:rPr>
                        <a:t>Pašvaldību sadraudzība ir plaši </a:t>
                      </a:r>
                      <a:r>
                        <a:rPr lang="lv-LV" sz="1600" b="1" dirty="0" smtClean="0">
                          <a:solidFill>
                            <a:schemeClr val="bg1"/>
                          </a:solidFill>
                          <a:latin typeface="Calibri" pitchFamily="34" charset="0"/>
                        </a:rPr>
                        <a:t>pasākumi, kuros pulcējas sadraudzības pašvaldību iedzīvotāji</a:t>
                      </a:r>
                      <a:r>
                        <a:rPr lang="lv-LV" sz="1600" b="0" dirty="0" smtClean="0">
                          <a:solidFill>
                            <a:schemeClr val="bg1"/>
                          </a:solidFill>
                          <a:latin typeface="Calibri" pitchFamily="34" charset="0"/>
                        </a:rPr>
                        <a:t>, lai, izmantojot priekšrocības, ko dod pašvaldību partnerības, stiprinātu savstarpējas zināšanas un sapratni starp iedzīvotājiem un viņu kultūrām. Vēlams,</a:t>
                      </a:r>
                      <a:r>
                        <a:rPr lang="lv-LV" sz="1600" b="0" baseline="0" dirty="0" smtClean="0">
                          <a:solidFill>
                            <a:schemeClr val="bg1"/>
                          </a:solidFill>
                          <a:latin typeface="Calibri" pitchFamily="34" charset="0"/>
                        </a:rPr>
                        <a:t> lai būtu sadraudzības līgumi vai citas sadarbības formas vismaz starp diviem projektā iesaistītajiem.</a:t>
                      </a:r>
                      <a:endParaRPr lang="lv-LV" sz="1600" b="0" dirty="0">
                        <a:solidFill>
                          <a:schemeClr val="bg1"/>
                        </a:solidFill>
                        <a:latin typeface="Calibri" pitchFamily="34" charset="0"/>
                      </a:endParaRPr>
                    </a:p>
                  </a:txBody>
                  <a:tcPr/>
                </a:tc>
              </a:tr>
              <a:tr h="370840">
                <a:tc>
                  <a:txBody>
                    <a:bodyPr/>
                    <a:lstStyle/>
                    <a:p>
                      <a:pPr marL="0" marR="0" indent="0" algn="l" defTabSz="939575" rtl="0" eaLnBrk="1" fontAlgn="auto" latinLnBrk="0" hangingPunct="1">
                        <a:lnSpc>
                          <a:spcPct val="100000"/>
                        </a:lnSpc>
                        <a:spcBef>
                          <a:spcPts val="0"/>
                        </a:spcBef>
                        <a:spcAft>
                          <a:spcPts val="0"/>
                        </a:spcAft>
                        <a:buClrTx/>
                        <a:buSzTx/>
                        <a:buFontTx/>
                        <a:buNone/>
                        <a:tabLst/>
                        <a:defRPr/>
                      </a:pPr>
                      <a:r>
                        <a:rPr lang="lv-LV" sz="1600" b="0" i="0" kern="1200" dirty="0" smtClean="0">
                          <a:solidFill>
                            <a:schemeClr val="dk1"/>
                          </a:solidFill>
                          <a:latin typeface="Calibri" pitchFamily="34" charset="0"/>
                          <a:ea typeface="+mn-ea"/>
                          <a:cs typeface="Andalus" pitchFamily="18" charset="-78"/>
                        </a:rPr>
                        <a:t>Maksimālais projekta ilgums</a:t>
                      </a:r>
                    </a:p>
                  </a:txBody>
                  <a:tcPr>
                    <a:solidFill>
                      <a:schemeClr val="bg1">
                        <a:lumMod val="95000"/>
                      </a:schemeClr>
                    </a:solidFill>
                  </a:tcPr>
                </a:tc>
                <a:tc>
                  <a:txBody>
                    <a:bodyPr/>
                    <a:lstStyle/>
                    <a:p>
                      <a:r>
                        <a:rPr lang="lv-LV" sz="1600" dirty="0" smtClean="0">
                          <a:latin typeface="Calibri" pitchFamily="34" charset="0"/>
                          <a:cs typeface="Andalus" pitchFamily="18" charset="-78"/>
                        </a:rPr>
                        <a:t> 21 diena</a:t>
                      </a:r>
                      <a:endParaRPr lang="lv-LV" sz="1600" dirty="0">
                        <a:latin typeface="Calibri" pitchFamily="34" charset="0"/>
                        <a:cs typeface="Andalus" pitchFamily="18" charset="-78"/>
                      </a:endParaRPr>
                    </a:p>
                  </a:txBody>
                  <a:tcPr>
                    <a:solidFill>
                      <a:schemeClr val="bg1">
                        <a:lumMod val="95000"/>
                      </a:schemeClr>
                    </a:solidFill>
                  </a:tcPr>
                </a:tc>
              </a:tr>
              <a:tr h="370840">
                <a:tc>
                  <a:txBody>
                    <a:bodyPr/>
                    <a:lstStyle/>
                    <a:p>
                      <a:r>
                        <a:rPr lang="lv-LV" sz="1600" b="0" i="0" kern="1200" dirty="0" smtClean="0">
                          <a:solidFill>
                            <a:schemeClr val="dk1"/>
                          </a:solidFill>
                          <a:latin typeface="Calibri" pitchFamily="34" charset="0"/>
                          <a:ea typeface="+mn-ea"/>
                          <a:cs typeface="Andalus" pitchFamily="18" charset="-78"/>
                        </a:rPr>
                        <a:t>Maksimālais</a:t>
                      </a:r>
                      <a:r>
                        <a:rPr lang="lv-LV" sz="1600" b="0" i="0" kern="1200" baseline="0" dirty="0" smtClean="0">
                          <a:solidFill>
                            <a:schemeClr val="dk1"/>
                          </a:solidFill>
                          <a:latin typeface="Calibri" pitchFamily="34" charset="0"/>
                          <a:ea typeface="+mn-ea"/>
                          <a:cs typeface="Andalus" pitchFamily="18" charset="-78"/>
                        </a:rPr>
                        <a:t> dotācijas</a:t>
                      </a:r>
                      <a:r>
                        <a:rPr lang="lv-LV" sz="1600" b="0" i="0" kern="1200" dirty="0" smtClean="0">
                          <a:solidFill>
                            <a:schemeClr val="dk1"/>
                          </a:solidFill>
                          <a:latin typeface="Calibri" pitchFamily="34" charset="0"/>
                          <a:ea typeface="+mn-ea"/>
                          <a:cs typeface="Andalus" pitchFamily="18" charset="-78"/>
                        </a:rPr>
                        <a:t> apjoms</a:t>
                      </a:r>
                      <a:endParaRPr lang="lv-LV" sz="1600" b="0" i="0" u="none" dirty="0">
                        <a:latin typeface="Calibri" pitchFamily="34" charset="0"/>
                        <a:cs typeface="Andalus" pitchFamily="18" charset="-78"/>
                      </a:endParaRPr>
                    </a:p>
                  </a:txBody>
                  <a:tcPr>
                    <a:solidFill>
                      <a:schemeClr val="bg1">
                        <a:lumMod val="85000"/>
                      </a:schemeClr>
                    </a:solidFill>
                  </a:tcPr>
                </a:tc>
                <a:tc>
                  <a:txBody>
                    <a:bodyPr/>
                    <a:lstStyle/>
                    <a:p>
                      <a:r>
                        <a:rPr lang="lv-LV" sz="1600" dirty="0" smtClean="0">
                          <a:latin typeface="Calibri" pitchFamily="34" charset="0"/>
                          <a:cs typeface="Andalus" pitchFamily="18" charset="-78"/>
                        </a:rPr>
                        <a:t>25 000 EUR</a:t>
                      </a:r>
                      <a:endParaRPr lang="lv-LV" sz="1600" dirty="0">
                        <a:latin typeface="Calibri" pitchFamily="34" charset="0"/>
                        <a:cs typeface="Andalus" pitchFamily="18" charset="-78"/>
                      </a:endParaRPr>
                    </a:p>
                  </a:txBody>
                  <a:tcPr>
                    <a:solidFill>
                      <a:schemeClr val="bg1">
                        <a:lumMod val="85000"/>
                      </a:schemeClr>
                    </a:solidFill>
                  </a:tcPr>
                </a:tc>
              </a:tr>
              <a:tr h="370840">
                <a:tc>
                  <a:txBody>
                    <a:bodyPr/>
                    <a:lstStyle/>
                    <a:p>
                      <a:r>
                        <a:rPr lang="lv-LV" sz="1600" u="none" dirty="0" smtClean="0">
                          <a:latin typeface="Calibri" pitchFamily="34" charset="0"/>
                          <a:cs typeface="Andalus" pitchFamily="18" charset="-78"/>
                        </a:rPr>
                        <a:t>Līdzfinansējums</a:t>
                      </a:r>
                      <a:endParaRPr lang="lv-LV" sz="1600" u="none" dirty="0">
                        <a:latin typeface="Calibri" pitchFamily="34" charset="0"/>
                        <a:cs typeface="Andalus" pitchFamily="18" charset="-78"/>
                      </a:endParaRPr>
                    </a:p>
                  </a:txBody>
                  <a:tcPr>
                    <a:solidFill>
                      <a:schemeClr val="bg1">
                        <a:lumMod val="95000"/>
                      </a:schemeClr>
                    </a:solidFill>
                  </a:tcPr>
                </a:tc>
                <a:tc>
                  <a:txBody>
                    <a:bodyPr/>
                    <a:lstStyle/>
                    <a:p>
                      <a:pPr marL="0" marR="0" indent="0" algn="l" defTabSz="939575" rtl="0" eaLnBrk="1" fontAlgn="auto" latinLnBrk="0" hangingPunct="1">
                        <a:lnSpc>
                          <a:spcPct val="100000"/>
                        </a:lnSpc>
                        <a:spcBef>
                          <a:spcPts val="0"/>
                        </a:spcBef>
                        <a:spcAft>
                          <a:spcPts val="0"/>
                        </a:spcAft>
                        <a:buClrTx/>
                        <a:buSzTx/>
                        <a:buFontTx/>
                        <a:buNone/>
                        <a:tabLst/>
                        <a:defRPr/>
                      </a:pPr>
                      <a:r>
                        <a:rPr lang="lv-LV" sz="1600" b="0" kern="1200" dirty="0" smtClean="0">
                          <a:solidFill>
                            <a:schemeClr val="dk1"/>
                          </a:solidFill>
                          <a:latin typeface="Calibri" pitchFamily="34" charset="0"/>
                          <a:ea typeface="+mn-ea"/>
                          <a:cs typeface="Andalus" pitchFamily="18" charset="-78"/>
                        </a:rPr>
                        <a:t>Tiek aprēķināts pēc vienotās likmes aprēķina </a:t>
                      </a:r>
                      <a:endParaRPr lang="lv-LV" sz="1600" b="0" u="none" dirty="0" smtClean="0">
                        <a:solidFill>
                          <a:srgbClr val="FF0000"/>
                        </a:solidFill>
                        <a:latin typeface="Calibri" pitchFamily="34" charset="0"/>
                        <a:cs typeface="Andalus" pitchFamily="18" charset="-78"/>
                      </a:endParaRPr>
                    </a:p>
                  </a:txBody>
                  <a:tcPr>
                    <a:solidFill>
                      <a:schemeClr val="bg1">
                        <a:lumMod val="95000"/>
                      </a:schemeClr>
                    </a:solidFill>
                  </a:tcPr>
                </a:tc>
              </a:tr>
              <a:tr h="370840">
                <a:tc>
                  <a:txBody>
                    <a:bodyPr/>
                    <a:lstStyle/>
                    <a:p>
                      <a:r>
                        <a:rPr lang="lv-LV" sz="1600" u="none" dirty="0" smtClean="0">
                          <a:latin typeface="Calibri" pitchFamily="34" charset="0"/>
                          <a:cs typeface="Andalus" pitchFamily="18" charset="-78"/>
                        </a:rPr>
                        <a:t>Priekšfinansējums</a:t>
                      </a:r>
                      <a:endParaRPr lang="lv-LV" sz="1600" u="none" dirty="0">
                        <a:latin typeface="Calibri" pitchFamily="34" charset="0"/>
                        <a:cs typeface="Andalus" pitchFamily="18" charset="-78"/>
                      </a:endParaRPr>
                    </a:p>
                  </a:txBody>
                  <a:tcPr>
                    <a:solidFill>
                      <a:schemeClr val="bg1">
                        <a:lumMod val="85000"/>
                      </a:schemeClr>
                    </a:solidFill>
                  </a:tcPr>
                </a:tc>
                <a:tc>
                  <a:txBody>
                    <a:bodyPr/>
                    <a:lstStyle/>
                    <a:p>
                      <a:r>
                        <a:rPr lang="lv-LV" sz="1600" dirty="0" smtClean="0">
                          <a:latin typeface="Calibri" pitchFamily="34" charset="0"/>
                          <a:cs typeface="Andalus" pitchFamily="18" charset="-78"/>
                        </a:rPr>
                        <a:t>Nav paredzēts</a:t>
                      </a:r>
                      <a:endParaRPr lang="lv-LV" sz="1600" dirty="0">
                        <a:solidFill>
                          <a:srgbClr val="FF0000"/>
                        </a:solidFill>
                        <a:latin typeface="Calibri" pitchFamily="34" charset="0"/>
                        <a:cs typeface="Andalus" pitchFamily="18" charset="-78"/>
                      </a:endParaRPr>
                    </a:p>
                  </a:txBody>
                  <a:tcPr>
                    <a:solidFill>
                      <a:schemeClr val="bg1">
                        <a:lumMod val="85000"/>
                      </a:schemeClr>
                    </a:solidFill>
                  </a:tcPr>
                </a:tc>
              </a:tr>
              <a:tr h="370840">
                <a:tc>
                  <a:txBody>
                    <a:bodyPr/>
                    <a:lstStyle/>
                    <a:p>
                      <a:r>
                        <a:rPr lang="lv-LV" sz="1600" b="0" i="0" kern="1200" dirty="0" smtClean="0">
                          <a:solidFill>
                            <a:schemeClr val="dk1"/>
                          </a:solidFill>
                          <a:latin typeface="Calibri" pitchFamily="34" charset="0"/>
                          <a:ea typeface="+mn-ea"/>
                          <a:cs typeface="Andalus" pitchFamily="18" charset="-78"/>
                        </a:rPr>
                        <a:t>Minimālais dalībvalstu skaits projektā</a:t>
                      </a:r>
                      <a:endParaRPr lang="lv-LV" sz="1600" b="0" i="0" u="none" dirty="0">
                        <a:latin typeface="Calibri" pitchFamily="34" charset="0"/>
                        <a:cs typeface="Andalus" pitchFamily="18" charset="-78"/>
                      </a:endParaRPr>
                    </a:p>
                  </a:txBody>
                  <a:tcPr>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sz="1600" kern="1200" dirty="0" smtClean="0">
                          <a:solidFill>
                            <a:schemeClr val="dk1"/>
                          </a:solidFill>
                          <a:latin typeface="Calibri" pitchFamily="34" charset="0"/>
                          <a:ea typeface="+mn-ea"/>
                          <a:cs typeface="Andalus" pitchFamily="18" charset="-78"/>
                        </a:rPr>
                        <a:t>Vismaz divas programmas dalībvalstis</a:t>
                      </a:r>
                      <a:endParaRPr lang="lv-LV" sz="1600" dirty="0" smtClean="0">
                        <a:latin typeface="Calibri" pitchFamily="34" charset="0"/>
                        <a:cs typeface="Andalus" pitchFamily="18" charset="-78"/>
                      </a:endParaRPr>
                    </a:p>
                  </a:txBody>
                  <a:tcPr>
                    <a:solidFill>
                      <a:schemeClr val="bg1">
                        <a:lumMod val="95000"/>
                      </a:schemeClr>
                    </a:solidFill>
                  </a:tcPr>
                </a:tc>
              </a:tr>
              <a:tr h="370840">
                <a:tc>
                  <a:txBody>
                    <a:bodyPr/>
                    <a:lstStyle/>
                    <a:p>
                      <a:r>
                        <a:rPr lang="lv-LV" sz="1600" b="0" i="0" kern="1200" dirty="0" smtClean="0">
                          <a:solidFill>
                            <a:schemeClr val="dk1"/>
                          </a:solidFill>
                          <a:latin typeface="Calibri" pitchFamily="34" charset="0"/>
                          <a:ea typeface="+mn-ea"/>
                          <a:cs typeface="Andalus" pitchFamily="18" charset="-78"/>
                        </a:rPr>
                        <a:t>Minimālais dalībnieku skaits projektā</a:t>
                      </a:r>
                      <a:endParaRPr lang="lv-LV" sz="1600" b="0" i="0" u="none" dirty="0">
                        <a:latin typeface="Calibri" pitchFamily="34" charset="0"/>
                        <a:cs typeface="Andalus" pitchFamily="18" charset="-78"/>
                      </a:endParaRPr>
                    </a:p>
                  </a:txBody>
                  <a:tcPr>
                    <a:solidFill>
                      <a:schemeClr val="bg1">
                        <a:lumMod val="8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sz="1600" kern="1200" dirty="0" smtClean="0">
                          <a:solidFill>
                            <a:schemeClr val="dk1"/>
                          </a:solidFill>
                          <a:latin typeface="Calibri" pitchFamily="34" charset="0"/>
                          <a:ea typeface="+mn-ea"/>
                          <a:cs typeface="Andalus" pitchFamily="18" charset="-78"/>
                        </a:rPr>
                        <a:t>Vismaz 25 starptautiskie dalībnieki</a:t>
                      </a:r>
                      <a:endParaRPr lang="lv-LV" sz="1600" dirty="0" smtClean="0">
                        <a:latin typeface="Calibri" pitchFamily="34" charset="0"/>
                        <a:cs typeface="Andalus" pitchFamily="18" charset="-78"/>
                      </a:endParaRPr>
                    </a:p>
                  </a:txBody>
                  <a:tcPr>
                    <a:solidFill>
                      <a:schemeClr val="bg1">
                        <a:lumMod val="85000"/>
                      </a:schemeClr>
                    </a:solidFill>
                  </a:tcPr>
                </a:tc>
              </a:tr>
              <a:tr h="370840">
                <a:tc>
                  <a:txBody>
                    <a:bodyPr/>
                    <a:lstStyle/>
                    <a:p>
                      <a:r>
                        <a:rPr lang="lv-LV" sz="1600" u="none" dirty="0" smtClean="0">
                          <a:latin typeface="Calibri" pitchFamily="34" charset="0"/>
                          <a:cs typeface="Andalus" pitchFamily="18" charset="-78"/>
                        </a:rPr>
                        <a:t>Pretendenti (tai skaitā partneri)</a:t>
                      </a:r>
                      <a:endParaRPr lang="lv-LV" sz="1600" u="none" dirty="0">
                        <a:latin typeface="Calibri" pitchFamily="34" charset="0"/>
                        <a:cs typeface="Andalus" pitchFamily="18" charset="-78"/>
                      </a:endParaRPr>
                    </a:p>
                  </a:txBody>
                  <a:tcPr>
                    <a:solidFill>
                      <a:schemeClr val="bg1">
                        <a:lumMod val="95000"/>
                      </a:schemeClr>
                    </a:solidFill>
                  </a:tcPr>
                </a:tc>
                <a:tc>
                  <a:txBody>
                    <a:bodyPr/>
                    <a:lstStyle/>
                    <a:p>
                      <a:pPr lvl="0">
                        <a:buFont typeface="Arial" pitchFamily="34" charset="0"/>
                        <a:buChar char="•"/>
                      </a:pPr>
                      <a:r>
                        <a:rPr lang="lv-LV" sz="1600" b="0" kern="1200" dirty="0" smtClean="0">
                          <a:solidFill>
                            <a:schemeClr val="dk1"/>
                          </a:solidFill>
                          <a:latin typeface="Calibri" pitchFamily="34" charset="0"/>
                          <a:ea typeface="+mn-ea"/>
                          <a:cs typeface="Andalus" pitchFamily="18" charset="-78"/>
                        </a:rPr>
                        <a:t>Pašvaldības un to padotības iestādes</a:t>
                      </a:r>
                    </a:p>
                    <a:p>
                      <a:pPr>
                        <a:buFont typeface="Arial" pitchFamily="34" charset="0"/>
                        <a:buChar char="•"/>
                      </a:pPr>
                      <a:r>
                        <a:rPr lang="lv-LV" sz="1600" b="0" kern="1200" dirty="0" smtClean="0">
                          <a:solidFill>
                            <a:schemeClr val="dk1"/>
                          </a:solidFill>
                          <a:latin typeface="Calibri" pitchFamily="34" charset="0"/>
                          <a:ea typeface="+mn-ea"/>
                          <a:cs typeface="Andalus" pitchFamily="18" charset="-78"/>
                        </a:rPr>
                        <a:t>Pilsoniskās sabiedrības organizācijas,</a:t>
                      </a:r>
                      <a:r>
                        <a:rPr lang="lv-LV" sz="1600" b="0" kern="1200" baseline="0" dirty="0" smtClean="0">
                          <a:solidFill>
                            <a:schemeClr val="dk1"/>
                          </a:solidFill>
                          <a:latin typeface="Calibri" pitchFamily="34" charset="0"/>
                          <a:ea typeface="+mn-ea"/>
                          <a:cs typeface="Andalus" pitchFamily="18" charset="-78"/>
                        </a:rPr>
                        <a:t> </a:t>
                      </a:r>
                      <a:r>
                        <a:rPr lang="lv-LV" sz="1600" u="none" baseline="0" dirty="0" smtClean="0">
                          <a:latin typeface="Calibri" pitchFamily="34" charset="0"/>
                          <a:cs typeface="Andalus" pitchFamily="18" charset="-78"/>
                        </a:rPr>
                        <a:t>kas pārstāv pašvaldības</a:t>
                      </a:r>
                      <a:endParaRPr lang="lv-LV" sz="1600" u="none" dirty="0" smtClean="0">
                        <a:latin typeface="Calibri" pitchFamily="34" charset="0"/>
                        <a:cs typeface="Andalus" pitchFamily="18" charset="-78"/>
                      </a:endParaRPr>
                    </a:p>
                  </a:txBody>
                  <a:tcPr>
                    <a:solidFill>
                      <a:schemeClr val="bg1">
                        <a:lumMod val="95000"/>
                      </a:schemeClr>
                    </a:solidFill>
                  </a:tcPr>
                </a:tc>
              </a:tr>
              <a:tr h="370840">
                <a:tc>
                  <a:txBody>
                    <a:bodyPr/>
                    <a:lstStyle/>
                    <a:p>
                      <a:r>
                        <a:rPr lang="lv-LV" sz="1600" u="none" dirty="0" smtClean="0">
                          <a:latin typeface="Calibri" pitchFamily="34" charset="0"/>
                          <a:cs typeface="Andalus" pitchFamily="18" charset="-78"/>
                        </a:rPr>
                        <a:t>Projekta norises vieta</a:t>
                      </a:r>
                      <a:endParaRPr lang="lv-LV" sz="1600" u="none" dirty="0">
                        <a:latin typeface="Calibri" pitchFamily="34" charset="0"/>
                        <a:cs typeface="Andalus" pitchFamily="18" charset="-78"/>
                      </a:endParaRPr>
                    </a:p>
                  </a:txBody>
                  <a:tcPr>
                    <a:solidFill>
                      <a:schemeClr val="bg1">
                        <a:lumMod val="8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lv-LV" sz="1600" kern="1200" dirty="0" smtClean="0">
                          <a:solidFill>
                            <a:schemeClr val="dk1"/>
                          </a:solidFill>
                          <a:latin typeface="Calibri" pitchFamily="34" charset="0"/>
                          <a:ea typeface="+mn-ea"/>
                          <a:cs typeface="Andalus" pitchFamily="18" charset="-78"/>
                        </a:rPr>
                        <a:t>Projekts var tikt realizēts vienā no projektā iesaistītajām dalībvalstīm</a:t>
                      </a:r>
                    </a:p>
                  </a:txBody>
                  <a:tcPr>
                    <a:solidFill>
                      <a:schemeClr val="bg1">
                        <a:lumMod val="85000"/>
                      </a:schemeClr>
                    </a:solidFill>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noAutofit/>
          </a:bodyPr>
          <a:lstStyle/>
          <a:p>
            <a:r>
              <a:rPr lang="lv-LV" altLang="lv-LV" sz="3600" dirty="0" smtClean="0">
                <a:latin typeface="Calibri" pitchFamily="34" charset="0"/>
                <a:ea typeface="MS PGothic" pitchFamily="34" charset="-128"/>
                <a:cs typeface="Andalus" pitchFamily="18" charset="-78"/>
              </a:rPr>
              <a:t>2.2. Pašvaldību tīklojumi (</a:t>
            </a:r>
            <a:r>
              <a:rPr lang="lv-LV" altLang="lv-LV" sz="3600" dirty="0" err="1" smtClean="0">
                <a:latin typeface="Calibri" pitchFamily="34" charset="0"/>
                <a:ea typeface="MS PGothic" pitchFamily="34" charset="-128"/>
                <a:cs typeface="Andalus" pitchFamily="18" charset="-78"/>
              </a:rPr>
              <a:t>Networks</a:t>
            </a:r>
            <a:r>
              <a:rPr lang="lv-LV" altLang="lv-LV" sz="3600" dirty="0" smtClean="0">
                <a:latin typeface="Calibri" pitchFamily="34" charset="0"/>
                <a:ea typeface="MS PGothic" pitchFamily="34" charset="-128"/>
                <a:cs typeface="Andalus" pitchFamily="18" charset="-78"/>
              </a:rPr>
              <a:t> </a:t>
            </a:r>
            <a:r>
              <a:rPr lang="lv-LV" altLang="lv-LV" sz="3600" dirty="0" err="1" smtClean="0">
                <a:latin typeface="Calibri" pitchFamily="34" charset="0"/>
                <a:ea typeface="MS PGothic" pitchFamily="34" charset="-128"/>
                <a:cs typeface="Andalus" pitchFamily="18" charset="-78"/>
              </a:rPr>
              <a:t>of</a:t>
            </a:r>
            <a:r>
              <a:rPr lang="lv-LV" altLang="lv-LV" sz="3600" dirty="0" smtClean="0">
                <a:latin typeface="Calibri" pitchFamily="34" charset="0"/>
                <a:ea typeface="MS PGothic" pitchFamily="34" charset="-128"/>
                <a:cs typeface="Andalus" pitchFamily="18" charset="-78"/>
              </a:rPr>
              <a:t> </a:t>
            </a:r>
            <a:r>
              <a:rPr lang="lv-LV" altLang="lv-LV" sz="3600" dirty="0" err="1" smtClean="0">
                <a:latin typeface="Calibri" pitchFamily="34" charset="0"/>
                <a:ea typeface="MS PGothic" pitchFamily="34" charset="-128"/>
                <a:cs typeface="Andalus" pitchFamily="18" charset="-78"/>
              </a:rPr>
              <a:t>Towns</a:t>
            </a:r>
            <a:r>
              <a:rPr lang="lv-LV" altLang="lv-LV" sz="3600" dirty="0" smtClean="0">
                <a:latin typeface="Calibri" pitchFamily="34" charset="0"/>
                <a:ea typeface="MS PGothic" pitchFamily="34" charset="-128"/>
                <a:cs typeface="Andalus" pitchFamily="18" charset="-78"/>
              </a:rPr>
              <a:t>)</a:t>
            </a:r>
            <a:endParaRPr lang="lv-LV" sz="3600" dirty="0">
              <a:latin typeface="Calibri" pitchFamily="34" charset="0"/>
              <a:cs typeface="Andalus" pitchFamily="18" charset="-78"/>
            </a:endParaRPr>
          </a:p>
        </p:txBody>
      </p:sp>
      <p:graphicFrame>
        <p:nvGraphicFramePr>
          <p:cNvPr id="7" name="Satura vietturis 6"/>
          <p:cNvGraphicFramePr>
            <a:graphicFrameLocks noGrp="1"/>
          </p:cNvGraphicFramePr>
          <p:nvPr>
            <p:ph idx="1"/>
          </p:nvPr>
        </p:nvGraphicFramePr>
        <p:xfrm>
          <a:off x="190830" y="1582311"/>
          <a:ext cx="8495970" cy="5288126"/>
        </p:xfrm>
        <a:graphic>
          <a:graphicData uri="http://schemas.openxmlformats.org/drawingml/2006/table">
            <a:tbl>
              <a:tblPr firstRow="1" bandRow="1">
                <a:tableStyleId>{5C22544A-7EE6-4342-B048-85BDC9FD1C3A}</a:tableStyleId>
              </a:tblPr>
              <a:tblGrid>
                <a:gridCol w="2655737"/>
                <a:gridCol w="5840233"/>
              </a:tblGrid>
              <a:tr h="898567">
                <a:tc>
                  <a:txBody>
                    <a:bodyPr/>
                    <a:lstStyle/>
                    <a:p>
                      <a:r>
                        <a:rPr lang="lv-LV" sz="1600" b="1" kern="1200" dirty="0" err="1" smtClean="0">
                          <a:solidFill>
                            <a:schemeClr val="lt1"/>
                          </a:solidFill>
                          <a:latin typeface="Calibri" pitchFamily="34" charset="0"/>
                          <a:ea typeface="+mn-ea"/>
                          <a:cs typeface="Andalus" pitchFamily="18" charset="-78"/>
                        </a:rPr>
                        <a:t>Apakšpasākuma</a:t>
                      </a:r>
                      <a:r>
                        <a:rPr lang="lv-LV" sz="1600" b="1" kern="1200" dirty="0" smtClean="0">
                          <a:solidFill>
                            <a:schemeClr val="lt1"/>
                          </a:solidFill>
                          <a:latin typeface="Calibri" pitchFamily="34" charset="0"/>
                          <a:ea typeface="+mn-ea"/>
                          <a:cs typeface="Andalus" pitchFamily="18" charset="-78"/>
                        </a:rPr>
                        <a:t> mērķis </a:t>
                      </a:r>
                      <a:endParaRPr lang="lv-LV" sz="1600" b="1" dirty="0">
                        <a:latin typeface="Calibri" pitchFamily="34" charset="0"/>
                        <a:cs typeface="Andalus" pitchFamily="18" charset="-78"/>
                      </a:endParaRP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lv-LV" sz="1600" b="0" dirty="0" smtClean="0">
                          <a:solidFill>
                            <a:schemeClr val="bg1"/>
                          </a:solidFill>
                          <a:latin typeface="Calibri" pitchFamily="34" charset="0"/>
                        </a:rPr>
                        <a:t>sadraudzības pašvaldību vai organizāciju starpā </a:t>
                      </a:r>
                      <a:r>
                        <a:rPr lang="lv-LV" sz="1600" b="1" dirty="0" smtClean="0">
                          <a:solidFill>
                            <a:schemeClr val="bg1"/>
                          </a:solidFill>
                          <a:latin typeface="Calibri" pitchFamily="34" charset="0"/>
                        </a:rPr>
                        <a:t>veidot tematisku un ilglaicīgu sadarbību</a:t>
                      </a:r>
                      <a:r>
                        <a:rPr lang="lv-LV" sz="1600" b="0" dirty="0" smtClean="0">
                          <a:solidFill>
                            <a:schemeClr val="bg1"/>
                          </a:solidFill>
                          <a:latin typeface="Calibri" pitchFamily="34" charset="0"/>
                        </a:rPr>
                        <a:t>. Šādu tīklojumu veidošana palīdz nodrošināt strukturētu, intensīvu un daudzpusīgu sadarbību, tādējādi palielinot programmas ietekmi</a:t>
                      </a:r>
                    </a:p>
                  </a:txBody>
                  <a:tcPr/>
                </a:tc>
              </a:tr>
              <a:tr h="630573">
                <a:tc>
                  <a:txBody>
                    <a:bodyPr/>
                    <a:lstStyle/>
                    <a:p>
                      <a:r>
                        <a:rPr lang="lv-LV" sz="1600" b="0" i="0" kern="1200" dirty="0" smtClean="0">
                          <a:solidFill>
                            <a:schemeClr val="dk1"/>
                          </a:solidFill>
                          <a:latin typeface="Calibri" pitchFamily="34" charset="0"/>
                          <a:ea typeface="+mn-ea"/>
                          <a:cs typeface="Andalus" pitchFamily="18" charset="-78"/>
                        </a:rPr>
                        <a:t>Maksimālais projekta ilgums</a:t>
                      </a:r>
                      <a:endParaRPr lang="lv-LV" sz="1600" b="0" i="0" u="none" dirty="0">
                        <a:latin typeface="Calibri" pitchFamily="34" charset="0"/>
                        <a:cs typeface="Andalus" pitchFamily="18" charset="-78"/>
                      </a:endParaRPr>
                    </a:p>
                  </a:txBody>
                  <a:tcPr>
                    <a:solidFill>
                      <a:schemeClr val="bg1">
                        <a:lumMod val="95000"/>
                      </a:schemeClr>
                    </a:solidFill>
                  </a:tcPr>
                </a:tc>
                <a:tc>
                  <a:txBody>
                    <a:bodyPr/>
                    <a:lstStyle/>
                    <a:p>
                      <a:r>
                        <a:rPr lang="lv-LV" sz="1600" b="0" i="0" dirty="0" smtClean="0">
                          <a:latin typeface="Calibri" pitchFamily="34" charset="0"/>
                          <a:cs typeface="Andalus" pitchFamily="18" charset="-78"/>
                        </a:rPr>
                        <a:t> 24 mēneši (2 gadi)</a:t>
                      </a:r>
                      <a:endParaRPr lang="lv-LV" sz="1600" b="0" i="0" dirty="0">
                        <a:latin typeface="Calibri" pitchFamily="34" charset="0"/>
                        <a:cs typeface="Andalus" pitchFamily="18" charset="-78"/>
                      </a:endParaRPr>
                    </a:p>
                  </a:txBody>
                  <a:tcPr>
                    <a:solidFill>
                      <a:schemeClr val="bg1">
                        <a:lumMod val="95000"/>
                      </a:schemeClr>
                    </a:solidFill>
                  </a:tcPr>
                </a:tc>
              </a:tr>
              <a:tr h="630573">
                <a:tc>
                  <a:txBody>
                    <a:bodyPr/>
                    <a:lstStyle/>
                    <a:p>
                      <a:pPr marL="0" marR="0" indent="0" algn="l" defTabSz="939575" rtl="0" eaLnBrk="1" fontAlgn="auto" latinLnBrk="0" hangingPunct="1">
                        <a:lnSpc>
                          <a:spcPct val="100000"/>
                        </a:lnSpc>
                        <a:spcBef>
                          <a:spcPts val="0"/>
                        </a:spcBef>
                        <a:spcAft>
                          <a:spcPts val="0"/>
                        </a:spcAft>
                        <a:buClrTx/>
                        <a:buSzTx/>
                        <a:buFontTx/>
                        <a:buNone/>
                        <a:tabLst/>
                        <a:defRPr/>
                      </a:pPr>
                      <a:r>
                        <a:rPr lang="lv-LV" sz="1600" b="0" i="0" kern="1200" dirty="0" smtClean="0">
                          <a:solidFill>
                            <a:schemeClr val="dk1"/>
                          </a:solidFill>
                          <a:latin typeface="Calibri" pitchFamily="34" charset="0"/>
                          <a:ea typeface="+mn-ea"/>
                          <a:cs typeface="Andalus" pitchFamily="18" charset="-78"/>
                        </a:rPr>
                        <a:t>Maksimālais dotācijas apjoms</a:t>
                      </a:r>
                    </a:p>
                  </a:txBody>
                  <a:tcPr>
                    <a:solidFill>
                      <a:schemeClr val="bg1">
                        <a:lumMod val="85000"/>
                      </a:schemeClr>
                    </a:solidFill>
                  </a:tcPr>
                </a:tc>
                <a:tc>
                  <a:txBody>
                    <a:bodyPr/>
                    <a:lstStyle/>
                    <a:p>
                      <a:r>
                        <a:rPr lang="lv-LV" sz="1600" b="0" i="0" kern="1200" dirty="0" smtClean="0">
                          <a:solidFill>
                            <a:schemeClr val="dk1"/>
                          </a:solidFill>
                          <a:latin typeface="Calibri" pitchFamily="34" charset="0"/>
                          <a:ea typeface="+mn-ea"/>
                          <a:cs typeface="Andalus" pitchFamily="18" charset="-78"/>
                        </a:rPr>
                        <a:t>150 000 EUR</a:t>
                      </a:r>
                      <a:endParaRPr lang="lv-LV" sz="1600" b="0" i="0" dirty="0">
                        <a:latin typeface="Calibri" pitchFamily="34" charset="0"/>
                        <a:cs typeface="Andalus" pitchFamily="18" charset="-78"/>
                      </a:endParaRPr>
                    </a:p>
                  </a:txBody>
                  <a:tcPr>
                    <a:solidFill>
                      <a:schemeClr val="bg1">
                        <a:lumMod val="85000"/>
                      </a:schemeClr>
                    </a:solidFill>
                  </a:tcPr>
                </a:tc>
              </a:tr>
              <a:tr h="469417">
                <a:tc>
                  <a:txBody>
                    <a:bodyPr/>
                    <a:lstStyle/>
                    <a:p>
                      <a:pPr marL="0" marR="0" indent="0" algn="l" defTabSz="939575" rtl="0" eaLnBrk="1" fontAlgn="auto" latinLnBrk="0" hangingPunct="1">
                        <a:lnSpc>
                          <a:spcPct val="100000"/>
                        </a:lnSpc>
                        <a:spcBef>
                          <a:spcPts val="0"/>
                        </a:spcBef>
                        <a:spcAft>
                          <a:spcPts val="0"/>
                        </a:spcAft>
                        <a:buClrTx/>
                        <a:buSzTx/>
                        <a:buFontTx/>
                        <a:buNone/>
                        <a:tabLst/>
                        <a:defRPr/>
                      </a:pPr>
                      <a:r>
                        <a:rPr lang="lv-LV" sz="1600" b="0" i="0" kern="1200" dirty="0" err="1" smtClean="0">
                          <a:solidFill>
                            <a:schemeClr val="dk1"/>
                          </a:solidFill>
                          <a:latin typeface="Calibri" pitchFamily="34" charset="0"/>
                          <a:ea typeface="+mn-ea"/>
                          <a:cs typeface="Andalus" pitchFamily="18" charset="-78"/>
                        </a:rPr>
                        <a:t>Priekšfinansējums</a:t>
                      </a:r>
                      <a:endParaRPr lang="lv-LV" sz="1600" b="0" i="0" kern="1200" dirty="0" smtClean="0">
                        <a:solidFill>
                          <a:schemeClr val="dk1"/>
                        </a:solidFill>
                        <a:latin typeface="Calibri" pitchFamily="34" charset="0"/>
                        <a:ea typeface="+mn-ea"/>
                        <a:cs typeface="Andalus" pitchFamily="18" charset="-78"/>
                      </a:endParaRPr>
                    </a:p>
                  </a:txBody>
                  <a:tcPr>
                    <a:solidFill>
                      <a:schemeClr val="bg1">
                        <a:lumMod val="95000"/>
                      </a:schemeClr>
                    </a:solidFill>
                  </a:tcPr>
                </a:tc>
                <a:tc>
                  <a:txBody>
                    <a:bodyPr/>
                    <a:lstStyle/>
                    <a:p>
                      <a:pPr marL="0" marR="0" indent="0" algn="l" defTabSz="939575" rtl="0" eaLnBrk="1" fontAlgn="auto" latinLnBrk="0" hangingPunct="1">
                        <a:lnSpc>
                          <a:spcPct val="100000"/>
                        </a:lnSpc>
                        <a:spcBef>
                          <a:spcPts val="0"/>
                        </a:spcBef>
                        <a:spcAft>
                          <a:spcPts val="0"/>
                        </a:spcAft>
                        <a:buClrTx/>
                        <a:buSzTx/>
                        <a:buFontTx/>
                        <a:buNone/>
                        <a:tabLst/>
                        <a:defRPr/>
                      </a:pPr>
                      <a:r>
                        <a:rPr lang="lv-LV" sz="1600" b="0" i="0" kern="1200" dirty="0" smtClean="0">
                          <a:solidFill>
                            <a:schemeClr val="dk1"/>
                          </a:solidFill>
                          <a:latin typeface="Calibri" pitchFamily="34" charset="0"/>
                          <a:ea typeface="+mn-ea"/>
                          <a:cs typeface="Andalus" pitchFamily="18" charset="-78"/>
                        </a:rPr>
                        <a:t>līdz 45%</a:t>
                      </a:r>
                    </a:p>
                  </a:txBody>
                  <a:tcPr>
                    <a:solidFill>
                      <a:schemeClr val="bg1">
                        <a:lumMod val="95000"/>
                      </a:schemeClr>
                    </a:solidFill>
                  </a:tcPr>
                </a:tc>
              </a:tr>
              <a:tr h="630573">
                <a:tc>
                  <a:txBody>
                    <a:bodyPr/>
                    <a:lstStyle/>
                    <a:p>
                      <a:r>
                        <a:rPr lang="lv-LV" sz="1600" b="0" i="0" kern="1200" dirty="0" smtClean="0">
                          <a:solidFill>
                            <a:schemeClr val="dk1"/>
                          </a:solidFill>
                          <a:latin typeface="Calibri" pitchFamily="34" charset="0"/>
                          <a:ea typeface="+mn-ea"/>
                          <a:cs typeface="Andalus" pitchFamily="18" charset="-78"/>
                        </a:rPr>
                        <a:t>Minimālais dalībvalstu skaits projektā</a:t>
                      </a:r>
                      <a:endParaRPr lang="lv-LV" sz="1600" b="0" i="0" u="none" dirty="0">
                        <a:latin typeface="Calibri" pitchFamily="34" charset="0"/>
                        <a:cs typeface="Andalus" pitchFamily="18" charset="-78"/>
                      </a:endParaRPr>
                    </a:p>
                  </a:txBody>
                  <a:tcPr>
                    <a:solidFill>
                      <a:schemeClr val="bg1">
                        <a:lumMod val="85000"/>
                      </a:schemeClr>
                    </a:solidFill>
                  </a:tcPr>
                </a:tc>
                <a:tc>
                  <a:txBody>
                    <a:bodyPr/>
                    <a:lstStyle/>
                    <a:p>
                      <a:r>
                        <a:rPr lang="lv-LV" sz="1600" b="0" i="0" kern="1200" dirty="0" smtClean="0">
                          <a:solidFill>
                            <a:schemeClr val="dk1"/>
                          </a:solidFill>
                          <a:latin typeface="Calibri" pitchFamily="34" charset="0"/>
                          <a:ea typeface="+mn-ea"/>
                          <a:cs typeface="Andalus" pitchFamily="18" charset="-78"/>
                        </a:rPr>
                        <a:t>vismaz četras programmas dalībvalstis</a:t>
                      </a:r>
                    </a:p>
                  </a:txBody>
                  <a:tcPr>
                    <a:solidFill>
                      <a:schemeClr val="bg1">
                        <a:lumMod val="85000"/>
                      </a:schemeClr>
                    </a:solidFill>
                  </a:tcPr>
                </a:tc>
              </a:tr>
              <a:tr h="630573">
                <a:tc>
                  <a:txBody>
                    <a:bodyPr/>
                    <a:lstStyle/>
                    <a:p>
                      <a:r>
                        <a:rPr lang="lv-LV" sz="1600" b="0" i="0" kern="1200" dirty="0" smtClean="0">
                          <a:solidFill>
                            <a:schemeClr val="dk1"/>
                          </a:solidFill>
                          <a:latin typeface="Calibri" pitchFamily="34" charset="0"/>
                          <a:ea typeface="+mn-ea"/>
                          <a:cs typeface="Andalus" pitchFamily="18" charset="-78"/>
                        </a:rPr>
                        <a:t>Minimālais dalībnieku skaits projektā</a:t>
                      </a:r>
                      <a:endParaRPr lang="lv-LV" sz="1600" b="0" i="0" u="none" dirty="0">
                        <a:latin typeface="Calibri" pitchFamily="34" charset="0"/>
                        <a:cs typeface="Andalus" pitchFamily="18" charset="-78"/>
                      </a:endParaRPr>
                    </a:p>
                  </a:txBody>
                  <a:tcPr>
                    <a:solidFill>
                      <a:schemeClr val="bg1">
                        <a:lumMod val="95000"/>
                      </a:schemeClr>
                    </a:solidFill>
                  </a:tcPr>
                </a:tc>
                <a:tc>
                  <a:txBody>
                    <a:bodyPr/>
                    <a:lstStyle/>
                    <a:p>
                      <a:r>
                        <a:rPr lang="lv-LV" sz="1600" b="0" i="0" kern="1200" dirty="0" smtClean="0">
                          <a:solidFill>
                            <a:schemeClr val="dk1"/>
                          </a:solidFill>
                          <a:latin typeface="Calibri" pitchFamily="34" charset="0"/>
                          <a:ea typeface="+mn-ea"/>
                          <a:cs typeface="Andalus" pitchFamily="18" charset="-78"/>
                        </a:rPr>
                        <a:t>vismaz 30% starptautisko dalībnieku katrā no projekta pasākumiem</a:t>
                      </a:r>
                      <a:endParaRPr lang="lv-LV" sz="1600" b="0" i="0" dirty="0">
                        <a:solidFill>
                          <a:srgbClr val="FF0000"/>
                        </a:solidFill>
                        <a:latin typeface="Calibri" pitchFamily="34" charset="0"/>
                        <a:cs typeface="Andalus" pitchFamily="18" charset="-78"/>
                      </a:endParaRPr>
                    </a:p>
                  </a:txBody>
                  <a:tcPr>
                    <a:solidFill>
                      <a:schemeClr val="bg1">
                        <a:lumMod val="95000"/>
                      </a:schemeClr>
                    </a:solidFill>
                  </a:tcPr>
                </a:tc>
              </a:tr>
              <a:tr h="630573">
                <a:tc>
                  <a:txBody>
                    <a:bodyPr/>
                    <a:lstStyle/>
                    <a:p>
                      <a:r>
                        <a:rPr lang="lv-LV" sz="1600" b="0" i="0" kern="1200" dirty="0" smtClean="0">
                          <a:solidFill>
                            <a:schemeClr val="dk1"/>
                          </a:solidFill>
                          <a:latin typeface="Calibri" pitchFamily="34" charset="0"/>
                          <a:ea typeface="+mn-ea"/>
                          <a:cs typeface="Andalus" pitchFamily="18" charset="-78"/>
                        </a:rPr>
                        <a:t>Projekta norises vieta un pasākumu skaits</a:t>
                      </a:r>
                      <a:endParaRPr lang="lv-LV" sz="1600" b="0" i="0" u="none" dirty="0">
                        <a:latin typeface="Calibri" pitchFamily="34" charset="0"/>
                        <a:cs typeface="Andalus" pitchFamily="18" charset="-78"/>
                      </a:endParaRPr>
                    </a:p>
                  </a:txBody>
                  <a:tcPr>
                    <a:solidFill>
                      <a:schemeClr val="bg1">
                        <a:lumMod val="8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sz="1600" b="0" i="0" kern="1200" dirty="0" smtClean="0">
                          <a:solidFill>
                            <a:schemeClr val="dk1"/>
                          </a:solidFill>
                          <a:latin typeface="Calibri" pitchFamily="34" charset="0"/>
                          <a:ea typeface="+mn-ea"/>
                          <a:cs typeface="Andalus" pitchFamily="18" charset="-78"/>
                        </a:rPr>
                        <a:t>projekts var tikt realizēts jebkurā no programmas dalībvalstīm. Katrā projektā jāparedz vismaz 4 pasākumi</a:t>
                      </a:r>
                      <a:endParaRPr lang="lv-LV" sz="1600" b="0" i="0" dirty="0" smtClean="0">
                        <a:latin typeface="Calibri" pitchFamily="34" charset="0"/>
                        <a:cs typeface="Andalus" pitchFamily="18" charset="-78"/>
                      </a:endParaRPr>
                    </a:p>
                  </a:txBody>
                  <a:tcPr>
                    <a:solidFill>
                      <a:schemeClr val="bg1">
                        <a:lumMod val="85000"/>
                      </a:schemeClr>
                    </a:solidFill>
                  </a:tcPr>
                </a:tc>
              </a:tr>
              <a:tr h="59904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sz="1600" b="0" i="0" kern="1200" dirty="0" smtClean="0">
                          <a:solidFill>
                            <a:schemeClr val="dk1"/>
                          </a:solidFill>
                          <a:latin typeface="Calibri" pitchFamily="34" charset="0"/>
                          <a:ea typeface="+mn-ea"/>
                          <a:cs typeface="Andalus" pitchFamily="18" charset="-78"/>
                        </a:rPr>
                        <a:t>Pretendenti un partneri</a:t>
                      </a:r>
                      <a:endParaRPr lang="lv-LV" sz="1600" b="0" i="0" u="none" dirty="0" smtClean="0">
                        <a:latin typeface="Calibri" pitchFamily="34" charset="0"/>
                        <a:cs typeface="Andalus" pitchFamily="18" charset="-78"/>
                      </a:endParaRPr>
                    </a:p>
                  </a:txBody>
                  <a:tcPr>
                    <a:solidFill>
                      <a:schemeClr val="bg1">
                        <a:lumMod val="95000"/>
                      </a:schemeClr>
                    </a:solidFill>
                  </a:tcPr>
                </a:tc>
                <a:tc>
                  <a:txBody>
                    <a:bodyPr/>
                    <a:lstStyle/>
                    <a:p>
                      <a:pPr lvl="0">
                        <a:buFont typeface="Arial" pitchFamily="34" charset="0"/>
                        <a:buChar char="•"/>
                      </a:pPr>
                      <a:r>
                        <a:rPr lang="lv-LV" sz="1600" b="0" i="0" kern="1200" dirty="0" smtClean="0">
                          <a:solidFill>
                            <a:schemeClr val="dk1"/>
                          </a:solidFill>
                          <a:latin typeface="Calibri" pitchFamily="34" charset="0"/>
                          <a:ea typeface="+mn-ea"/>
                          <a:cs typeface="Andalus" pitchFamily="18" charset="-78"/>
                        </a:rPr>
                        <a:t>Pašvaldības un to padotības iestādes</a:t>
                      </a:r>
                    </a:p>
                    <a:p>
                      <a:pPr>
                        <a:buFont typeface="Arial" pitchFamily="34" charset="0"/>
                        <a:buChar char="•"/>
                      </a:pPr>
                      <a:r>
                        <a:rPr lang="lv-LV" sz="1600" b="0" i="0" kern="1200" dirty="0" smtClean="0">
                          <a:solidFill>
                            <a:schemeClr val="dk1"/>
                          </a:solidFill>
                          <a:latin typeface="Calibri" pitchFamily="34" charset="0"/>
                          <a:ea typeface="+mn-ea"/>
                          <a:cs typeface="Andalus" pitchFamily="18" charset="-78"/>
                        </a:rPr>
                        <a:t>Pilsoniskās sabiedrības organizācijas,</a:t>
                      </a:r>
                      <a:r>
                        <a:rPr lang="lv-LV" sz="1600" b="0" i="0" kern="1200" baseline="0" dirty="0" smtClean="0">
                          <a:solidFill>
                            <a:schemeClr val="dk1"/>
                          </a:solidFill>
                          <a:latin typeface="Calibri" pitchFamily="34" charset="0"/>
                          <a:ea typeface="+mn-ea"/>
                          <a:cs typeface="Andalus" pitchFamily="18" charset="-78"/>
                        </a:rPr>
                        <a:t> </a:t>
                      </a:r>
                      <a:r>
                        <a:rPr lang="lv-LV" sz="1600" b="0" i="0" u="none" baseline="0" dirty="0" smtClean="0">
                          <a:latin typeface="Calibri" pitchFamily="34" charset="0"/>
                          <a:cs typeface="Andalus" pitchFamily="18" charset="-78"/>
                        </a:rPr>
                        <a:t>kas pārstāv pašvaldības</a:t>
                      </a:r>
                      <a:endParaRPr lang="lv-LV" sz="1600" b="0" i="0" u="none" dirty="0" smtClean="0">
                        <a:latin typeface="Calibri" pitchFamily="34" charset="0"/>
                        <a:cs typeface="Andalus" pitchFamily="18" charset="-78"/>
                      </a:endParaRPr>
                    </a:p>
                  </a:txBody>
                  <a:tcPr>
                    <a:solidFill>
                      <a:schemeClr val="bg1">
                        <a:lumMod val="95000"/>
                      </a:schemeClr>
                    </a:solidFill>
                  </a:tcPr>
                </a:tc>
              </a:tr>
            </a:tbl>
          </a:graphicData>
        </a:graphic>
      </p:graphicFrame>
    </p:spTree>
  </p:cSld>
  <p:clrMapOvr>
    <a:masterClrMapping/>
  </p:clrMapOvr>
</p:sld>
</file>

<file path=ppt/theme/theme1.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dizains">
  <a:themeElements>
    <a:clrScheme name="Iestād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Iestād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Iestād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89_Prezentacija_templateLV</Template>
  <TotalTime>1045</TotalTime>
  <Words>1120</Words>
  <Application>Microsoft Office PowerPoint</Application>
  <PresentationFormat>On-screen Show (4:3)</PresentationFormat>
  <Paragraphs>148</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89_Prezentacija_templateLV</vt:lpstr>
      <vt:lpstr>Eiropas Savienības programma “Eiropa Pilsoņiem” (2014-2020)</vt:lpstr>
      <vt:lpstr>Vispārēja informācija</vt:lpstr>
      <vt:lpstr>Programmas mērķi</vt:lpstr>
      <vt:lpstr>Programmas mērķauditorija</vt:lpstr>
      <vt:lpstr>Pieejamie atbalsta veidi</vt:lpstr>
      <vt:lpstr>Programmas struktūra</vt:lpstr>
      <vt:lpstr>1. Eiropas vēstures piemiņas pasākumi (European Remembrance)</vt:lpstr>
      <vt:lpstr>2.1. Pašvaldību sadraudzība (Town Twinning)</vt:lpstr>
      <vt:lpstr>2.2. Pašvaldību tīklojumi (Networks of Towns)</vt:lpstr>
      <vt:lpstr>2.3. Pilsoniskās sabiedrības projekti (Civil Society Projects)</vt:lpstr>
      <vt:lpstr>Daudzgadu prioritātes un to izvirzīšanas loma projektu pieteikumos </vt:lpstr>
      <vt:lpstr>Sagatavošanās pieteikuma iesniegšanai </vt:lpstr>
      <vt:lpstr>Projektu iesniegšanai nepieciešamā dokumentācija</vt:lpstr>
      <vt:lpstr>“Eiropa pilsoņiem” informācijas punkts Latvijā</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SandaS</dc:creator>
  <cp:lastModifiedBy>Sanda</cp:lastModifiedBy>
  <cp:revision>180</cp:revision>
  <dcterms:created xsi:type="dcterms:W3CDTF">2014-11-20T14:46:47Z</dcterms:created>
  <dcterms:modified xsi:type="dcterms:W3CDTF">2016-12-07T18:10:11Z</dcterms:modified>
</cp:coreProperties>
</file>