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1" r:id="rId2"/>
    <p:sldId id="269" r:id="rId3"/>
    <p:sldId id="257" r:id="rId4"/>
    <p:sldId id="270" r:id="rId5"/>
    <p:sldId id="271" r:id="rId6"/>
    <p:sldId id="264" r:id="rId7"/>
    <p:sldId id="277" r:id="rId8"/>
    <p:sldId id="276" r:id="rId9"/>
    <p:sldId id="300" r:id="rId10"/>
    <p:sldId id="278" r:id="rId11"/>
    <p:sldId id="279" r:id="rId12"/>
    <p:sldId id="280" r:id="rId13"/>
    <p:sldId id="281" r:id="rId14"/>
    <p:sldId id="282" r:id="rId15"/>
    <p:sldId id="285" r:id="rId16"/>
    <p:sldId id="287" r:id="rId17"/>
    <p:sldId id="290" r:id="rId18"/>
    <p:sldId id="298" r:id="rId19"/>
    <p:sldId id="291" r:id="rId20"/>
    <p:sldId id="286" r:id="rId21"/>
    <p:sldId id="289" r:id="rId22"/>
    <p:sldId id="299" r:id="rId23"/>
    <p:sldId id="302" r:id="rId24"/>
    <p:sldId id="305" r:id="rId25"/>
    <p:sldId id="303" r:id="rId26"/>
    <p:sldId id="304" r:id="rId27"/>
    <p:sldId id="259" r:id="rId28"/>
  </p:sldIdLst>
  <p:sldSz cx="9144000" cy="6858000" type="screen4x3"/>
  <p:notesSz cx="6797675" cy="9928225"/>
  <p:defaultText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244" y="-8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darblapa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v-LV"/>
  <c:chart>
    <c:autoTitleDeleted val="1"/>
    <c:plotArea>
      <c:layout>
        <c:manualLayout>
          <c:layoutTarget val="inner"/>
          <c:xMode val="edge"/>
          <c:yMode val="edge"/>
          <c:x val="0.21422017829667842"/>
          <c:y val="8.2500567058747296E-2"/>
          <c:w val="0.72733436742821622"/>
          <c:h val="0.91749943018931734"/>
        </c:manualLayout>
      </c:layout>
      <c:pieChart>
        <c:varyColors val="1"/>
        <c:ser>
          <c:idx val="0"/>
          <c:order val="0"/>
          <c:tx>
            <c:strRef>
              <c:f>Sheet1!$B$1</c:f>
              <c:strCache>
                <c:ptCount val="1"/>
                <c:pt idx="0">
                  <c:v>Sales</c:v>
                </c:pt>
              </c:strCache>
            </c:strRef>
          </c:tx>
          <c:spPr>
            <a:solidFill>
              <a:schemeClr val="accent6">
                <a:alpha val="88000"/>
              </a:schemeClr>
            </a:solidFill>
          </c:spPr>
          <c:explosion val="25"/>
          <c:dPt>
            <c:idx val="0"/>
            <c:explosion val="3"/>
            <c:spPr>
              <a:solidFill>
                <a:srgbClr val="716FB3">
                  <a:alpha val="88000"/>
                </a:srgbClr>
              </a:solidFill>
            </c:spPr>
          </c:dPt>
          <c:dPt>
            <c:idx val="1"/>
            <c:explosion val="10"/>
            <c:spPr>
              <a:solidFill>
                <a:srgbClr val="716FB3">
                  <a:alpha val="88000"/>
                </a:srgbClr>
              </a:solidFill>
            </c:spPr>
          </c:dPt>
          <c:dPt>
            <c:idx val="2"/>
            <c:explosion val="9"/>
            <c:spPr>
              <a:solidFill>
                <a:srgbClr val="716FB3">
                  <a:alpha val="88000"/>
                </a:srgbClr>
              </a:solidFill>
            </c:spPr>
          </c:dPt>
          <c:dLbls>
            <c:dLbl>
              <c:idx val="0"/>
              <c:layout>
                <c:manualLayout>
                  <c:x val="-0.19855009503122487"/>
                  <c:y val="-7.172159035676097E-2"/>
                </c:manualLayout>
              </c:layout>
              <c:tx>
                <c:rich>
                  <a:bodyPr/>
                  <a:lstStyle/>
                  <a:p>
                    <a:r>
                      <a:rPr lang="en-US" sz="2200" b="0" dirty="0" smtClean="0">
                        <a:solidFill>
                          <a:schemeClr val="bg1"/>
                        </a:solidFill>
                        <a:latin typeface="Verdana" pitchFamily="34" charset="0"/>
                        <a:ea typeface="Verdana" pitchFamily="34" charset="0"/>
                        <a:cs typeface="Verdana" pitchFamily="34" charset="0"/>
                      </a:rPr>
                      <a:t>MEDIA</a:t>
                    </a:r>
                  </a:p>
                  <a:p>
                    <a:endParaRPr lang="en-US" sz="2200" dirty="0" smtClean="0">
                      <a:solidFill>
                        <a:schemeClr val="bg1"/>
                      </a:solidFill>
                      <a:latin typeface="Verdana" pitchFamily="34" charset="0"/>
                      <a:ea typeface="Verdana" pitchFamily="34" charset="0"/>
                      <a:cs typeface="Verdana" pitchFamily="34" charset="0"/>
                    </a:endParaRPr>
                  </a:p>
                  <a:p>
                    <a:r>
                      <a:rPr lang="en-US" sz="2200" dirty="0" smtClean="0">
                        <a:solidFill>
                          <a:schemeClr val="bg1"/>
                        </a:solidFill>
                        <a:latin typeface="Verdana" pitchFamily="34" charset="0"/>
                        <a:ea typeface="Verdana" pitchFamily="34" charset="0"/>
                        <a:cs typeface="Verdana" pitchFamily="34" charset="0"/>
                      </a:rPr>
                      <a:t>56%</a:t>
                    </a:r>
                  </a:p>
                  <a:p>
                    <a:endParaRPr lang="en-US" dirty="0">
                      <a:solidFill>
                        <a:schemeClr val="bg1"/>
                      </a:solidFill>
                    </a:endParaRPr>
                  </a:p>
                </c:rich>
              </c:tx>
              <c:showVal val="1"/>
              <c:showCatName val="1"/>
            </c:dLbl>
            <c:dLbl>
              <c:idx val="1"/>
              <c:layout>
                <c:manualLayout>
                  <c:x val="0.20335347090234421"/>
                  <c:y val="-9.2759631897864625E-2"/>
                </c:manualLayout>
              </c:layout>
              <c:tx>
                <c:rich>
                  <a:bodyPr/>
                  <a:lstStyle/>
                  <a:p>
                    <a:r>
                      <a:rPr lang="lv-LV" sz="2200" b="0" dirty="0" smtClean="0">
                        <a:solidFill>
                          <a:schemeClr val="bg1"/>
                        </a:solidFill>
                        <a:latin typeface="Verdana" pitchFamily="34" charset="0"/>
                        <a:ea typeface="Verdana" pitchFamily="34" charset="0"/>
                        <a:cs typeface="Verdana" pitchFamily="34" charset="0"/>
                      </a:rPr>
                      <a:t>KULTŪRA</a:t>
                    </a:r>
                    <a:r>
                      <a:rPr lang="en-US" sz="2200" b="0" dirty="0" smtClean="0">
                        <a:solidFill>
                          <a:schemeClr val="bg1"/>
                        </a:solidFill>
                        <a:latin typeface="Verdana" pitchFamily="34" charset="0"/>
                        <a:ea typeface="Verdana" pitchFamily="34" charset="0"/>
                        <a:cs typeface="Verdana" pitchFamily="34" charset="0"/>
                      </a:rPr>
                      <a:t> 31%</a:t>
                    </a:r>
                    <a:endParaRPr lang="en-US" sz="2200" b="0" dirty="0"/>
                  </a:p>
                </c:rich>
              </c:tx>
              <c:showVal val="1"/>
              <c:showCatName val="1"/>
            </c:dLbl>
            <c:dLbl>
              <c:idx val="2"/>
              <c:layout>
                <c:manualLayout>
                  <c:x val="0.12712098487689041"/>
                  <c:y val="0.19267662603818336"/>
                </c:manualLayout>
              </c:layout>
              <c:tx>
                <c:rich>
                  <a:bodyPr/>
                  <a:lstStyle/>
                  <a:p>
                    <a:r>
                      <a:rPr lang="lv-LV" sz="2000" b="1" baseline="0" dirty="0" smtClean="0">
                        <a:solidFill>
                          <a:schemeClr val="bg1"/>
                        </a:solidFill>
                        <a:latin typeface="Verdana" pitchFamily="34" charset="0"/>
                        <a:ea typeface="Verdana" pitchFamily="34" charset="0"/>
                        <a:cs typeface="Verdana" pitchFamily="34" charset="0"/>
                      </a:rPr>
                      <a:t>STARP-NOZARU DAĻA</a:t>
                    </a:r>
                    <a:endParaRPr lang="en-US" sz="2000" b="1" baseline="0" dirty="0" smtClean="0">
                      <a:solidFill>
                        <a:schemeClr val="bg1"/>
                      </a:solidFill>
                      <a:latin typeface="Verdana" pitchFamily="34" charset="0"/>
                      <a:ea typeface="Verdana" pitchFamily="34" charset="0"/>
                      <a:cs typeface="Verdana" pitchFamily="34" charset="0"/>
                    </a:endParaRPr>
                  </a:p>
                  <a:p>
                    <a:r>
                      <a:rPr lang="en-US" sz="2000" dirty="0" smtClean="0">
                        <a:solidFill>
                          <a:schemeClr val="bg1"/>
                        </a:solidFill>
                        <a:latin typeface="Verdana" pitchFamily="34" charset="0"/>
                        <a:ea typeface="Verdana" pitchFamily="34" charset="0"/>
                        <a:cs typeface="Verdana" pitchFamily="34" charset="0"/>
                      </a:rPr>
                      <a:t> 13%</a:t>
                    </a:r>
                    <a:endParaRPr lang="en-US" sz="2000" dirty="0">
                      <a:solidFill>
                        <a:schemeClr val="tx1"/>
                      </a:solidFill>
                      <a:latin typeface="Verdana" pitchFamily="34" charset="0"/>
                      <a:ea typeface="Verdana" pitchFamily="34" charset="0"/>
                      <a:cs typeface="Verdana" pitchFamily="34" charset="0"/>
                    </a:endParaRPr>
                  </a:p>
                </c:rich>
              </c:tx>
              <c:showVal val="1"/>
              <c:showCatName val="1"/>
            </c:dLbl>
            <c:spPr>
              <a:noFill/>
            </c:spPr>
            <c:txPr>
              <a:bodyPr/>
              <a:lstStyle/>
              <a:p>
                <a:pPr>
                  <a:defRPr>
                    <a:solidFill>
                      <a:schemeClr val="bg1"/>
                    </a:solidFill>
                    <a:latin typeface="Verdana" pitchFamily="34" charset="0"/>
                    <a:ea typeface="Verdana" pitchFamily="34" charset="0"/>
                    <a:cs typeface="Verdana" pitchFamily="34" charset="0"/>
                  </a:defRPr>
                </a:pPr>
                <a:endParaRPr lang="lv-LV"/>
              </a:p>
            </c:txPr>
            <c:showVal val="1"/>
            <c:showCatName val="1"/>
            <c:showLeaderLines val="1"/>
          </c:dLbls>
          <c:cat>
            <c:strRef>
              <c:f>Sheet1!$A$2:$A$4</c:f>
              <c:strCache>
                <c:ptCount val="3"/>
                <c:pt idx="0">
                  <c:v>Media</c:v>
                </c:pt>
                <c:pt idx="1">
                  <c:v>Culture</c:v>
                </c:pt>
                <c:pt idx="2">
                  <c:v>Cross Sectoral Support</c:v>
                </c:pt>
              </c:strCache>
            </c:strRef>
          </c:cat>
          <c:val>
            <c:numRef>
              <c:f>Sheet1!$B$2:$B$4</c:f>
              <c:numCache>
                <c:formatCode>0%</c:formatCode>
                <c:ptCount val="3"/>
                <c:pt idx="0">
                  <c:v>0.55000000000000004</c:v>
                </c:pt>
                <c:pt idx="1">
                  <c:v>0.30000000000000032</c:v>
                </c:pt>
                <c:pt idx="2">
                  <c:v>0.15000000000000024</c:v>
                </c:pt>
              </c:numCache>
            </c:numRef>
          </c:val>
        </c:ser>
        <c:firstSliceAng val="0"/>
      </c:pieChart>
    </c:plotArea>
    <c:plotVisOnly val="1"/>
    <c:dispBlanksAs val="zero"/>
  </c:chart>
  <c:txPr>
    <a:bodyPr/>
    <a:lstStyle/>
    <a:p>
      <a:pPr>
        <a:defRPr sz="1800"/>
      </a:pPr>
      <a:endParaRPr lang="lv-LV"/>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3B23E2-43FB-4058-BBCA-A831682E1101}" type="datetimeFigureOut">
              <a:rPr lang="en-GB" smtClean="0"/>
              <a:pPr/>
              <a:t>07/12/2016</a:t>
            </a:fld>
            <a:endParaRPr lang="en-GB"/>
          </a:p>
        </p:txBody>
      </p:sp>
      <p:sp>
        <p:nvSpPr>
          <p:cNvPr id="4" name="Kājenes vietturis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aida numura vietturis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EBAA0ED-2022-4DF2-9036-9FACF3B69F6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D8B0190-AB26-45BA-9728-4B31236091C6}" type="datetimeFigureOut">
              <a:rPr lang="lv-LV" smtClean="0"/>
              <a:pPr/>
              <a:t>2016.12.07.</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B279CF9-1BEB-4BD2-BFB6-79C9D6052C24}" type="slidenum">
              <a:rPr lang="lv-LV" smtClean="0"/>
              <a:pPr/>
              <a:t>‹#›</a:t>
            </a:fld>
            <a:endParaRPr lang="lv-LV"/>
          </a:p>
        </p:txBody>
      </p:sp>
    </p:spTree>
    <p:extLst>
      <p:ext uri="{BB962C8B-B14F-4D97-AF65-F5344CB8AC3E}">
        <p14:creationId xmlns="" xmlns:p14="http://schemas.microsoft.com/office/powerpoint/2010/main" val="4175990985"/>
      </p:ext>
    </p:extLst>
  </p:cSld>
  <p:clrMap bg1="lt1" tx1="dk1" bg2="lt2" tx2="dk2" accent1="accent1" accent2="accent2" accent3="accent3" accent4="accent4" accent5="accent5" accent6="accent6" hlink="hlink" folHlink="folHlink"/>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15</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16</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5"/>
            <a:ext cx="7772400"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0" y="2906727"/>
            <a:ext cx="77724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5116"/>
            <a:ext cx="404019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5" y="2174880"/>
            <a:ext cx="404019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6"/>
            <a:ext cx="404178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80"/>
            <a:ext cx="404178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3"/>
            <a:ext cx="3008310" cy="1162051"/>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5" y="273068"/>
            <a:ext cx="5111750"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10"/>
            <a:ext cx="300831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90" y="612773"/>
            <a:ext cx="54864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endParaRPr lang="en-US"/>
          </a:p>
        </p:txBody>
      </p:sp>
      <p:sp>
        <p:nvSpPr>
          <p:cNvPr id="4" name="Text Placeholder 3"/>
          <p:cNvSpPr>
            <a:spLocks noGrp="1"/>
          </p:cNvSpPr>
          <p:nvPr>
            <p:ph type="body" sz="half" idx="2"/>
          </p:nvPr>
        </p:nvSpPr>
        <p:spPr>
          <a:xfrm>
            <a:off x="1792290" y="5367353"/>
            <a:ext cx="54864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5"/>
          </a:xfrm>
          <a:prstGeom prst="rect">
            <a:avLst/>
          </a:prstGeom>
        </p:spPr>
        <p:txBody>
          <a:bodyPr vert="horz" lIns="93957" tIns="46979" rIns="93957" bIns="469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9"/>
            <a:ext cx="21336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1D8BD707-D9CF-40AE-B4C6-C98DA3205C09}" type="datetimeFigureOut">
              <a:rPr lang="en-US" smtClean="0"/>
              <a:pPr/>
              <a:t>12/7/2016</a:t>
            </a:fld>
            <a:endParaRPr lang="en-US"/>
          </a:p>
        </p:txBody>
      </p:sp>
      <p:sp>
        <p:nvSpPr>
          <p:cNvPr id="5" name="Footer Placeholder 4"/>
          <p:cNvSpPr>
            <a:spLocks noGrp="1"/>
          </p:cNvSpPr>
          <p:nvPr>
            <p:ph type="ftr" sz="quarter" idx="3"/>
          </p:nvPr>
        </p:nvSpPr>
        <p:spPr>
          <a:xfrm>
            <a:off x="3124200" y="6356369"/>
            <a:ext cx="28956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9"/>
            <a:ext cx="21336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Zanda.Turlaja@km.gov.l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acea.ec.europa.eu/sites/eacea-site/files/15._eacea_45_2016-culture-ce-2017_lv.pdf"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eacea.ec.europa.eu/creative-europe/funding/support-european-cooperation-projects-2017_en" TargetMode="External"/><Relationship Id="rId4" Type="http://schemas.openxmlformats.org/officeDocument/2006/relationships/hyperlink" Target="https://eacea.ec.europa.eu/sites/eacea-site/files/guide_for_applicants_-_coop_2017_0.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eacea.ec.europa.eu/about-eacea/working-expert/call-for-expressions-interest-n%C2%B0-eacea201301_en" TargetMode="Externa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km.gov.lv/lv/radosaeiropa/jaunumi/index.html?news_id=7479"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Zanda.Avenina@km.gov.lv"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acea.ec.europa.eu/sites/eacea-site/files/27092016-eligible-countries_en.pdf"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67000" y="1"/>
            <a:ext cx="3777632" cy="416617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622199"/>
            <a:ext cx="9144000" cy="244656"/>
          </a:xfrm>
          <a:prstGeom prst="rect">
            <a:avLst/>
          </a:prstGeom>
        </p:spPr>
      </p:pic>
      <p:sp>
        <p:nvSpPr>
          <p:cNvPr id="3" name="Subtitle 2"/>
          <p:cNvSpPr>
            <a:spLocks noGrp="1"/>
          </p:cNvSpPr>
          <p:nvPr>
            <p:ph type="subTitle" idx="1"/>
          </p:nvPr>
        </p:nvSpPr>
        <p:spPr>
          <a:xfrm>
            <a:off x="1371600" y="5105400"/>
            <a:ext cx="6400800" cy="838200"/>
          </a:xfrm>
        </p:spPr>
        <p:txBody>
          <a:bodyPr>
            <a:noAutofit/>
          </a:bodyPr>
          <a:lstStyle/>
          <a:p>
            <a:r>
              <a:rPr lang="lv-LV" sz="1400" dirty="0" smtClean="0">
                <a:solidFill>
                  <a:schemeClr val="tx1"/>
                </a:solidFill>
                <a:latin typeface="Times New Roman" panose="02020603050405020304" pitchFamily="18" charset="0"/>
                <a:cs typeface="Times New Roman" panose="02020603050405020304" pitchFamily="18" charset="0"/>
              </a:rPr>
              <a:t>Zanda Aveniņa</a:t>
            </a:r>
            <a:endParaRPr lang="lv-LV" sz="1400" dirty="0">
              <a:solidFill>
                <a:schemeClr val="tx1"/>
              </a:solidFill>
              <a:latin typeface="Times New Roman" panose="02020603050405020304" pitchFamily="18" charset="0"/>
              <a:cs typeface="Times New Roman" panose="02020603050405020304" pitchFamily="18" charset="0"/>
            </a:endParaRPr>
          </a:p>
          <a:p>
            <a:r>
              <a:rPr lang="lv-LV" sz="1400" dirty="0" smtClean="0">
                <a:solidFill>
                  <a:schemeClr val="tx1"/>
                </a:solidFill>
                <a:latin typeface="Times New Roman" panose="02020603050405020304" pitchFamily="18" charset="0"/>
                <a:cs typeface="Times New Roman" panose="02020603050405020304" pitchFamily="18" charset="0"/>
              </a:rPr>
              <a:t>Kultūras ministrijas </a:t>
            </a:r>
          </a:p>
          <a:p>
            <a:r>
              <a:rPr lang="lv-LV" sz="1400" dirty="0" smtClean="0">
                <a:solidFill>
                  <a:schemeClr val="tx1"/>
                </a:solidFill>
                <a:latin typeface="Times New Roman" panose="02020603050405020304" pitchFamily="18" charset="0"/>
                <a:cs typeface="Times New Roman" panose="02020603050405020304" pitchFamily="18" charset="0"/>
              </a:rPr>
              <a:t>ES kultūras kontaktpunkta nodaļas konsultante</a:t>
            </a:r>
            <a:endParaRPr lang="lv-LV" sz="1400" dirty="0">
              <a:solidFill>
                <a:schemeClr val="tx1"/>
              </a:solidFill>
              <a:latin typeface="Times New Roman" panose="02020603050405020304" pitchFamily="18" charset="0"/>
              <a:cs typeface="Times New Roman" panose="02020603050405020304" pitchFamily="18" charset="0"/>
            </a:endParaRPr>
          </a:p>
          <a:p>
            <a:r>
              <a:rPr lang="lv-LV" sz="1400" dirty="0" err="1" smtClean="0">
                <a:solidFill>
                  <a:schemeClr val="tx1"/>
                </a:solidFill>
                <a:latin typeface="Times New Roman" panose="02020603050405020304" pitchFamily="18" charset="0"/>
                <a:cs typeface="Times New Roman" panose="02020603050405020304" pitchFamily="18" charset="0"/>
                <a:hlinkClick r:id="rId4"/>
              </a:rPr>
              <a:t>Zanda.Avenina@km.gov.lv</a:t>
            </a:r>
            <a:r>
              <a:rPr lang="lv-LV" sz="1400" dirty="0" smtClean="0">
                <a:solidFill>
                  <a:schemeClr val="tx1"/>
                </a:solidFill>
                <a:latin typeface="Times New Roman" panose="02020603050405020304" pitchFamily="18" charset="0"/>
                <a:cs typeface="Times New Roman" panose="02020603050405020304" pitchFamily="18" charset="0"/>
              </a:rPr>
              <a:t> 67 330 229</a:t>
            </a:r>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1371600" y="6248400"/>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smtClean="0">
                <a:solidFill>
                  <a:schemeClr val="tx1"/>
                </a:solidFill>
                <a:latin typeface="Times New Roman" panose="02020603050405020304" pitchFamily="18" charset="0"/>
                <a:cs typeface="Times New Roman" panose="02020603050405020304" pitchFamily="18" charset="0"/>
              </a:rPr>
              <a:t>08</a:t>
            </a:r>
            <a:r>
              <a:rPr lang="lv-LV" sz="1400" dirty="0" smtClean="0">
                <a:solidFill>
                  <a:schemeClr val="tx1"/>
                </a:solidFill>
                <a:latin typeface="Times New Roman" panose="02020603050405020304" pitchFamily="18" charset="0"/>
                <a:cs typeface="Times New Roman" panose="02020603050405020304" pitchFamily="18" charset="0"/>
              </a:rPr>
              <a:t>/12/2016</a:t>
            </a:r>
            <a:r>
              <a:rPr lang="lv-LV" sz="1400" dirty="0" smtClean="0">
                <a:solidFill>
                  <a:schemeClr val="tx1"/>
                </a:solidFill>
                <a:latin typeface="Times New Roman" panose="02020603050405020304" pitchFamily="18" charset="0"/>
                <a:cs typeface="Times New Roman" panose="02020603050405020304" pitchFamily="18" charset="0"/>
              </a:rPr>
              <a:t>, </a:t>
            </a:r>
            <a:r>
              <a:rPr lang="lv-LV" sz="1400" dirty="0" smtClean="0">
                <a:solidFill>
                  <a:schemeClr val="tx1"/>
                </a:solidFill>
                <a:latin typeface="Times New Roman" panose="02020603050405020304" pitchFamily="18" charset="0"/>
                <a:cs typeface="Times New Roman" panose="02020603050405020304" pitchFamily="18" charset="0"/>
              </a:rPr>
              <a:t>Rēzekne</a:t>
            </a:r>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685800" y="3657600"/>
            <a:ext cx="7772400" cy="838200"/>
          </a:xfrm>
        </p:spPr>
        <p:txBody>
          <a:bodyPr>
            <a:normAutofit fontScale="90000"/>
          </a:bodyPr>
          <a:lstStyle/>
          <a:p>
            <a:r>
              <a:rPr lang="lv-LV" sz="3200" b="1" dirty="0" smtClean="0">
                <a:latin typeface="Times New Roman" panose="02020603050405020304" pitchFamily="18" charset="0"/>
                <a:cs typeface="Times New Roman" panose="02020603050405020304" pitchFamily="18" charset="0"/>
              </a:rPr>
              <a:t>ES programma</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“Radošā Eiropa”</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apakšprogramma “Kultūra”</a:t>
            </a:r>
            <a:endParaRPr lang="lv-LV"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0941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981200" y="188089"/>
            <a:ext cx="6781800" cy="954911"/>
          </a:xfrm>
        </p:spPr>
        <p:txBody>
          <a:bodyPr anchor="b">
            <a:noAutofit/>
          </a:bodyPr>
          <a:lstStyle/>
          <a:p>
            <a:pPr algn="l"/>
            <a:r>
              <a:rPr lang="lv-LV" sz="2400" b="1" dirty="0" smtClean="0">
                <a:solidFill>
                  <a:schemeClr val="accent4">
                    <a:lumMod val="75000"/>
                  </a:schemeClr>
                </a:solidFill>
                <a:latin typeface="Times New Roman" pitchFamily="18" charset="0"/>
                <a:cs typeface="Times New Roman" pitchFamily="18" charset="0"/>
              </a:rPr>
              <a:t>GALVENIE NOSACĪJUMI </a:t>
            </a:r>
            <a:r>
              <a:rPr lang="lv-LV" sz="1800" i="1" dirty="0" smtClean="0">
                <a:solidFill>
                  <a:schemeClr val="accent4">
                    <a:lumMod val="75000"/>
                  </a:schemeClr>
                </a:solidFill>
                <a:latin typeface="Times New Roman" pitchFamily="18" charset="0"/>
                <a:cs typeface="Times New Roman" pitchFamily="18" charset="0"/>
              </a:rPr>
              <a:t>Eiropas Sadarbības projektu konkurss</a:t>
            </a:r>
            <a:endParaRPr lang="en-US" sz="1800" i="1" dirty="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752600" y="1375827"/>
            <a:ext cx="6477000" cy="1138773"/>
          </a:xfrm>
          <a:prstGeom prst="rect">
            <a:avLst/>
          </a:prstGeom>
        </p:spPr>
        <p:txBody>
          <a:bodyPr wrap="square">
            <a:spAutoFit/>
          </a:bodyPr>
          <a:lstStyle/>
          <a:p>
            <a:pPr>
              <a:buNone/>
            </a:pPr>
            <a:r>
              <a:rPr lang="lv-LV" dirty="0" smtClean="0"/>
              <a:t> - Juridiski reģistrēta organizācija (NVO, uzņēmums, pašvaldība, institūcija u.tml.)</a:t>
            </a:r>
          </a:p>
          <a:p>
            <a:pPr>
              <a:buNone/>
            </a:pPr>
            <a:r>
              <a:rPr lang="lv-LV" dirty="0" smtClean="0"/>
              <a:t>- Uz pieteikuma iesniegšanas brīdi organizācijai jābūt reģistrētai vismaz 2 gadus</a:t>
            </a:r>
          </a:p>
        </p:txBody>
      </p:sp>
      <p:graphicFrame>
        <p:nvGraphicFramePr>
          <p:cNvPr id="7" name="Table 3"/>
          <p:cNvGraphicFramePr>
            <a:graphicFrameLocks noGrp="1"/>
          </p:cNvGraphicFramePr>
          <p:nvPr>
            <p:extLst>
              <p:ext uri="{D42A27DB-BD31-4B8C-83A1-F6EECF244321}">
                <p14:modId xmlns="" xmlns:p14="http://schemas.microsoft.com/office/powerpoint/2010/main" val="671858367"/>
              </p:ext>
            </p:extLst>
          </p:nvPr>
        </p:nvGraphicFramePr>
        <p:xfrm>
          <a:off x="1600200" y="2590800"/>
          <a:ext cx="6172200" cy="4130040"/>
        </p:xfrm>
        <a:graphic>
          <a:graphicData uri="http://schemas.openxmlformats.org/drawingml/2006/table">
            <a:tbl>
              <a:tblPr firstRow="1" bandRow="1">
                <a:tableStyleId>{5C22544A-7EE6-4342-B048-85BDC9FD1C3A}</a:tableStyleId>
              </a:tblPr>
              <a:tblGrid>
                <a:gridCol w="3058789"/>
                <a:gridCol w="3113411"/>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400" b="1" dirty="0" smtClean="0"/>
                        <a:t>Mazie projekti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6FB3"/>
                    </a:solidFill>
                  </a:tcPr>
                </a:tc>
                <a:tc>
                  <a:txBody>
                    <a:bodyPr/>
                    <a:lstStyle/>
                    <a:p>
                      <a:pPr algn="l"/>
                      <a:r>
                        <a:rPr lang="lv-LV" sz="2400" dirty="0" smtClean="0"/>
                        <a:t>Lielie projekti</a:t>
                      </a:r>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6FB3"/>
                    </a:solidFill>
                  </a:tcPr>
                </a:tc>
              </a:tr>
              <a:tr h="2209800">
                <a:tc>
                  <a:txBody>
                    <a:bodyPr/>
                    <a:lstStyle/>
                    <a:p>
                      <a:pPr lvl="0" algn="l"/>
                      <a:r>
                        <a:rPr lang="lv-LV" sz="1800" dirty="0" smtClean="0"/>
                        <a:t>Iesniedzējs + 2 partneri </a:t>
                      </a:r>
                    </a:p>
                    <a:p>
                      <a:pPr lvl="0" algn="l"/>
                      <a:r>
                        <a:rPr lang="lv-LV" sz="1800" dirty="0" smtClean="0"/>
                        <a:t>(kopā – 3 dažādu valstu kultūras organizācijas)</a:t>
                      </a:r>
                    </a:p>
                    <a:p>
                      <a:pPr lvl="0" algn="l"/>
                      <a:endParaRPr lang="lv-LV" sz="1800" dirty="0" smtClean="0"/>
                    </a:p>
                    <a:p>
                      <a:pPr lvl="0" algn="l"/>
                      <a:r>
                        <a:rPr lang="lv-LV" sz="1800" dirty="0" smtClean="0"/>
                        <a:t>Maksimālais EK grants – </a:t>
                      </a:r>
                    </a:p>
                    <a:p>
                      <a:pPr lvl="0" algn="l"/>
                      <a:r>
                        <a:rPr lang="lv-LV" sz="1800" dirty="0" smtClean="0"/>
                        <a:t>200 000 EUR </a:t>
                      </a:r>
                    </a:p>
                    <a:p>
                      <a:pPr lvl="0" algn="l"/>
                      <a:r>
                        <a:rPr lang="lv-LV" sz="1800" dirty="0" smtClean="0"/>
                        <a:t>(60% no kopējā budžeta)</a:t>
                      </a:r>
                    </a:p>
                    <a:p>
                      <a:pPr algn="l"/>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r>
                        <a:rPr lang="lv-LV" sz="1800" dirty="0" smtClean="0"/>
                        <a:t>Iesniedzējs + 5 partneri </a:t>
                      </a:r>
                    </a:p>
                    <a:p>
                      <a:pPr lvl="0" algn="l"/>
                      <a:r>
                        <a:rPr lang="lv-LV" sz="1800" dirty="0" smtClean="0"/>
                        <a:t>(kopā – 6 dažādu valstu kultūras organizācijas)</a:t>
                      </a:r>
                    </a:p>
                    <a:p>
                      <a:pPr lvl="0" algn="l"/>
                      <a:endParaRPr lang="lv-LV" sz="1800" dirty="0" smtClean="0"/>
                    </a:p>
                    <a:p>
                      <a:pPr lvl="0" algn="l"/>
                      <a:r>
                        <a:rPr lang="lv-LV" sz="1800" dirty="0" smtClean="0"/>
                        <a:t>Maksimālais EK grants – </a:t>
                      </a:r>
                    </a:p>
                    <a:p>
                      <a:pPr lvl="0" algn="l"/>
                      <a:r>
                        <a:rPr lang="lv-LV" sz="1800" dirty="0" smtClean="0"/>
                        <a:t>2 000 000 EUR </a:t>
                      </a:r>
                    </a:p>
                    <a:p>
                      <a:pPr lvl="0" algn="l"/>
                      <a:r>
                        <a:rPr lang="lv-LV" sz="1800" dirty="0" smtClean="0"/>
                        <a:t>(50% no kopējā budžeta)</a:t>
                      </a:r>
                    </a:p>
                    <a:p>
                      <a:pPr algn="l"/>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5400">
                <a:tc gridSpan="2">
                  <a:txBody>
                    <a:bodyPr/>
                    <a:lstStyle/>
                    <a:p>
                      <a:pPr lvl="0" algn="l"/>
                      <a:r>
                        <a:rPr lang="lv-LV" sz="1800" dirty="0" smtClean="0"/>
                        <a:t>Sadarbības </a:t>
                      </a:r>
                      <a:r>
                        <a:rPr lang="lv-LV" sz="1800" b="1" dirty="0" smtClean="0"/>
                        <a:t>līgums</a:t>
                      </a:r>
                      <a:r>
                        <a:rPr lang="lv-LV" sz="1800" dirty="0" smtClean="0"/>
                        <a:t> starp partneriem</a:t>
                      </a:r>
                    </a:p>
                    <a:p>
                      <a:pPr lvl="0" algn="l"/>
                      <a:r>
                        <a:rPr lang="lv-LV" sz="1800" b="1" dirty="0" smtClean="0"/>
                        <a:t>2 gadu pieredze</a:t>
                      </a:r>
                      <a:r>
                        <a:rPr lang="lv-LV" sz="1800" b="0" dirty="0" smtClean="0"/>
                        <a:t> (iesniedzējam un partneriem)</a:t>
                      </a:r>
                      <a:endParaRPr lang="lv-LV" sz="1800" dirty="0" smtClean="0"/>
                    </a:p>
                    <a:p>
                      <a:pPr algn="l"/>
                      <a:r>
                        <a:rPr lang="lv-LV" sz="1800" dirty="0" smtClean="0"/>
                        <a:t>Projekta ilgums: </a:t>
                      </a:r>
                      <a:r>
                        <a:rPr lang="lv-LV" sz="1800" b="1" dirty="0" smtClean="0"/>
                        <a:t>līdz 4 gadiem</a:t>
                      </a:r>
                      <a:endParaRPr lang="lv-LV" sz="1800" dirty="0" smtClean="0"/>
                    </a:p>
                    <a:p>
                      <a:pPr algn="l"/>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lv-LV" dirty="0"/>
                    </a:p>
                  </a:txBody>
                  <a:tcPr/>
                </a:tc>
              </a:tr>
            </a:tbl>
          </a:graphicData>
        </a:graphic>
      </p:graphicFrame>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685800"/>
            <a:ext cx="6324600" cy="954911"/>
          </a:xfrm>
        </p:spPr>
        <p:txBody>
          <a:bodyPr anchor="b">
            <a:noAutofit/>
          </a:bodyPr>
          <a:lstStyle/>
          <a:p>
            <a:pPr algn="l"/>
            <a:r>
              <a:rPr lang="lv-LV" sz="2400" b="1" dirty="0" smtClean="0">
                <a:solidFill>
                  <a:schemeClr val="accent4">
                    <a:lumMod val="75000"/>
                  </a:schemeClr>
                </a:solidFill>
                <a:latin typeface="Times New Roman" pitchFamily="18" charset="0"/>
                <a:cs typeface="Times New Roman" pitchFamily="18" charset="0"/>
              </a:rPr>
              <a:t>Sadarbības partneru meklēšana</a:t>
            </a:r>
            <a:endParaRPr lang="en-US" sz="2400" b="1" dirty="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752600" y="2074782"/>
            <a:ext cx="6477000" cy="2585323"/>
          </a:xfrm>
          <a:prstGeom prst="rect">
            <a:avLst/>
          </a:prstGeom>
        </p:spPr>
        <p:txBody>
          <a:bodyPr wrap="square">
            <a:spAutoFit/>
          </a:bodyPr>
          <a:lstStyle/>
          <a:p>
            <a:pPr>
              <a:buFont typeface="Wingdings" pitchFamily="2" charset="2"/>
              <a:buChar char="Ø"/>
            </a:pPr>
            <a:r>
              <a:rPr lang="lv-LV" sz="1800" dirty="0" smtClean="0"/>
              <a:t> Esošo kolēģu piesaistīšana</a:t>
            </a:r>
          </a:p>
          <a:p>
            <a:endParaRPr lang="lv-LV" sz="1800" dirty="0" smtClean="0"/>
          </a:p>
          <a:p>
            <a:pPr>
              <a:buFont typeface="Wingdings" pitchFamily="2" charset="2"/>
              <a:buChar char="Ø"/>
            </a:pPr>
            <a:r>
              <a:rPr lang="lv-LV" sz="1800" dirty="0" smtClean="0"/>
              <a:t> Dalība starptautiska mēroga pasākumos, jaunu kontaktu dibināšana</a:t>
            </a:r>
          </a:p>
          <a:p>
            <a:endParaRPr lang="lv-LV" sz="1800" dirty="0" smtClean="0"/>
          </a:p>
          <a:p>
            <a:pPr>
              <a:buFont typeface="Wingdings" pitchFamily="2" charset="2"/>
              <a:buChar char="Ø"/>
            </a:pPr>
            <a:r>
              <a:rPr lang="lv-LV" sz="1800" dirty="0" smtClean="0"/>
              <a:t> Iesaiste starptautiska mēroga tīklos</a:t>
            </a:r>
          </a:p>
          <a:p>
            <a:endParaRPr lang="lv-LV" sz="1800" dirty="0" smtClean="0"/>
          </a:p>
          <a:p>
            <a:pPr>
              <a:buFont typeface="Wingdings" pitchFamily="2" charset="2"/>
              <a:buChar char="Ø"/>
            </a:pPr>
            <a:r>
              <a:rPr lang="lv-LV" sz="1800" dirty="0" smtClean="0"/>
              <a:t> veidlapas (Word formāts) aizpildīšana un nosūtīšana Radošās Eiropas birojam Latvijā</a:t>
            </a:r>
          </a:p>
        </p:txBody>
      </p:sp>
      <p:pic>
        <p:nvPicPr>
          <p:cNvPr id="2050" name="Picture 2" descr="U:\ES_fondi\ES kulturas kontaktpunkts\new Radosa Eiropa (2014-2020)\bildes\findapartner.png"/>
          <p:cNvPicPr>
            <a:picLocks noChangeAspect="1" noChangeArrowheads="1"/>
          </p:cNvPicPr>
          <p:nvPr/>
        </p:nvPicPr>
        <p:blipFill>
          <a:blip r:embed="rId3" cstate="print"/>
          <a:srcRect/>
          <a:stretch>
            <a:fillRect/>
          </a:stretch>
        </p:blipFill>
        <p:spPr bwMode="auto">
          <a:xfrm>
            <a:off x="2438400" y="4724400"/>
            <a:ext cx="4267200" cy="2133600"/>
          </a:xfrm>
          <a:prstGeom prst="rect">
            <a:avLst/>
          </a:prstGeom>
          <a:noFill/>
        </p:spPr>
      </p:pic>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685800"/>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pieteikuma sagatavošana un iesniegšana I</a:t>
            </a:r>
          </a:p>
        </p:txBody>
      </p:sp>
      <p:sp>
        <p:nvSpPr>
          <p:cNvPr id="10" name="Taisnstūris 9"/>
          <p:cNvSpPr/>
          <p:nvPr/>
        </p:nvSpPr>
        <p:spPr>
          <a:xfrm>
            <a:off x="1752600" y="2074782"/>
            <a:ext cx="6477000" cy="3970318"/>
          </a:xfrm>
          <a:prstGeom prst="rect">
            <a:avLst/>
          </a:prstGeom>
        </p:spPr>
        <p:txBody>
          <a:bodyPr wrap="square">
            <a:spAutoFit/>
          </a:bodyPr>
          <a:lstStyle/>
          <a:p>
            <a:r>
              <a:rPr lang="lv-LV" sz="1800" b="1" dirty="0" smtClean="0">
                <a:solidFill>
                  <a:schemeClr val="accent4">
                    <a:lumMod val="75000"/>
                  </a:schemeClr>
                </a:solidFill>
              </a:rPr>
              <a:t>Regulējošie dokumenti: </a:t>
            </a:r>
          </a:p>
          <a:p>
            <a:endParaRPr lang="lv-LV" sz="1800" dirty="0" smtClean="0"/>
          </a:p>
          <a:p>
            <a:r>
              <a:rPr lang="lv-LV" sz="1800" dirty="0" smtClean="0"/>
              <a:t>Uzaicinājums iesniegt projektu pieteikumus (latviešu valodā): </a:t>
            </a:r>
            <a:r>
              <a:rPr lang="lv-LV" sz="1800" dirty="0" smtClean="0">
                <a:hlinkClick r:id="rId3"/>
              </a:rPr>
              <a:t>https://eacea.ec.europa.eu/sites/eacea-site/files/15._eacea_45_2016-culture-ce-2017_lv.pdf</a:t>
            </a:r>
            <a:r>
              <a:rPr lang="lv-LV" sz="1800" dirty="0" smtClean="0"/>
              <a:t> </a:t>
            </a:r>
          </a:p>
          <a:p>
            <a:r>
              <a:rPr lang="lv-LV" sz="1800" dirty="0" smtClean="0"/>
              <a:t>Programmas vadlīnijas (angļu valodā):</a:t>
            </a:r>
          </a:p>
          <a:p>
            <a:r>
              <a:rPr lang="lv-LV" sz="1800" dirty="0" smtClean="0">
                <a:hlinkClick r:id="rId3"/>
              </a:rPr>
              <a:t>https://eacea.ec.europa.eu/sites/eacea-site/files/15._eacea_45_2016-culture-ce-2017_lv.pdf</a:t>
            </a:r>
            <a:endParaRPr lang="lv-LV" sz="1800" dirty="0" smtClean="0"/>
          </a:p>
          <a:p>
            <a:r>
              <a:rPr lang="lv-LV" sz="1800" dirty="0" smtClean="0"/>
              <a:t>Instrukcija pieteikuma veidlapas aizpildīšanai (angļu valodā):</a:t>
            </a:r>
          </a:p>
          <a:p>
            <a:r>
              <a:rPr lang="lv-LV" sz="1800" dirty="0" smtClean="0">
                <a:hlinkClick r:id="rId4"/>
              </a:rPr>
              <a:t>https://eacea.ec.europa.eu/sites/eacea-site/files/guide_for_applicants_-_coop_2017_0.pdf</a:t>
            </a:r>
            <a:r>
              <a:rPr lang="lv-LV" sz="1800" dirty="0" smtClean="0"/>
              <a:t> </a:t>
            </a:r>
          </a:p>
          <a:p>
            <a:r>
              <a:rPr lang="lv-LV" sz="1800" dirty="0" smtClean="0"/>
              <a:t>Pielikumi:</a:t>
            </a:r>
          </a:p>
          <a:p>
            <a:r>
              <a:rPr lang="lv-LV" sz="1800" dirty="0" smtClean="0">
                <a:hlinkClick r:id="rId5"/>
              </a:rPr>
              <a:t>http://eacea.ec.europa.eu/creative-europe/funding/support-european-cooperation-projects-2017_en</a:t>
            </a:r>
            <a:r>
              <a:rPr lang="lv-LV" sz="1800" dirty="0" smtClean="0"/>
              <a:t> </a:t>
            </a: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1118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pieteikuma sagatavošana un iesniegšana II</a:t>
            </a:r>
          </a:p>
        </p:txBody>
      </p:sp>
      <p:sp>
        <p:nvSpPr>
          <p:cNvPr id="10" name="Taisnstūris 9"/>
          <p:cNvSpPr/>
          <p:nvPr/>
        </p:nvSpPr>
        <p:spPr>
          <a:xfrm>
            <a:off x="1752600" y="1592044"/>
            <a:ext cx="6477000" cy="5570756"/>
          </a:xfrm>
          <a:prstGeom prst="rect">
            <a:avLst/>
          </a:prstGeom>
        </p:spPr>
        <p:txBody>
          <a:bodyPr wrap="square">
            <a:spAutoFit/>
          </a:bodyPr>
          <a:lstStyle/>
          <a:p>
            <a:r>
              <a:rPr lang="lv-LV" sz="1800" b="1" dirty="0" smtClean="0">
                <a:solidFill>
                  <a:schemeClr val="accent4">
                    <a:lumMod val="75000"/>
                  </a:schemeClr>
                </a:solidFill>
              </a:rPr>
              <a:t>Dokumentu iesniegšana: </a:t>
            </a:r>
          </a:p>
          <a:p>
            <a:endParaRPr lang="lv-LV" sz="1800" dirty="0" smtClean="0"/>
          </a:p>
          <a:p>
            <a:r>
              <a:rPr lang="lv-LV" sz="1600" b="1" dirty="0" smtClean="0"/>
              <a:t>Elektroniski: </a:t>
            </a:r>
          </a:p>
          <a:p>
            <a:endParaRPr lang="lv-LV" sz="1600" dirty="0" smtClean="0"/>
          </a:p>
          <a:p>
            <a:r>
              <a:rPr lang="lv-LV" sz="1600" u="sng" dirty="0" smtClean="0"/>
              <a:t>E-forma (pieteikuma veidlapa) ar pielikumiem:</a:t>
            </a:r>
          </a:p>
          <a:p>
            <a:pPr>
              <a:buFont typeface="Wingdings" pitchFamily="2" charset="2"/>
              <a:buChar char="Ø"/>
            </a:pPr>
            <a:r>
              <a:rPr lang="lv-LV" sz="1600" dirty="0" smtClean="0"/>
              <a:t> detalizēts projekta apraksts, tostarp mērķauditorijas, prioritāšu sasniegšanas stratēģija (brīvā formā)</a:t>
            </a:r>
          </a:p>
          <a:p>
            <a:pPr>
              <a:buFont typeface="Wingdings" pitchFamily="2" charset="2"/>
              <a:buChar char="Ø"/>
            </a:pPr>
            <a:r>
              <a:rPr lang="lv-LV" sz="1600" dirty="0" smtClean="0"/>
              <a:t> budžeta veidlapa (Excel fails)</a:t>
            </a:r>
          </a:p>
          <a:p>
            <a:pPr>
              <a:buFont typeface="Wingdings" pitchFamily="2" charset="2"/>
              <a:buChar char="Ø"/>
            </a:pPr>
            <a:r>
              <a:rPr lang="lv-LV" sz="1600" dirty="0" smtClean="0"/>
              <a:t> Partneru informācija (veidlapa)</a:t>
            </a:r>
          </a:p>
          <a:p>
            <a:pPr>
              <a:buFont typeface="Wingdings" pitchFamily="2" charset="2"/>
              <a:buChar char="Ø"/>
            </a:pPr>
            <a:r>
              <a:rPr lang="lv-LV" sz="1600" dirty="0" smtClean="0"/>
              <a:t> parakstīts juridiskā statusa, darbības un finanšu kapacitātes apliecinājums – paraksta tikai projekta vadītājs (forma) un mandāta vēstules (forma) – paraksta visi partneri</a:t>
            </a:r>
          </a:p>
          <a:p>
            <a:pPr>
              <a:buFont typeface="Wingdings" pitchFamily="2" charset="2"/>
              <a:buChar char="Ø"/>
            </a:pPr>
            <a:endParaRPr lang="lv-LV" sz="1600" dirty="0" smtClean="0"/>
          </a:p>
          <a:p>
            <a:endParaRPr lang="lv-LV" sz="1600" dirty="0" smtClean="0"/>
          </a:p>
          <a:p>
            <a:r>
              <a:rPr lang="lv-LV" sz="1600" b="1" dirty="0" smtClean="0"/>
              <a:t>Dokumentu ievietošana portālā </a:t>
            </a:r>
            <a:r>
              <a:rPr lang="lv-LV" sz="1600" b="1" dirty="0" err="1" smtClean="0"/>
              <a:t>Participant</a:t>
            </a:r>
            <a:r>
              <a:rPr lang="lv-LV" sz="1600" b="1" dirty="0" smtClean="0"/>
              <a:t> </a:t>
            </a:r>
            <a:r>
              <a:rPr lang="lv-LV" sz="1600" b="1" dirty="0" err="1" smtClean="0"/>
              <a:t>Portal</a:t>
            </a:r>
            <a:r>
              <a:rPr lang="lv-LV" sz="1600" b="1" dirty="0" smtClean="0"/>
              <a:t>:</a:t>
            </a:r>
          </a:p>
          <a:p>
            <a:endParaRPr lang="lv-LV" sz="1600" dirty="0" smtClean="0"/>
          </a:p>
          <a:p>
            <a:pPr>
              <a:buFont typeface="Wingdings" pitchFamily="2" charset="2"/>
              <a:buChar char="Ø"/>
            </a:pPr>
            <a:r>
              <a:rPr lang="lv-LV" sz="1600" dirty="0" smtClean="0"/>
              <a:t> parakstīts juridiskā statusa apliecinājums – paraksta tikai projekta vadītājs (forma)</a:t>
            </a:r>
          </a:p>
          <a:p>
            <a:pPr>
              <a:buFont typeface="Wingdings" pitchFamily="2" charset="2"/>
              <a:buChar char="Ø"/>
            </a:pPr>
            <a:endParaRPr lang="lv-LV" sz="1600" dirty="0" smtClean="0"/>
          </a:p>
          <a:p>
            <a:endParaRPr lang="lv-LV" sz="1600" dirty="0" smtClean="0"/>
          </a:p>
          <a:p>
            <a:pPr>
              <a:buFont typeface="Wingdings" pitchFamily="2" charset="2"/>
              <a:buChar char="Ø"/>
            </a:pPr>
            <a:endParaRPr lang="lv-LV" sz="1600" dirty="0" smtClean="0"/>
          </a:p>
          <a:p>
            <a:endParaRPr lang="lv-LV" sz="1600" dirty="0" smtClean="0"/>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1118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pieteikuma sagatavošana un iesniegšana III</a:t>
            </a:r>
          </a:p>
        </p:txBody>
      </p:sp>
      <p:sp>
        <p:nvSpPr>
          <p:cNvPr id="10" name="Taisnstūris 9"/>
          <p:cNvSpPr/>
          <p:nvPr/>
        </p:nvSpPr>
        <p:spPr>
          <a:xfrm>
            <a:off x="1752600" y="1539657"/>
            <a:ext cx="6477000" cy="4339650"/>
          </a:xfrm>
          <a:prstGeom prst="rect">
            <a:avLst/>
          </a:prstGeom>
        </p:spPr>
        <p:txBody>
          <a:bodyPr wrap="square">
            <a:spAutoFit/>
          </a:bodyPr>
          <a:lstStyle/>
          <a:p>
            <a:r>
              <a:rPr lang="lv-LV" sz="1800" b="1" dirty="0" smtClean="0">
                <a:solidFill>
                  <a:schemeClr val="accent4">
                    <a:lumMod val="75000"/>
                  </a:schemeClr>
                </a:solidFill>
              </a:rPr>
              <a:t>Dokumentu iesniegšana: </a:t>
            </a:r>
          </a:p>
          <a:p>
            <a:endParaRPr lang="lv-LV" sz="1800" dirty="0" smtClean="0"/>
          </a:p>
          <a:p>
            <a:pPr>
              <a:buFont typeface="Wingdings" pitchFamily="2" charset="2"/>
              <a:buChar char="Ø"/>
            </a:pPr>
            <a:endParaRPr lang="lv-LV" sz="1600" dirty="0" smtClean="0"/>
          </a:p>
          <a:p>
            <a:r>
              <a:rPr lang="lv-LV" sz="1600" b="1" dirty="0" smtClean="0"/>
              <a:t>Pa pastu (tikai pēc pieprasījuma):</a:t>
            </a:r>
          </a:p>
          <a:p>
            <a:endParaRPr lang="lv-LV" sz="1600" b="1" dirty="0" smtClean="0"/>
          </a:p>
          <a:p>
            <a:pPr>
              <a:buFont typeface="Wingdings" pitchFamily="2" charset="2"/>
              <a:buChar char="Ø"/>
            </a:pPr>
            <a:r>
              <a:rPr lang="lv-LV" sz="1600" dirty="0" smtClean="0"/>
              <a:t> </a:t>
            </a:r>
            <a:r>
              <a:rPr lang="lv-LV" sz="1600" b="1" dirty="0" smtClean="0"/>
              <a:t>vadītāja un partneru </a:t>
            </a:r>
            <a:r>
              <a:rPr lang="lv-LV" sz="1600" dirty="0" smtClean="0"/>
              <a:t>organizāciju statūti</a:t>
            </a:r>
          </a:p>
          <a:p>
            <a:pPr>
              <a:buFont typeface="Wingdings" pitchFamily="2" charset="2"/>
              <a:buChar char="Ø"/>
            </a:pPr>
            <a:r>
              <a:rPr lang="lv-LV" sz="1600" dirty="0" smtClean="0"/>
              <a:t> Parakstīts sadarbības līgums starp </a:t>
            </a:r>
            <a:r>
              <a:rPr lang="lv-LV" sz="1600" b="1" dirty="0" smtClean="0"/>
              <a:t>vadītāju un partneriem </a:t>
            </a:r>
            <a:r>
              <a:rPr lang="lv-LV" sz="1600" dirty="0" smtClean="0"/>
              <a:t>(brīvā formā)</a:t>
            </a:r>
          </a:p>
          <a:p>
            <a:pPr>
              <a:buFont typeface="Wingdings" pitchFamily="2" charset="2"/>
              <a:buChar char="Ø"/>
            </a:pPr>
            <a:r>
              <a:rPr lang="lv-LV" sz="1600" dirty="0" smtClean="0"/>
              <a:t> ja grants &gt; 60 000 </a:t>
            </a:r>
            <a:r>
              <a:rPr lang="lv-LV" sz="1600" b="1" dirty="0" smtClean="0"/>
              <a:t>vadītāja un partneru </a:t>
            </a:r>
            <a:r>
              <a:rPr lang="lv-LV" sz="1600" dirty="0" smtClean="0"/>
              <a:t>pēdējo 2 gadu darbības apraksts (brīvā formā)</a:t>
            </a:r>
          </a:p>
          <a:p>
            <a:pPr>
              <a:buFont typeface="Wingdings" pitchFamily="2" charset="2"/>
              <a:buChar char="Ø"/>
            </a:pPr>
            <a:r>
              <a:rPr lang="lv-LV" sz="1600" dirty="0" smtClean="0"/>
              <a:t> </a:t>
            </a:r>
            <a:r>
              <a:rPr lang="lv-LV" sz="1600" b="1" dirty="0" smtClean="0"/>
              <a:t>vadītāja</a:t>
            </a:r>
            <a:r>
              <a:rPr lang="lv-LV" sz="1600" dirty="0" smtClean="0"/>
              <a:t> parakstīta finanšu identifikācijas veidlapa (forma)</a:t>
            </a:r>
          </a:p>
          <a:p>
            <a:pPr>
              <a:buFont typeface="Wingdings" pitchFamily="2" charset="2"/>
              <a:buChar char="Ø"/>
            </a:pPr>
            <a:r>
              <a:rPr lang="lv-LV" sz="1600" dirty="0" smtClean="0"/>
              <a:t>ja grants &gt; 60 000 </a:t>
            </a:r>
            <a:r>
              <a:rPr lang="lv-LV" sz="1600" b="1" dirty="0" smtClean="0"/>
              <a:t>vadītāja</a:t>
            </a:r>
            <a:r>
              <a:rPr lang="lv-LV" sz="1600" dirty="0" smtClean="0"/>
              <a:t> finanšu kapacitātes veidlapa (forma)</a:t>
            </a:r>
          </a:p>
          <a:p>
            <a:pPr>
              <a:buFont typeface="Wingdings" pitchFamily="2" charset="2"/>
              <a:buChar char="Ø"/>
            </a:pPr>
            <a:r>
              <a:rPr lang="lv-LV" sz="1600" dirty="0" smtClean="0"/>
              <a:t>ja grants &gt; 60 000 </a:t>
            </a:r>
            <a:r>
              <a:rPr lang="lv-LV" sz="1600" b="1" dirty="0" smtClean="0"/>
              <a:t>vadītāja</a:t>
            </a:r>
            <a:r>
              <a:rPr lang="lv-LV" sz="1600" dirty="0" smtClean="0"/>
              <a:t> pēdējo 2 gadu grāmatvedības gada pārskati</a:t>
            </a:r>
          </a:p>
          <a:p>
            <a:pPr>
              <a:buFont typeface="Wingdings" pitchFamily="2" charset="2"/>
              <a:buChar char="Ø"/>
            </a:pPr>
            <a:r>
              <a:rPr lang="lv-LV" sz="1600" dirty="0" smtClean="0"/>
              <a:t>ja grants &gt; 750 000 </a:t>
            </a:r>
            <a:r>
              <a:rPr lang="lv-LV" sz="1600" b="1" dirty="0" smtClean="0"/>
              <a:t>vadītāja</a:t>
            </a:r>
            <a:r>
              <a:rPr lang="lv-LV" sz="1600" dirty="0" smtClean="0"/>
              <a:t> pēdējā gada darbības audita ziņojums</a:t>
            </a:r>
          </a:p>
          <a:p>
            <a:endParaRPr lang="lv-LV" sz="1600" dirty="0" smtClean="0"/>
          </a:p>
          <a:p>
            <a:pPr>
              <a:buFont typeface="Wingdings" pitchFamily="2" charset="2"/>
              <a:buChar char="Ø"/>
            </a:pPr>
            <a:endParaRPr lang="lv-LV" sz="1600" dirty="0" smtClean="0"/>
          </a:p>
          <a:p>
            <a:pPr>
              <a:buFont typeface="Wingdings" pitchFamily="2" charset="2"/>
              <a:buChar char="Ø"/>
            </a:pPr>
            <a:endParaRPr lang="lv-LV" sz="1600" dirty="0" smtClean="0"/>
          </a:p>
          <a:p>
            <a:endParaRPr lang="lv-LV" sz="1600" dirty="0" smtClean="0"/>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152400"/>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projektu vērtēšanas process I</a:t>
            </a:r>
          </a:p>
        </p:txBody>
      </p:sp>
      <p:sp>
        <p:nvSpPr>
          <p:cNvPr id="10" name="Taisnstūris 9"/>
          <p:cNvSpPr/>
          <p:nvPr/>
        </p:nvSpPr>
        <p:spPr>
          <a:xfrm>
            <a:off x="1752600" y="762000"/>
            <a:ext cx="6477000" cy="7208127"/>
          </a:xfrm>
          <a:prstGeom prst="rect">
            <a:avLst/>
          </a:prstGeom>
        </p:spPr>
        <p:txBody>
          <a:bodyPr wrap="square">
            <a:spAutoFit/>
          </a:bodyPr>
          <a:lstStyle/>
          <a:p>
            <a:pPr marL="609600" indent="-609600">
              <a:lnSpc>
                <a:spcPct val="90000"/>
              </a:lnSpc>
              <a:spcBef>
                <a:spcPts val="600"/>
              </a:spcBef>
            </a:pPr>
            <a:r>
              <a:rPr lang="lv-LV" sz="1800" dirty="0" smtClean="0">
                <a:solidFill>
                  <a:schemeClr val="accent4">
                    <a:lumMod val="75000"/>
                  </a:schemeClr>
                </a:solidFill>
                <a:latin typeface="Times New Roman" pitchFamily="18" charset="0"/>
                <a:cs typeface="Times New Roman" pitchFamily="18" charset="0"/>
              </a:rPr>
              <a:t>Vērtēšanas kritēriji:</a:t>
            </a:r>
          </a:p>
          <a:p>
            <a:pPr marL="609600" indent="-609600">
              <a:lnSpc>
                <a:spcPct val="90000"/>
              </a:lnSpc>
              <a:spcBef>
                <a:spcPts val="600"/>
              </a:spcBef>
            </a:pPr>
            <a:endParaRPr lang="lv-LV" sz="1800" dirty="0" smtClean="0">
              <a:solidFill>
                <a:schemeClr val="accent4">
                  <a:lumMod val="75000"/>
                </a:schemeClr>
              </a:solidFill>
              <a:latin typeface="Times New Roman" pitchFamily="18" charset="0"/>
              <a:cs typeface="Times New Roman" pitchFamily="18" charset="0"/>
            </a:endParaRPr>
          </a:p>
          <a:p>
            <a:pPr marL="609600" indent="-609600">
              <a:lnSpc>
                <a:spcPct val="90000"/>
              </a:lnSpc>
              <a:spcBef>
                <a:spcPts val="600"/>
              </a:spcBef>
            </a:pPr>
            <a:r>
              <a:rPr lang="lv-LV" sz="1800" dirty="0" smtClean="0">
                <a:solidFill>
                  <a:schemeClr val="accent4">
                    <a:lumMod val="75000"/>
                  </a:schemeClr>
                </a:solidFill>
                <a:latin typeface="Times New Roman" pitchFamily="18" charset="0"/>
                <a:cs typeface="Times New Roman" pitchFamily="18" charset="0"/>
              </a:rPr>
              <a:t>Atbilstības</a:t>
            </a:r>
            <a:r>
              <a:rPr lang="lv-LV" sz="1800" dirty="0" smtClean="0">
                <a:latin typeface="Times New Roman" pitchFamily="18" charset="0"/>
                <a:cs typeface="Times New Roman" pitchFamily="18" charset="0"/>
              </a:rPr>
              <a:t> - atbilst prasībām</a:t>
            </a:r>
          </a:p>
          <a:p>
            <a:pPr marL="609600" indent="-609600">
              <a:lnSpc>
                <a:spcPct val="90000"/>
              </a:lnSpc>
              <a:spcBef>
                <a:spcPts val="600"/>
              </a:spcBef>
            </a:pPr>
            <a:r>
              <a:rPr lang="lv-LV" sz="1800" dirty="0" smtClean="0">
                <a:solidFill>
                  <a:schemeClr val="accent4">
                    <a:lumMod val="75000"/>
                  </a:schemeClr>
                </a:solidFill>
                <a:latin typeface="Times New Roman" pitchFamily="18" charset="0"/>
                <a:cs typeface="Times New Roman" pitchFamily="18" charset="0"/>
              </a:rPr>
              <a:t>Izslēgšanas </a:t>
            </a:r>
            <a:r>
              <a:rPr lang="lv-LV" sz="1800" dirty="0" smtClean="0">
                <a:latin typeface="Times New Roman" pitchFamily="18" charset="0"/>
                <a:cs typeface="Times New Roman" pitchFamily="18" charset="0"/>
              </a:rPr>
              <a:t>- atbilst ES finanšu regulas prasībām</a:t>
            </a:r>
          </a:p>
          <a:p>
            <a:pPr marL="609600" indent="-609600">
              <a:lnSpc>
                <a:spcPct val="90000"/>
              </a:lnSpc>
              <a:spcBef>
                <a:spcPts val="600"/>
              </a:spcBef>
            </a:pPr>
            <a:r>
              <a:rPr lang="lv-LV" sz="1800" dirty="0" smtClean="0">
                <a:solidFill>
                  <a:schemeClr val="accent4">
                    <a:lumMod val="75000"/>
                  </a:schemeClr>
                </a:solidFill>
                <a:latin typeface="Times New Roman" pitchFamily="18" charset="0"/>
                <a:cs typeface="Times New Roman" pitchFamily="18" charset="0"/>
              </a:rPr>
              <a:t>Atlases</a:t>
            </a:r>
            <a:r>
              <a:rPr lang="lv-LV" sz="1800" dirty="0" smtClean="0">
                <a:latin typeface="Times New Roman" pitchFamily="18" charset="0"/>
                <a:cs typeface="Times New Roman" pitchFamily="18" charset="0"/>
              </a:rPr>
              <a:t> - darbības, finanšu iespējas (pieredze, CV)</a:t>
            </a:r>
          </a:p>
          <a:p>
            <a:pPr marL="609600" indent="-609600">
              <a:lnSpc>
                <a:spcPct val="90000"/>
              </a:lnSpc>
              <a:spcBef>
                <a:spcPts val="600"/>
              </a:spcBef>
            </a:pPr>
            <a:r>
              <a:rPr lang="lv-LV" sz="1400" i="1" dirty="0" smtClean="0">
                <a:latin typeface="Times New Roman" pitchFamily="18" charset="0"/>
                <a:cs typeface="Times New Roman" pitchFamily="18" charset="0"/>
              </a:rPr>
              <a:t>Ja kādam no kritērijiem pieteikums neatbilst, turpmāka vērtēšana netiek turpināta</a:t>
            </a:r>
          </a:p>
          <a:p>
            <a:pPr marL="609600" indent="-609600">
              <a:lnSpc>
                <a:spcPct val="90000"/>
              </a:lnSpc>
              <a:spcBef>
                <a:spcPts val="600"/>
              </a:spcBef>
            </a:pPr>
            <a:endParaRPr lang="lv-LV" sz="1800" dirty="0" smtClean="0">
              <a:latin typeface="Times New Roman" pitchFamily="18" charset="0"/>
              <a:cs typeface="Times New Roman" pitchFamily="18" charset="0"/>
            </a:endParaRPr>
          </a:p>
          <a:p>
            <a:pPr marL="609600" indent="-609600">
              <a:lnSpc>
                <a:spcPct val="90000"/>
              </a:lnSpc>
              <a:spcBef>
                <a:spcPts val="600"/>
              </a:spcBef>
            </a:pPr>
            <a:r>
              <a:rPr lang="lv-LV" sz="1800" dirty="0" smtClean="0">
                <a:solidFill>
                  <a:schemeClr val="accent4">
                    <a:lumMod val="75000"/>
                  </a:schemeClr>
                </a:solidFill>
                <a:latin typeface="Times New Roman" pitchFamily="18" charset="0"/>
                <a:cs typeface="Times New Roman" pitchFamily="18" charset="0"/>
              </a:rPr>
              <a:t>Atbalsta piešķiršanas</a:t>
            </a:r>
            <a:r>
              <a:rPr lang="lv-LV" sz="1800" dirty="0" smtClean="0">
                <a:latin typeface="Times New Roman" pitchFamily="18" charset="0"/>
                <a:cs typeface="Times New Roman" pitchFamily="18" charset="0"/>
              </a:rPr>
              <a:t>:</a:t>
            </a:r>
          </a:p>
          <a:p>
            <a:pPr marL="609600" indent="-609600">
              <a:lnSpc>
                <a:spcPct val="90000"/>
              </a:lnSpc>
              <a:spcBef>
                <a:spcPts val="600"/>
              </a:spcBef>
            </a:pPr>
            <a:endParaRPr lang="lv-LV" sz="1800" dirty="0" smtClean="0">
              <a:latin typeface="Times New Roman" pitchFamily="18" charset="0"/>
              <a:cs typeface="Times New Roman" pitchFamily="18" charset="0"/>
            </a:endParaRPr>
          </a:p>
          <a:p>
            <a:pPr marL="609600" indent="-609600">
              <a:lnSpc>
                <a:spcPct val="90000"/>
              </a:lnSpc>
              <a:spcBef>
                <a:spcPts val="600"/>
              </a:spcBef>
            </a:pPr>
            <a:r>
              <a:rPr lang="lv-LV" sz="1800" b="1" dirty="0" smtClean="0">
                <a:latin typeface="Times New Roman" pitchFamily="18" charset="0"/>
                <a:cs typeface="Times New Roman" pitchFamily="18" charset="0"/>
              </a:rPr>
              <a:t>Projekta nozīmīgums: 30 punkti</a:t>
            </a:r>
          </a:p>
          <a:p>
            <a:pPr marL="609600" indent="-609600">
              <a:lnSpc>
                <a:spcPct val="90000"/>
              </a:lnSpc>
              <a:spcBef>
                <a:spcPts val="600"/>
              </a:spcBef>
            </a:pPr>
            <a:r>
              <a:rPr lang="lv-LV" sz="1400" i="1" dirty="0" smtClean="0">
                <a:latin typeface="Times New Roman" pitchFamily="18" charset="0"/>
                <a:cs typeface="Times New Roman" pitchFamily="18" charset="0"/>
              </a:rPr>
              <a:t>Atbilstība prioritātēm; mērķu sasniegšanas stratēģija; rezultātu ilgtspēja/plašums; vietējā mēroga nozīme</a:t>
            </a:r>
          </a:p>
          <a:p>
            <a:pPr marL="609600" indent="-609600">
              <a:lnSpc>
                <a:spcPct val="90000"/>
              </a:lnSpc>
              <a:spcBef>
                <a:spcPts val="600"/>
              </a:spcBef>
            </a:pPr>
            <a:r>
              <a:rPr lang="lv-LV" sz="1800" b="1" dirty="0" smtClean="0">
                <a:latin typeface="Times New Roman" pitchFamily="18" charset="0"/>
                <a:cs typeface="Times New Roman" pitchFamily="18" charset="0"/>
              </a:rPr>
              <a:t>Projekta satura un aktivitāšu kvalitāte: 30 punkti</a:t>
            </a:r>
          </a:p>
          <a:p>
            <a:pPr marL="609600" indent="-609600">
              <a:lnSpc>
                <a:spcPct val="90000"/>
              </a:lnSpc>
              <a:spcBef>
                <a:spcPts val="600"/>
              </a:spcBef>
            </a:pPr>
            <a:r>
              <a:rPr lang="lv-LV" sz="1400" i="1" dirty="0" smtClean="0">
                <a:latin typeface="Times New Roman" pitchFamily="18" charset="0"/>
                <a:cs typeface="Times New Roman" pitchFamily="18" charset="0"/>
              </a:rPr>
              <a:t>Cik skaidri definētas, izplānotas; saistība ar mērķa sasniegšanu; kvantitatīvie/kvalitatīvie rezultāti; komandas pieredze; atbilstīga resursu izmantošana; reāls laika plāns</a:t>
            </a:r>
          </a:p>
          <a:p>
            <a:pPr marL="609600" indent="-609600">
              <a:lnSpc>
                <a:spcPct val="90000"/>
              </a:lnSpc>
              <a:spcBef>
                <a:spcPts val="600"/>
              </a:spcBef>
            </a:pPr>
            <a:r>
              <a:rPr lang="lv-LV" sz="1800" b="1" dirty="0" smtClean="0">
                <a:latin typeface="Times New Roman" pitchFamily="18" charset="0"/>
                <a:cs typeface="Times New Roman" pitchFamily="18" charset="0"/>
              </a:rPr>
              <a:t>Komunikācija un izplatīšana: 20 punkti</a:t>
            </a:r>
          </a:p>
          <a:p>
            <a:pPr marL="609600" indent="-609600">
              <a:lnSpc>
                <a:spcPct val="90000"/>
              </a:lnSpc>
              <a:spcBef>
                <a:spcPts val="600"/>
              </a:spcBef>
            </a:pPr>
            <a:r>
              <a:rPr lang="lv-LV" sz="1400" i="1" dirty="0" smtClean="0">
                <a:latin typeface="Times New Roman" pitchFamily="18" charset="0"/>
                <a:cs typeface="Times New Roman" pitchFamily="18" charset="0"/>
              </a:rPr>
              <a:t>Skaidra komunikācijas stratēģija; ES redzamība; zināšanu, pieredzes izplatīšana</a:t>
            </a:r>
          </a:p>
          <a:p>
            <a:pPr marL="609600" indent="-609600">
              <a:lnSpc>
                <a:spcPct val="90000"/>
              </a:lnSpc>
              <a:spcBef>
                <a:spcPts val="600"/>
              </a:spcBef>
            </a:pPr>
            <a:r>
              <a:rPr lang="lv-LV" sz="1800" b="1" dirty="0" smtClean="0">
                <a:latin typeface="Times New Roman" pitchFamily="18" charset="0"/>
                <a:cs typeface="Times New Roman" pitchFamily="18" charset="0"/>
              </a:rPr>
              <a:t>Sadarbības kvalitāte: 20 punkti</a:t>
            </a:r>
          </a:p>
          <a:p>
            <a:pPr marL="609600" indent="-609600">
              <a:lnSpc>
                <a:spcPct val="90000"/>
              </a:lnSpc>
              <a:spcBef>
                <a:spcPts val="600"/>
              </a:spcBef>
            </a:pPr>
            <a:r>
              <a:rPr lang="lv-LV" sz="1400" i="1" dirty="0" smtClean="0">
                <a:latin typeface="Times New Roman" pitchFamily="18" charset="0"/>
                <a:cs typeface="Times New Roman" pitchFamily="18" charset="0"/>
              </a:rPr>
              <a:t>Cieša partneru sadarbība; sadarbība pēc projekta noslēguma; ģeogrāfisks plašums; sadarbība ar ne ES valstīm-kāda loma</a:t>
            </a:r>
          </a:p>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descr="punkti.jpg"/>
          <p:cNvPicPr>
            <a:picLocks noChangeAspect="1"/>
          </p:cNvPicPr>
          <p:nvPr/>
        </p:nvPicPr>
        <p:blipFill>
          <a:blip r:embed="rId3" cstate="print"/>
          <a:stretch>
            <a:fillRect/>
          </a:stretch>
        </p:blipFill>
        <p:spPr>
          <a:xfrm>
            <a:off x="2971800" y="3276600"/>
            <a:ext cx="3333750" cy="1362075"/>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152400"/>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projektu vērtēšanas process II</a:t>
            </a:r>
          </a:p>
        </p:txBody>
      </p:sp>
      <p:sp>
        <p:nvSpPr>
          <p:cNvPr id="10" name="Taisnstūris 9"/>
          <p:cNvSpPr/>
          <p:nvPr/>
        </p:nvSpPr>
        <p:spPr>
          <a:xfrm>
            <a:off x="1752600" y="762000"/>
            <a:ext cx="6477000" cy="6838795"/>
          </a:xfrm>
          <a:prstGeom prst="rect">
            <a:avLst/>
          </a:prstGeom>
        </p:spPr>
        <p:txBody>
          <a:bodyPr wrap="square">
            <a:spAutoFit/>
          </a:bodyPr>
          <a:lstStyle/>
          <a:p>
            <a:pPr marL="609600" indent="-609600">
              <a:lnSpc>
                <a:spcPct val="90000"/>
              </a:lnSpc>
              <a:spcBef>
                <a:spcPts val="600"/>
              </a:spcBef>
            </a:pPr>
            <a:endParaRPr lang="lv-LV" sz="1800" dirty="0" smtClean="0">
              <a:solidFill>
                <a:schemeClr val="accent4">
                  <a:lumMod val="75000"/>
                </a:schemeClr>
              </a:solidFill>
              <a:latin typeface="Times New Roman" pitchFamily="18" charset="0"/>
              <a:cs typeface="Times New Roman" pitchFamily="18" charset="0"/>
            </a:endParaRPr>
          </a:p>
          <a:p>
            <a:pPr marL="609600" indent="-609600">
              <a:lnSpc>
                <a:spcPct val="90000"/>
              </a:lnSpc>
              <a:spcBef>
                <a:spcPts val="600"/>
              </a:spcBef>
            </a:pPr>
            <a:r>
              <a:rPr lang="lv-LV" sz="1800" dirty="0" smtClean="0">
                <a:solidFill>
                  <a:schemeClr val="accent4">
                    <a:lumMod val="75000"/>
                  </a:schemeClr>
                </a:solidFill>
                <a:latin typeface="Times New Roman" pitchFamily="18" charset="0"/>
                <a:cs typeface="Times New Roman" pitchFamily="18" charset="0"/>
              </a:rPr>
              <a:t>Ekspertu vadlīnijas</a:t>
            </a:r>
          </a:p>
          <a:p>
            <a:pPr marL="609600" indent="-609600">
              <a:lnSpc>
                <a:spcPct val="90000"/>
              </a:lnSpc>
              <a:spcBef>
                <a:spcPts val="600"/>
              </a:spcBef>
            </a:pPr>
            <a:r>
              <a:rPr lang="lv-LV" sz="1600" dirty="0" smtClean="0">
                <a:latin typeface="Times New Roman" pitchFamily="18" charset="0"/>
                <a:cs typeface="Times New Roman" pitchFamily="18" charset="0"/>
              </a:rPr>
              <a:t>Ekspertu atlase un informēšana/apmācības -&gt; individuāls vērtēšanas darbs -&gt; 2 ekspertu vērtēšanas rezultātu salīdzināšana -&gt; vērtēšanas paneļa sanāksme, atbalstīto projektu saraksta izveidošana</a:t>
            </a:r>
          </a:p>
          <a:p>
            <a:pPr marL="609600" indent="-609600">
              <a:lnSpc>
                <a:spcPct val="90000"/>
              </a:lnSpc>
              <a:spcBef>
                <a:spcPts val="600"/>
              </a:spcBef>
            </a:pPr>
            <a:r>
              <a:rPr lang="lv-LV" sz="1600" b="1" dirty="0" smtClean="0">
                <a:latin typeface="Times New Roman" pitchFamily="18" charset="0"/>
                <a:cs typeface="Times New Roman" pitchFamily="18" charset="0"/>
              </a:rPr>
              <a:t>Kas ir eksperti? </a:t>
            </a:r>
            <a:r>
              <a:rPr lang="lv-LV" sz="1600" dirty="0" smtClean="0">
                <a:latin typeface="Times New Roman" pitchFamily="18" charset="0"/>
                <a:cs typeface="Times New Roman" pitchFamily="18" charset="0"/>
                <a:hlinkClick r:id="rId5"/>
              </a:rPr>
              <a:t>http://eacea.ec.europa.eu/about-eacea/working-expert/call-for-expressions-interest-n%C2%B0-eacea201301_en</a:t>
            </a:r>
            <a:r>
              <a:rPr lang="lv-LV" sz="1600" dirty="0" smtClean="0">
                <a:latin typeface="Times New Roman" pitchFamily="18" charset="0"/>
                <a:cs typeface="Times New Roman" pitchFamily="18" charset="0"/>
              </a:rPr>
              <a:t>  </a:t>
            </a:r>
          </a:p>
          <a:p>
            <a:pPr marL="609600" indent="-609600">
              <a:lnSpc>
                <a:spcPct val="90000"/>
              </a:lnSpc>
              <a:spcBef>
                <a:spcPts val="600"/>
              </a:spcBef>
            </a:pPr>
            <a:endParaRPr lang="lv-LV" sz="1600" dirty="0" smtClean="0">
              <a:latin typeface="Times New Roman" pitchFamily="18" charset="0"/>
              <a:cs typeface="Times New Roman" pitchFamily="18" charset="0"/>
            </a:endParaRPr>
          </a:p>
          <a:p>
            <a:pPr marL="609600" indent="-609600">
              <a:lnSpc>
                <a:spcPct val="90000"/>
              </a:lnSpc>
              <a:spcBef>
                <a:spcPts val="600"/>
              </a:spcBef>
            </a:pPr>
            <a:r>
              <a:rPr lang="lv-LV" sz="1600" dirty="0" smtClean="0">
                <a:latin typeface="Times New Roman" pitchFamily="18" charset="0"/>
                <a:cs typeface="Times New Roman" pitchFamily="18" charset="0"/>
              </a:rPr>
              <a:t>Punktu piešķiršana</a:t>
            </a:r>
          </a:p>
          <a:p>
            <a:pPr marL="609600" indent="-609600">
              <a:lnSpc>
                <a:spcPct val="90000"/>
              </a:lnSpc>
              <a:spcBef>
                <a:spcPts val="600"/>
              </a:spcBef>
            </a:pPr>
            <a:r>
              <a:rPr lang="lv-LV" sz="1600" dirty="0" smtClean="0">
                <a:latin typeface="Times New Roman" pitchFamily="18" charset="0"/>
                <a:cs typeface="Times New Roman" pitchFamily="18" charset="0"/>
              </a:rPr>
              <a:t> </a:t>
            </a:r>
          </a:p>
          <a:p>
            <a:pPr marL="609600" indent="-609600">
              <a:lnSpc>
                <a:spcPct val="90000"/>
              </a:lnSpc>
              <a:spcBef>
                <a:spcPts val="600"/>
              </a:spcBef>
            </a:pPr>
            <a:endParaRPr lang="lv-LV" sz="1600" dirty="0" smtClean="0">
              <a:latin typeface="Times New Roman" pitchFamily="18" charset="0"/>
              <a:cs typeface="Times New Roman" pitchFamily="18" charset="0"/>
            </a:endParaRPr>
          </a:p>
          <a:p>
            <a:pPr marL="609600" indent="-609600">
              <a:lnSpc>
                <a:spcPct val="90000"/>
              </a:lnSpc>
              <a:spcBef>
                <a:spcPts val="600"/>
              </a:spcBef>
            </a:pPr>
            <a:endParaRPr lang="lv-LV" sz="1600" dirty="0" smtClean="0">
              <a:latin typeface="Times New Roman" pitchFamily="18" charset="0"/>
              <a:cs typeface="Times New Roman" pitchFamily="18" charset="0"/>
            </a:endParaRPr>
          </a:p>
          <a:p>
            <a:pPr marL="609600" indent="-609600">
              <a:lnSpc>
                <a:spcPct val="90000"/>
              </a:lnSpc>
              <a:spcBef>
                <a:spcPts val="600"/>
              </a:spcBef>
            </a:pPr>
            <a:endParaRPr lang="lv-LV" sz="1600" dirty="0" smtClean="0">
              <a:latin typeface="Times New Roman" pitchFamily="18" charset="0"/>
              <a:cs typeface="Times New Roman" pitchFamily="18" charset="0"/>
            </a:endParaRPr>
          </a:p>
          <a:p>
            <a:pPr marL="609600" indent="-609600">
              <a:lnSpc>
                <a:spcPct val="90000"/>
              </a:lnSpc>
              <a:spcBef>
                <a:spcPts val="600"/>
              </a:spcBef>
            </a:pPr>
            <a:endParaRPr lang="lv-LV" sz="1600" dirty="0" smtClean="0">
              <a:latin typeface="Times New Roman" pitchFamily="18" charset="0"/>
              <a:cs typeface="Times New Roman" pitchFamily="18" charset="0"/>
            </a:endParaRPr>
          </a:p>
          <a:p>
            <a:pPr marL="609600" indent="-609600">
              <a:lnSpc>
                <a:spcPct val="90000"/>
              </a:lnSpc>
              <a:spcBef>
                <a:spcPts val="600"/>
              </a:spcBef>
            </a:pPr>
            <a:r>
              <a:rPr lang="lv-LV" sz="1600" dirty="0" smtClean="0">
                <a:latin typeface="Times New Roman" pitchFamily="18" charset="0"/>
                <a:cs typeface="Times New Roman" pitchFamily="18" charset="0"/>
              </a:rPr>
              <a:t>- pie katra atbalsta piešķiršanas kritērija eksperta komentārs par stiprajām un vājajām pusēm</a:t>
            </a:r>
          </a:p>
          <a:p>
            <a:pPr marL="609600" indent="-609600">
              <a:lnSpc>
                <a:spcPct val="90000"/>
              </a:lnSpc>
              <a:spcBef>
                <a:spcPts val="600"/>
              </a:spcBef>
            </a:pPr>
            <a:r>
              <a:rPr lang="lv-LV" sz="1600" dirty="0" smtClean="0">
                <a:latin typeface="Times New Roman" pitchFamily="18" charset="0"/>
                <a:cs typeface="Times New Roman" pitchFamily="18" charset="0"/>
              </a:rPr>
              <a:t>- minimālais punktu slieksnis – projekti sakārtoti saņemto punktu secībā, saraksts tiek noslēgts brīdī, kad nepietiek budžets pilna projekta finansēšanai</a:t>
            </a:r>
          </a:p>
          <a:p>
            <a:pPr marL="609600" indent="-609600">
              <a:lnSpc>
                <a:spcPct val="90000"/>
              </a:lnSpc>
              <a:spcBef>
                <a:spcPts val="600"/>
              </a:spcBef>
            </a:pPr>
            <a:r>
              <a:rPr lang="lv-LV" sz="1600" dirty="0" smtClean="0">
                <a:latin typeface="Times New Roman" pitchFamily="18" charset="0"/>
                <a:cs typeface="Times New Roman" pitchFamily="18" charset="0"/>
              </a:rPr>
              <a:t>- papildus projektu rezerves saraksts – ja izmaiņas kāda atbalstītā projekta finansēšanā; ja pieejams papildus budžets</a:t>
            </a:r>
          </a:p>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645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Eiropas atbalstīto projektu statistika 2014-2016</a:t>
            </a: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752600" y="1295400"/>
            <a:ext cx="6858000" cy="5045093"/>
          </a:xfrm>
        </p:spPr>
        <p:txBody>
          <a:bodyPr>
            <a:normAutofit/>
          </a:bodyPr>
          <a:lstStyle/>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a:solidFill>
                <a:schemeClr val="tx1"/>
              </a:solidFill>
              <a:latin typeface="Times New Roman" pitchFamily="18" charset="0"/>
              <a:cs typeface="Times New Roman" pitchFamily="18" charset="0"/>
            </a:endParaRPr>
          </a:p>
        </p:txBody>
      </p:sp>
      <p:graphicFrame>
        <p:nvGraphicFramePr>
          <p:cNvPr id="6" name="Tabula 5"/>
          <p:cNvGraphicFramePr>
            <a:graphicFrameLocks noGrp="1"/>
          </p:cNvGraphicFramePr>
          <p:nvPr/>
        </p:nvGraphicFramePr>
        <p:xfrm>
          <a:off x="1524000" y="2514600"/>
          <a:ext cx="6096000" cy="2011680"/>
        </p:xfrm>
        <a:graphic>
          <a:graphicData uri="http://schemas.openxmlformats.org/drawingml/2006/table">
            <a:tbl>
              <a:tblPr firstRow="1" bandRow="1">
                <a:tableStyleId>{5C22544A-7EE6-4342-B048-85BDC9FD1C3A}</a:tableStyleId>
              </a:tblPr>
              <a:tblGrid>
                <a:gridCol w="1524000"/>
                <a:gridCol w="1524000"/>
                <a:gridCol w="1524000"/>
                <a:gridCol w="1524000"/>
              </a:tblGrid>
              <a:tr h="279400">
                <a:tc>
                  <a:txBody>
                    <a:bodyPr/>
                    <a:lstStyle/>
                    <a:p>
                      <a:r>
                        <a:rPr lang="lv-LV" dirty="0" smtClean="0"/>
                        <a:t>Gads</a:t>
                      </a:r>
                      <a:endParaRPr lang="lv-LV" dirty="0"/>
                    </a:p>
                  </a:txBody>
                  <a:tcPr/>
                </a:tc>
                <a:tc>
                  <a:txBody>
                    <a:bodyPr/>
                    <a:lstStyle/>
                    <a:p>
                      <a:r>
                        <a:rPr lang="lv-LV" dirty="0" smtClean="0"/>
                        <a:t>Iesniegti</a:t>
                      </a:r>
                      <a:endParaRPr lang="lv-LV" dirty="0"/>
                    </a:p>
                  </a:txBody>
                  <a:tcPr/>
                </a:tc>
                <a:tc>
                  <a:txBody>
                    <a:bodyPr/>
                    <a:lstStyle/>
                    <a:p>
                      <a:r>
                        <a:rPr lang="lv-LV" dirty="0" smtClean="0"/>
                        <a:t>Atbalstīti</a:t>
                      </a:r>
                      <a:endParaRPr lang="lv-LV" dirty="0"/>
                    </a:p>
                  </a:txBody>
                  <a:tcPr/>
                </a:tc>
                <a:tc>
                  <a:txBody>
                    <a:bodyPr/>
                    <a:lstStyle/>
                    <a:p>
                      <a:r>
                        <a:rPr lang="lv-LV" dirty="0" smtClean="0"/>
                        <a:t>Atbalsta</a:t>
                      </a:r>
                      <a:r>
                        <a:rPr lang="lv-LV" baseline="0" dirty="0" smtClean="0"/>
                        <a:t> rādītājs</a:t>
                      </a:r>
                      <a:endParaRPr lang="lv-LV" dirty="0"/>
                    </a:p>
                  </a:txBody>
                  <a:tcPr/>
                </a:tc>
              </a:tr>
              <a:tr h="279400">
                <a:tc>
                  <a:txBody>
                    <a:bodyPr/>
                    <a:lstStyle/>
                    <a:p>
                      <a:r>
                        <a:rPr lang="lv-LV" dirty="0" smtClean="0"/>
                        <a:t>2014</a:t>
                      </a:r>
                      <a:endParaRPr lang="lv-LV" dirty="0"/>
                    </a:p>
                  </a:txBody>
                  <a:tcPr/>
                </a:tc>
                <a:tc>
                  <a:txBody>
                    <a:bodyPr/>
                    <a:lstStyle/>
                    <a:p>
                      <a:pPr algn="ctr"/>
                      <a:r>
                        <a:rPr lang="lv-LV" dirty="0" smtClean="0"/>
                        <a:t>411</a:t>
                      </a:r>
                      <a:endParaRPr lang="lv-LV" dirty="0"/>
                    </a:p>
                  </a:txBody>
                  <a:tcPr/>
                </a:tc>
                <a:tc>
                  <a:txBody>
                    <a:bodyPr/>
                    <a:lstStyle/>
                    <a:p>
                      <a:pPr algn="ctr"/>
                      <a:r>
                        <a:rPr lang="lv-LV" dirty="0" smtClean="0"/>
                        <a:t>58</a:t>
                      </a:r>
                      <a:endParaRPr lang="lv-LV" dirty="0"/>
                    </a:p>
                  </a:txBody>
                  <a:tcPr/>
                </a:tc>
                <a:tc>
                  <a:txBody>
                    <a:bodyPr/>
                    <a:lstStyle/>
                    <a:p>
                      <a:pPr algn="ctr"/>
                      <a:r>
                        <a:rPr lang="lv-LV" dirty="0" smtClean="0"/>
                        <a:t>14%</a:t>
                      </a:r>
                      <a:endParaRPr lang="lv-LV" dirty="0"/>
                    </a:p>
                  </a:txBody>
                  <a:tcPr/>
                </a:tc>
              </a:tr>
              <a:tr h="279400">
                <a:tc>
                  <a:txBody>
                    <a:bodyPr/>
                    <a:lstStyle/>
                    <a:p>
                      <a:r>
                        <a:rPr lang="lv-LV" dirty="0" smtClean="0"/>
                        <a:t>2015</a:t>
                      </a:r>
                      <a:endParaRPr lang="lv-LV" dirty="0"/>
                    </a:p>
                  </a:txBody>
                  <a:tcPr/>
                </a:tc>
                <a:tc>
                  <a:txBody>
                    <a:bodyPr/>
                    <a:lstStyle/>
                    <a:p>
                      <a:pPr algn="ctr"/>
                      <a:r>
                        <a:rPr lang="lv-LV" dirty="0" smtClean="0"/>
                        <a:t>603</a:t>
                      </a:r>
                      <a:endParaRPr lang="lv-LV" dirty="0"/>
                    </a:p>
                  </a:txBody>
                  <a:tcPr/>
                </a:tc>
                <a:tc>
                  <a:txBody>
                    <a:bodyPr/>
                    <a:lstStyle/>
                    <a:p>
                      <a:pPr algn="ctr"/>
                      <a:r>
                        <a:rPr lang="lv-LV" dirty="0" smtClean="0"/>
                        <a:t>80</a:t>
                      </a:r>
                      <a:endParaRPr lang="lv-LV" dirty="0"/>
                    </a:p>
                  </a:txBody>
                  <a:tcPr/>
                </a:tc>
                <a:tc>
                  <a:txBody>
                    <a:bodyPr/>
                    <a:lstStyle/>
                    <a:p>
                      <a:pPr algn="ctr"/>
                      <a:r>
                        <a:rPr lang="lv-LV" dirty="0" smtClean="0"/>
                        <a:t>13%</a:t>
                      </a:r>
                      <a:endParaRPr lang="lv-LV" dirty="0"/>
                    </a:p>
                  </a:txBody>
                  <a:tcPr/>
                </a:tc>
              </a:tr>
              <a:tr h="279400">
                <a:tc>
                  <a:txBody>
                    <a:bodyPr/>
                    <a:lstStyle/>
                    <a:p>
                      <a:r>
                        <a:rPr lang="lv-LV" dirty="0" smtClean="0"/>
                        <a:t>2016</a:t>
                      </a:r>
                      <a:endParaRPr lang="lv-LV" dirty="0"/>
                    </a:p>
                  </a:txBody>
                  <a:tcPr/>
                </a:tc>
                <a:tc>
                  <a:txBody>
                    <a:bodyPr/>
                    <a:lstStyle/>
                    <a:p>
                      <a:pPr algn="ctr"/>
                      <a:r>
                        <a:rPr lang="lv-LV" dirty="0" smtClean="0"/>
                        <a:t>529</a:t>
                      </a:r>
                      <a:endParaRPr lang="lv-LV" dirty="0"/>
                    </a:p>
                  </a:txBody>
                  <a:tcPr/>
                </a:tc>
                <a:tc>
                  <a:txBody>
                    <a:bodyPr/>
                    <a:lstStyle/>
                    <a:p>
                      <a:pPr algn="ctr"/>
                      <a:r>
                        <a:rPr lang="lv-LV" dirty="0" smtClean="0"/>
                        <a:t>66</a:t>
                      </a:r>
                      <a:endParaRPr lang="lv-LV" dirty="0"/>
                    </a:p>
                  </a:txBody>
                  <a:tcPr/>
                </a:tc>
                <a:tc>
                  <a:txBody>
                    <a:bodyPr/>
                    <a:lstStyle/>
                    <a:p>
                      <a:pPr algn="ctr"/>
                      <a:r>
                        <a:rPr lang="lv-LV" dirty="0" smtClean="0"/>
                        <a:t>12%</a:t>
                      </a:r>
                      <a:endParaRPr lang="lv-LV" dirty="0"/>
                    </a:p>
                  </a:txBody>
                  <a:tcPr/>
                </a:tc>
              </a:tr>
              <a:tr h="279400">
                <a:tc>
                  <a:txBody>
                    <a:bodyPr/>
                    <a:lstStyle/>
                    <a:p>
                      <a:r>
                        <a:rPr lang="lv-LV" b="1" dirty="0" smtClean="0"/>
                        <a:t>Kopā</a:t>
                      </a:r>
                      <a:endParaRPr lang="lv-LV" b="1" dirty="0"/>
                    </a:p>
                  </a:txBody>
                  <a:tcPr/>
                </a:tc>
                <a:tc>
                  <a:txBody>
                    <a:bodyPr/>
                    <a:lstStyle/>
                    <a:p>
                      <a:pPr algn="ctr"/>
                      <a:r>
                        <a:rPr lang="lv-LV" sz="1700" b="1" dirty="0" smtClean="0"/>
                        <a:t>1543</a:t>
                      </a:r>
                      <a:endParaRPr lang="lv-LV" sz="1700" b="1" dirty="0"/>
                    </a:p>
                  </a:txBody>
                  <a:tcPr/>
                </a:tc>
                <a:tc>
                  <a:txBody>
                    <a:bodyPr/>
                    <a:lstStyle/>
                    <a:p>
                      <a:pPr algn="ctr"/>
                      <a:r>
                        <a:rPr lang="lv-LV" b="1" dirty="0" smtClean="0"/>
                        <a:t>204</a:t>
                      </a:r>
                      <a:endParaRPr lang="lv-LV" b="1" dirty="0"/>
                    </a:p>
                  </a:txBody>
                  <a:tcPr/>
                </a:tc>
                <a:tc>
                  <a:txBody>
                    <a:bodyPr/>
                    <a:lstStyle/>
                    <a:p>
                      <a:pPr algn="ctr"/>
                      <a:r>
                        <a:rPr lang="lv-LV" b="1" dirty="0" smtClean="0"/>
                        <a:t>13%</a:t>
                      </a:r>
                      <a:endParaRPr lang="lv-LV" b="1" dirty="0"/>
                    </a:p>
                  </a:txBody>
                  <a:tcPr/>
                </a:tc>
              </a:tr>
            </a:tbl>
          </a:graphicData>
        </a:graphic>
      </p:graphicFrame>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264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no Latvijas atbalstīto projektu statistika 2014-2016</a:t>
            </a: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752600" y="1295400"/>
            <a:ext cx="6858000" cy="5045093"/>
          </a:xfrm>
        </p:spPr>
        <p:txBody>
          <a:bodyPr>
            <a:normAutofit/>
          </a:bodyPr>
          <a:lstStyle/>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a:solidFill>
                <a:schemeClr val="tx1"/>
              </a:solidFill>
              <a:latin typeface="Times New Roman" pitchFamily="18" charset="0"/>
              <a:cs typeface="Times New Roman" pitchFamily="18" charset="0"/>
            </a:endParaRPr>
          </a:p>
        </p:txBody>
      </p:sp>
      <p:graphicFrame>
        <p:nvGraphicFramePr>
          <p:cNvPr id="6" name="Tabula 5"/>
          <p:cNvGraphicFramePr>
            <a:graphicFrameLocks noGrp="1"/>
          </p:cNvGraphicFramePr>
          <p:nvPr/>
        </p:nvGraphicFramePr>
        <p:xfrm>
          <a:off x="1219200" y="1447800"/>
          <a:ext cx="7620000" cy="217932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279400">
                <a:tc>
                  <a:txBody>
                    <a:bodyPr/>
                    <a:lstStyle/>
                    <a:p>
                      <a:r>
                        <a:rPr lang="lv-LV" dirty="0" smtClean="0"/>
                        <a:t>Gads</a:t>
                      </a:r>
                      <a:endParaRPr lang="lv-LV" dirty="0"/>
                    </a:p>
                  </a:txBody>
                  <a:tcPr/>
                </a:tc>
                <a:tc>
                  <a:txBody>
                    <a:bodyPr/>
                    <a:lstStyle/>
                    <a:p>
                      <a:r>
                        <a:rPr lang="lv-LV" dirty="0" err="1" smtClean="0"/>
                        <a:t>Org.skaits</a:t>
                      </a:r>
                      <a:endParaRPr lang="lv-LV" dirty="0"/>
                    </a:p>
                  </a:txBody>
                  <a:tcPr/>
                </a:tc>
                <a:tc>
                  <a:txBody>
                    <a:bodyPr/>
                    <a:lstStyle/>
                    <a:p>
                      <a:r>
                        <a:rPr lang="lv-LV" dirty="0" smtClean="0"/>
                        <a:t>Vadītājs</a:t>
                      </a:r>
                      <a:endParaRPr lang="lv-LV" dirty="0"/>
                    </a:p>
                  </a:txBody>
                  <a:tcPr/>
                </a:tc>
                <a:tc>
                  <a:txBody>
                    <a:bodyPr/>
                    <a:lstStyle/>
                    <a:p>
                      <a:r>
                        <a:rPr lang="lv-LV" dirty="0" smtClean="0"/>
                        <a:t>Partneris</a:t>
                      </a:r>
                      <a:endParaRPr lang="lv-LV" dirty="0"/>
                    </a:p>
                  </a:txBody>
                  <a:tcPr/>
                </a:tc>
                <a:tc>
                  <a:txBody>
                    <a:bodyPr/>
                    <a:lstStyle/>
                    <a:p>
                      <a:r>
                        <a:rPr lang="lv-LV" dirty="0" smtClean="0"/>
                        <a:t>ES grants</a:t>
                      </a:r>
                      <a:endParaRPr lang="lv-LV" dirty="0"/>
                    </a:p>
                  </a:txBody>
                  <a:tcPr/>
                </a:tc>
              </a:tr>
              <a:tr h="279400">
                <a:tc>
                  <a:txBody>
                    <a:bodyPr/>
                    <a:lstStyle/>
                    <a:p>
                      <a:r>
                        <a:rPr lang="lv-LV" dirty="0" smtClean="0"/>
                        <a:t>2014</a:t>
                      </a:r>
                      <a:endParaRPr lang="lv-LV" dirty="0"/>
                    </a:p>
                  </a:txBody>
                  <a:tcPr/>
                </a:tc>
                <a:tc>
                  <a:txBody>
                    <a:bodyPr/>
                    <a:lstStyle/>
                    <a:p>
                      <a:r>
                        <a:rPr lang="lv-LV" dirty="0" smtClean="0"/>
                        <a:t>6</a:t>
                      </a:r>
                      <a:endParaRPr lang="lv-LV" dirty="0"/>
                    </a:p>
                  </a:txBody>
                  <a:tcPr/>
                </a:tc>
                <a:tc>
                  <a:txBody>
                    <a:bodyPr/>
                    <a:lstStyle/>
                    <a:p>
                      <a:r>
                        <a:rPr lang="lv-LV" dirty="0" smtClean="0"/>
                        <a:t>0</a:t>
                      </a:r>
                      <a:endParaRPr lang="lv-LV" dirty="0"/>
                    </a:p>
                  </a:txBody>
                  <a:tcPr/>
                </a:tc>
                <a:tc>
                  <a:txBody>
                    <a:bodyPr/>
                    <a:lstStyle/>
                    <a:p>
                      <a:r>
                        <a:rPr lang="lv-LV" dirty="0" smtClean="0"/>
                        <a:t>6</a:t>
                      </a:r>
                      <a:endParaRPr lang="lv-LV" dirty="0"/>
                    </a:p>
                  </a:txBody>
                  <a:tcPr/>
                </a:tc>
                <a:tc>
                  <a:txBody>
                    <a:bodyPr/>
                    <a:lstStyle/>
                    <a:p>
                      <a:r>
                        <a:rPr lang="lv-LV" sz="1700" kern="1200" dirty="0" smtClean="0">
                          <a:solidFill>
                            <a:schemeClr val="dk1"/>
                          </a:solidFill>
                          <a:latin typeface="+mn-lt"/>
                          <a:ea typeface="+mn-ea"/>
                          <a:cs typeface="+mn-cs"/>
                        </a:rPr>
                        <a:t>8,124,339,11</a:t>
                      </a:r>
                      <a:endParaRPr lang="lv-LV" dirty="0"/>
                    </a:p>
                  </a:txBody>
                  <a:tcPr/>
                </a:tc>
              </a:tr>
              <a:tr h="279400">
                <a:tc>
                  <a:txBody>
                    <a:bodyPr/>
                    <a:lstStyle/>
                    <a:p>
                      <a:r>
                        <a:rPr lang="lv-LV" dirty="0" smtClean="0"/>
                        <a:t>2015</a:t>
                      </a:r>
                      <a:endParaRPr lang="lv-LV" dirty="0"/>
                    </a:p>
                  </a:txBody>
                  <a:tcPr/>
                </a:tc>
                <a:tc>
                  <a:txBody>
                    <a:bodyPr/>
                    <a:lstStyle/>
                    <a:p>
                      <a:r>
                        <a:rPr lang="lv-LV" dirty="0" smtClean="0"/>
                        <a:t>5</a:t>
                      </a:r>
                      <a:endParaRPr lang="lv-LV" dirty="0"/>
                    </a:p>
                  </a:txBody>
                  <a:tcPr/>
                </a:tc>
                <a:tc>
                  <a:txBody>
                    <a:bodyPr/>
                    <a:lstStyle/>
                    <a:p>
                      <a:r>
                        <a:rPr lang="lv-LV" dirty="0" smtClean="0"/>
                        <a:t>2</a:t>
                      </a:r>
                      <a:endParaRPr lang="lv-LV" dirty="0"/>
                    </a:p>
                  </a:txBody>
                  <a:tcPr/>
                </a:tc>
                <a:tc>
                  <a:txBody>
                    <a:bodyPr/>
                    <a:lstStyle/>
                    <a:p>
                      <a:r>
                        <a:rPr lang="lv-LV" dirty="0" smtClean="0"/>
                        <a:t>4</a:t>
                      </a:r>
                      <a:endParaRPr lang="lv-LV" dirty="0"/>
                    </a:p>
                  </a:txBody>
                  <a:tcPr/>
                </a:tc>
                <a:tc>
                  <a:txBody>
                    <a:bodyPr/>
                    <a:lstStyle/>
                    <a:p>
                      <a:r>
                        <a:rPr lang="lv-LV" sz="1700" kern="1200" dirty="0" smtClean="0">
                          <a:solidFill>
                            <a:schemeClr val="dk1"/>
                          </a:solidFill>
                          <a:latin typeface="+mn-lt"/>
                          <a:ea typeface="+mn-ea"/>
                          <a:cs typeface="+mn-cs"/>
                        </a:rPr>
                        <a:t>4,942,508,60</a:t>
                      </a:r>
                      <a:endParaRPr lang="lv-LV" dirty="0"/>
                    </a:p>
                  </a:txBody>
                  <a:tcPr/>
                </a:tc>
              </a:tr>
              <a:tr h="279400">
                <a:tc>
                  <a:txBody>
                    <a:bodyPr/>
                    <a:lstStyle/>
                    <a:p>
                      <a:r>
                        <a:rPr lang="lv-LV" dirty="0" smtClean="0"/>
                        <a:t>2016</a:t>
                      </a:r>
                      <a:endParaRPr lang="lv-LV" dirty="0"/>
                    </a:p>
                  </a:txBody>
                  <a:tcPr/>
                </a:tc>
                <a:tc>
                  <a:txBody>
                    <a:bodyPr/>
                    <a:lstStyle/>
                    <a:p>
                      <a:r>
                        <a:rPr lang="lv-LV" dirty="0" smtClean="0"/>
                        <a:t>8</a:t>
                      </a:r>
                      <a:endParaRPr lang="lv-LV" dirty="0"/>
                    </a:p>
                  </a:txBody>
                  <a:tcPr/>
                </a:tc>
                <a:tc>
                  <a:txBody>
                    <a:bodyPr/>
                    <a:lstStyle/>
                    <a:p>
                      <a:r>
                        <a:rPr lang="lv-LV" dirty="0" smtClean="0"/>
                        <a:t>0</a:t>
                      </a:r>
                      <a:endParaRPr lang="lv-LV" dirty="0"/>
                    </a:p>
                  </a:txBody>
                  <a:tcPr/>
                </a:tc>
                <a:tc>
                  <a:txBody>
                    <a:bodyPr/>
                    <a:lstStyle/>
                    <a:p>
                      <a:r>
                        <a:rPr lang="lv-LV" dirty="0" smtClean="0"/>
                        <a:t>9</a:t>
                      </a:r>
                      <a:endParaRPr lang="lv-LV" dirty="0"/>
                    </a:p>
                  </a:txBody>
                  <a:tcPr/>
                </a:tc>
                <a:tc>
                  <a:txBody>
                    <a:bodyPr/>
                    <a:lstStyle/>
                    <a:p>
                      <a:r>
                        <a:rPr lang="lv-LV" sz="1700" kern="1200" dirty="0" smtClean="0">
                          <a:solidFill>
                            <a:schemeClr val="dk1"/>
                          </a:solidFill>
                          <a:latin typeface="+mn-lt"/>
                          <a:ea typeface="+mn-ea"/>
                          <a:cs typeface="+mn-cs"/>
                        </a:rPr>
                        <a:t>7,819,996,62</a:t>
                      </a:r>
                      <a:endParaRPr lang="lv-LV" dirty="0"/>
                    </a:p>
                  </a:txBody>
                  <a:tcPr/>
                </a:tc>
              </a:tr>
              <a:tr h="279400">
                <a:tc>
                  <a:txBody>
                    <a:bodyPr/>
                    <a:lstStyle/>
                    <a:p>
                      <a:r>
                        <a:rPr lang="lv-LV" b="1" dirty="0" smtClean="0"/>
                        <a:t>Kopā</a:t>
                      </a:r>
                      <a:endParaRPr lang="lv-LV" b="1" dirty="0"/>
                    </a:p>
                  </a:txBody>
                  <a:tcPr/>
                </a:tc>
                <a:tc>
                  <a:txBody>
                    <a:bodyPr/>
                    <a:lstStyle/>
                    <a:p>
                      <a:r>
                        <a:rPr lang="lv-LV" b="1" dirty="0" smtClean="0"/>
                        <a:t>16</a:t>
                      </a:r>
                      <a:r>
                        <a:rPr lang="lv-LV" b="1" baseline="0" dirty="0" smtClean="0"/>
                        <a:t> </a:t>
                      </a:r>
                      <a:r>
                        <a:rPr lang="lv-LV" sz="1400" b="0" baseline="0" dirty="0" smtClean="0"/>
                        <a:t>(dažas </a:t>
                      </a:r>
                      <a:r>
                        <a:rPr lang="lv-LV" sz="1400" b="0" baseline="0" dirty="0" err="1" smtClean="0"/>
                        <a:t>org</a:t>
                      </a:r>
                      <a:r>
                        <a:rPr lang="lv-LV" sz="1400" b="0" baseline="0" dirty="0" smtClean="0"/>
                        <a:t>. vairākos projektos)</a:t>
                      </a:r>
                      <a:endParaRPr lang="lv-LV" sz="1400" b="0" dirty="0"/>
                    </a:p>
                  </a:txBody>
                  <a:tcPr/>
                </a:tc>
                <a:tc>
                  <a:txBody>
                    <a:bodyPr/>
                    <a:lstStyle/>
                    <a:p>
                      <a:r>
                        <a:rPr lang="lv-LV" b="1" dirty="0" smtClean="0"/>
                        <a:t>2</a:t>
                      </a:r>
                      <a:endParaRPr lang="lv-LV" b="1" dirty="0"/>
                    </a:p>
                  </a:txBody>
                  <a:tcPr/>
                </a:tc>
                <a:tc>
                  <a:txBody>
                    <a:bodyPr/>
                    <a:lstStyle/>
                    <a:p>
                      <a:r>
                        <a:rPr lang="lv-LV" b="1" dirty="0" smtClean="0"/>
                        <a:t>19 projektos</a:t>
                      </a:r>
                      <a:endParaRPr lang="lv-LV" b="1" dirty="0"/>
                    </a:p>
                  </a:txBody>
                  <a:tcPr/>
                </a:tc>
                <a:tc>
                  <a:txBody>
                    <a:bodyPr/>
                    <a:lstStyle/>
                    <a:p>
                      <a:r>
                        <a:rPr lang="lv-LV" b="1" dirty="0" smtClean="0"/>
                        <a:t>20,893,844,33</a:t>
                      </a:r>
                      <a:endParaRPr lang="lv-LV" b="1" dirty="0"/>
                    </a:p>
                  </a:txBody>
                  <a:tcPr/>
                </a:tc>
              </a:tr>
            </a:tbl>
          </a:graphicData>
        </a:graphic>
      </p:graphicFrame>
      <p:graphicFrame>
        <p:nvGraphicFramePr>
          <p:cNvPr id="7" name="Tabula 6"/>
          <p:cNvGraphicFramePr>
            <a:graphicFrameLocks noGrp="1"/>
          </p:cNvGraphicFramePr>
          <p:nvPr/>
        </p:nvGraphicFramePr>
        <p:xfrm>
          <a:off x="2133600" y="3881120"/>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lv-LV" dirty="0" smtClean="0"/>
                        <a:t>Nozare</a:t>
                      </a:r>
                      <a:endParaRPr lang="lv-LV" dirty="0"/>
                    </a:p>
                  </a:txBody>
                  <a:tcPr/>
                </a:tc>
                <a:tc>
                  <a:txBody>
                    <a:bodyPr/>
                    <a:lstStyle/>
                    <a:p>
                      <a:r>
                        <a:rPr lang="lv-LV" dirty="0" smtClean="0"/>
                        <a:t>Projektu</a:t>
                      </a:r>
                      <a:r>
                        <a:rPr lang="lv-LV" baseline="0" dirty="0" smtClean="0"/>
                        <a:t> skaits</a:t>
                      </a:r>
                      <a:endParaRPr lang="lv-LV" dirty="0"/>
                    </a:p>
                  </a:txBody>
                  <a:tcPr/>
                </a:tc>
              </a:tr>
              <a:tr h="370840">
                <a:tc>
                  <a:txBody>
                    <a:bodyPr/>
                    <a:lstStyle/>
                    <a:p>
                      <a:r>
                        <a:rPr lang="lv-LV" dirty="0" smtClean="0"/>
                        <a:t>Starpdisciplinārs</a:t>
                      </a:r>
                      <a:endParaRPr lang="lv-LV" dirty="0"/>
                    </a:p>
                  </a:txBody>
                  <a:tcPr/>
                </a:tc>
                <a:tc>
                  <a:txBody>
                    <a:bodyPr/>
                    <a:lstStyle/>
                    <a:p>
                      <a:r>
                        <a:rPr lang="lv-LV" dirty="0" smtClean="0"/>
                        <a:t>8</a:t>
                      </a:r>
                      <a:endParaRPr lang="lv-LV" dirty="0"/>
                    </a:p>
                  </a:txBody>
                  <a:tcPr/>
                </a:tc>
              </a:tr>
              <a:tr h="370840">
                <a:tc>
                  <a:txBody>
                    <a:bodyPr/>
                    <a:lstStyle/>
                    <a:p>
                      <a:r>
                        <a:rPr lang="lv-LV" dirty="0" smtClean="0"/>
                        <a:t>Skatuves māksla/festivāls</a:t>
                      </a:r>
                      <a:endParaRPr lang="lv-LV" dirty="0"/>
                    </a:p>
                  </a:txBody>
                  <a:tcPr/>
                </a:tc>
                <a:tc>
                  <a:txBody>
                    <a:bodyPr/>
                    <a:lstStyle/>
                    <a:p>
                      <a:r>
                        <a:rPr lang="lv-LV" dirty="0" smtClean="0"/>
                        <a:t>4</a:t>
                      </a:r>
                      <a:endParaRPr lang="lv-LV" dirty="0"/>
                    </a:p>
                  </a:txBody>
                  <a:tcPr/>
                </a:tc>
              </a:tr>
              <a:tr h="370840">
                <a:tc>
                  <a:txBody>
                    <a:bodyPr/>
                    <a:lstStyle/>
                    <a:p>
                      <a:r>
                        <a:rPr lang="lv-LV" dirty="0" smtClean="0"/>
                        <a:t>Vizuālā/lietišķā</a:t>
                      </a:r>
                      <a:r>
                        <a:rPr lang="lv-LV" baseline="0" dirty="0" smtClean="0"/>
                        <a:t> māksla</a:t>
                      </a:r>
                      <a:endParaRPr lang="lv-LV" dirty="0"/>
                    </a:p>
                  </a:txBody>
                  <a:tcPr/>
                </a:tc>
                <a:tc>
                  <a:txBody>
                    <a:bodyPr/>
                    <a:lstStyle/>
                    <a:p>
                      <a:r>
                        <a:rPr lang="lv-LV" dirty="0" smtClean="0"/>
                        <a:t>4</a:t>
                      </a:r>
                      <a:endParaRPr lang="lv-LV" dirty="0"/>
                    </a:p>
                  </a:txBody>
                  <a:tcPr/>
                </a:tc>
              </a:tr>
              <a:tr h="370840">
                <a:tc>
                  <a:txBody>
                    <a:bodyPr/>
                    <a:lstStyle/>
                    <a:p>
                      <a:r>
                        <a:rPr lang="lv-LV" dirty="0" smtClean="0"/>
                        <a:t>Mūzika</a:t>
                      </a:r>
                      <a:endParaRPr lang="lv-LV" dirty="0"/>
                    </a:p>
                  </a:txBody>
                  <a:tcPr/>
                </a:tc>
                <a:tc>
                  <a:txBody>
                    <a:bodyPr/>
                    <a:lstStyle/>
                    <a:p>
                      <a:r>
                        <a:rPr lang="lv-LV" dirty="0" smtClean="0"/>
                        <a:t>2</a:t>
                      </a:r>
                      <a:endParaRPr lang="lv-LV" dirty="0"/>
                    </a:p>
                  </a:txBody>
                  <a:tcPr/>
                </a:tc>
              </a:tr>
              <a:tr h="370840">
                <a:tc>
                  <a:txBody>
                    <a:bodyPr/>
                    <a:lstStyle/>
                    <a:p>
                      <a:r>
                        <a:rPr lang="lv-LV" dirty="0" smtClean="0"/>
                        <a:t>Jaunie mediji</a:t>
                      </a:r>
                      <a:endParaRPr lang="lv-LV" dirty="0"/>
                    </a:p>
                  </a:txBody>
                  <a:tcPr/>
                </a:tc>
                <a:tc>
                  <a:txBody>
                    <a:bodyPr/>
                    <a:lstStyle/>
                    <a:p>
                      <a:r>
                        <a:rPr lang="lv-LV" dirty="0" smtClean="0"/>
                        <a:t>2</a:t>
                      </a:r>
                      <a:endParaRPr lang="lv-LV" dirty="0"/>
                    </a:p>
                  </a:txBody>
                  <a:tcPr/>
                </a:tc>
              </a:tr>
              <a:tr h="370840">
                <a:tc>
                  <a:txBody>
                    <a:bodyPr/>
                    <a:lstStyle/>
                    <a:p>
                      <a:r>
                        <a:rPr lang="lv-LV" dirty="0" smtClean="0"/>
                        <a:t>Literatūra</a:t>
                      </a:r>
                      <a:endParaRPr lang="lv-LV" dirty="0"/>
                    </a:p>
                  </a:txBody>
                  <a:tcPr/>
                </a:tc>
                <a:tc>
                  <a:txBody>
                    <a:bodyPr/>
                    <a:lstStyle/>
                    <a:p>
                      <a:r>
                        <a:rPr lang="lv-LV" dirty="0" smtClean="0"/>
                        <a:t>1</a:t>
                      </a:r>
                      <a:endParaRPr lang="lv-LV" dirty="0"/>
                    </a:p>
                  </a:txBody>
                  <a:tcPr/>
                </a:tc>
              </a:tr>
            </a:tbl>
          </a:graphicData>
        </a:graphic>
      </p:graphicFrame>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264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no Latvijas atbalstīto projektu statistika 2014-2016</a:t>
            </a: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752600" y="1295400"/>
            <a:ext cx="6858000" cy="5045093"/>
          </a:xfrm>
        </p:spPr>
        <p:txBody>
          <a:bodyPr>
            <a:normAutofit/>
          </a:bodyPr>
          <a:lstStyle/>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a:solidFill>
                <a:schemeClr val="tx1"/>
              </a:solidFill>
              <a:latin typeface="Times New Roman" pitchFamily="18" charset="0"/>
              <a:cs typeface="Times New Roman" pitchFamily="18" charset="0"/>
            </a:endParaRPr>
          </a:p>
        </p:txBody>
      </p:sp>
      <p:graphicFrame>
        <p:nvGraphicFramePr>
          <p:cNvPr id="8" name="Tabula 7"/>
          <p:cNvGraphicFramePr>
            <a:graphicFrameLocks noGrp="1"/>
          </p:cNvGraphicFramePr>
          <p:nvPr/>
        </p:nvGraphicFramePr>
        <p:xfrm>
          <a:off x="1752600" y="1828800"/>
          <a:ext cx="6096000" cy="24638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lv-LV" dirty="0" smtClean="0"/>
                        <a:t>Juridiskais statuss</a:t>
                      </a:r>
                      <a:endParaRPr lang="lv-LV" dirty="0"/>
                    </a:p>
                  </a:txBody>
                  <a:tcPr/>
                </a:tc>
                <a:tc>
                  <a:txBody>
                    <a:bodyPr/>
                    <a:lstStyle/>
                    <a:p>
                      <a:r>
                        <a:rPr lang="lv-LV" dirty="0" smtClean="0"/>
                        <a:t>Organizāciju skaits</a:t>
                      </a:r>
                      <a:endParaRPr lang="lv-LV" dirty="0"/>
                    </a:p>
                  </a:txBody>
                  <a:tcPr/>
                </a:tc>
              </a:tr>
              <a:tr h="370840">
                <a:tc>
                  <a:txBody>
                    <a:bodyPr/>
                    <a:lstStyle/>
                    <a:p>
                      <a:r>
                        <a:rPr lang="lv-LV" dirty="0" smtClean="0"/>
                        <a:t>Biedrība</a:t>
                      </a:r>
                      <a:endParaRPr lang="lv-LV" dirty="0"/>
                    </a:p>
                  </a:txBody>
                  <a:tcPr/>
                </a:tc>
                <a:tc>
                  <a:txBody>
                    <a:bodyPr/>
                    <a:lstStyle/>
                    <a:p>
                      <a:r>
                        <a:rPr lang="lv-LV" dirty="0" smtClean="0"/>
                        <a:t>8</a:t>
                      </a:r>
                      <a:endParaRPr lang="lv-LV" dirty="0"/>
                    </a:p>
                  </a:txBody>
                  <a:tcPr/>
                </a:tc>
              </a:tr>
              <a:tr h="370840">
                <a:tc>
                  <a:txBody>
                    <a:bodyPr/>
                    <a:lstStyle/>
                    <a:p>
                      <a:r>
                        <a:rPr lang="lv-LV" dirty="0" smtClean="0"/>
                        <a:t>Augstākās izglītības iestāde</a:t>
                      </a:r>
                      <a:endParaRPr lang="lv-LV" dirty="0"/>
                    </a:p>
                  </a:txBody>
                  <a:tcPr/>
                </a:tc>
                <a:tc>
                  <a:txBody>
                    <a:bodyPr/>
                    <a:lstStyle/>
                    <a:p>
                      <a:r>
                        <a:rPr lang="lv-LV" dirty="0" smtClean="0"/>
                        <a:t>3</a:t>
                      </a:r>
                      <a:endParaRPr lang="lv-LV" dirty="0"/>
                    </a:p>
                  </a:txBody>
                  <a:tcPr/>
                </a:tc>
              </a:tr>
              <a:tr h="370840">
                <a:tc>
                  <a:txBody>
                    <a:bodyPr/>
                    <a:lstStyle/>
                    <a:p>
                      <a:r>
                        <a:rPr lang="lv-LV" dirty="0" smtClean="0"/>
                        <a:t>Pašvaldība/iestāde</a:t>
                      </a:r>
                      <a:endParaRPr lang="lv-LV" dirty="0"/>
                    </a:p>
                  </a:txBody>
                  <a:tcPr/>
                </a:tc>
                <a:tc>
                  <a:txBody>
                    <a:bodyPr/>
                    <a:lstStyle/>
                    <a:p>
                      <a:r>
                        <a:rPr lang="lv-LV" dirty="0" smtClean="0"/>
                        <a:t>2</a:t>
                      </a:r>
                      <a:endParaRPr lang="lv-LV" dirty="0"/>
                    </a:p>
                  </a:txBody>
                  <a:tcPr/>
                </a:tc>
              </a:tr>
              <a:tr h="370840">
                <a:tc>
                  <a:txBody>
                    <a:bodyPr/>
                    <a:lstStyle/>
                    <a:p>
                      <a:r>
                        <a:rPr lang="lv-LV" dirty="0" smtClean="0"/>
                        <a:t>Uzņēmums</a:t>
                      </a:r>
                      <a:endParaRPr lang="lv-LV" dirty="0"/>
                    </a:p>
                  </a:txBody>
                  <a:tcPr/>
                </a:tc>
                <a:tc>
                  <a:txBody>
                    <a:bodyPr/>
                    <a:lstStyle/>
                    <a:p>
                      <a:r>
                        <a:rPr lang="lv-LV" dirty="0" smtClean="0"/>
                        <a:t>1</a:t>
                      </a:r>
                      <a:endParaRPr lang="lv-LV" dirty="0"/>
                    </a:p>
                  </a:txBody>
                  <a:tcPr/>
                </a:tc>
              </a:tr>
              <a:tr h="370840">
                <a:tc>
                  <a:txBody>
                    <a:bodyPr/>
                    <a:lstStyle/>
                    <a:p>
                      <a:r>
                        <a:rPr lang="lv-LV" dirty="0" smtClean="0"/>
                        <a:t>Valsts padotībā esoša kultūras institūcija</a:t>
                      </a:r>
                      <a:endParaRPr lang="lv-LV" dirty="0"/>
                    </a:p>
                  </a:txBody>
                  <a:tcPr/>
                </a:tc>
                <a:tc>
                  <a:txBody>
                    <a:bodyPr/>
                    <a:lstStyle/>
                    <a:p>
                      <a:r>
                        <a:rPr lang="lv-LV" dirty="0" smtClean="0"/>
                        <a:t>1</a:t>
                      </a:r>
                      <a:endParaRPr lang="lv-LV" dirty="0"/>
                    </a:p>
                  </a:txBody>
                  <a:tcPr/>
                </a:tc>
              </a:tr>
            </a:tbl>
          </a:graphicData>
        </a:graphic>
      </p:graphicFrame>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3" name="Satura vietturis 2"/>
          <p:cNvSpPr>
            <a:spLocks noGrp="1"/>
          </p:cNvSpPr>
          <p:nvPr>
            <p:ph idx="1"/>
          </p:nvPr>
        </p:nvSpPr>
        <p:spPr>
          <a:xfrm>
            <a:off x="6844350" y="304800"/>
            <a:ext cx="2299650" cy="6248400"/>
          </a:xfrm>
        </p:spPr>
        <p:txBody>
          <a:bodyPr>
            <a:normAutofit/>
          </a:bodyPr>
          <a:lstStyle/>
          <a:p>
            <a:pPr>
              <a:buNone/>
            </a:pPr>
            <a:r>
              <a:rPr lang="lv-LV" sz="2500" i="1" dirty="0" smtClean="0"/>
              <a:t>	</a:t>
            </a:r>
            <a:r>
              <a:rPr lang="lv-LV" sz="2500" i="1" dirty="0" smtClean="0">
                <a:solidFill>
                  <a:schemeClr val="accent4">
                    <a:lumMod val="75000"/>
                  </a:schemeClr>
                </a:solidFill>
              </a:rPr>
              <a:t>RADOŠĀS EIROPAS BIROJS</a:t>
            </a:r>
          </a:p>
          <a:p>
            <a:r>
              <a:rPr lang="lv-LV" sz="2500" dirty="0" smtClean="0"/>
              <a:t>Konsultācijas</a:t>
            </a:r>
          </a:p>
          <a:p>
            <a:r>
              <a:rPr lang="lv-LV" sz="2500" dirty="0" smtClean="0"/>
              <a:t>Semināri</a:t>
            </a:r>
          </a:p>
          <a:p>
            <a:r>
              <a:rPr lang="lv-LV" sz="2500" dirty="0" smtClean="0"/>
              <a:t>Ziņu lapa</a:t>
            </a:r>
          </a:p>
          <a:p>
            <a:r>
              <a:rPr lang="lv-LV" sz="2500" dirty="0" err="1" smtClean="0"/>
              <a:t>Partner-organizāciju</a:t>
            </a:r>
            <a:r>
              <a:rPr lang="lv-LV" sz="2500" dirty="0" smtClean="0"/>
              <a:t> meklēšana</a:t>
            </a:r>
          </a:p>
          <a:p>
            <a:r>
              <a:rPr lang="lv-LV" sz="2500" dirty="0" smtClean="0"/>
              <a:t>Valsts budžeta līdz-finansējums</a:t>
            </a:r>
          </a:p>
          <a:p>
            <a:r>
              <a:rPr lang="lv-LV" sz="2500" dirty="0" smtClean="0"/>
              <a:t>FB, </a:t>
            </a:r>
            <a:r>
              <a:rPr lang="lv-LV" sz="2500" dirty="0" err="1" smtClean="0"/>
              <a:t>Twitter</a:t>
            </a:r>
            <a:endParaRPr lang="en-GB" sz="2500" dirty="0"/>
          </a:p>
        </p:txBody>
      </p:sp>
      <p:pic>
        <p:nvPicPr>
          <p:cNvPr id="6" name="Attēls 5" descr="REmp.jpg"/>
          <p:cNvPicPr>
            <a:picLocks noChangeAspect="1"/>
          </p:cNvPicPr>
          <p:nvPr/>
        </p:nvPicPr>
        <p:blipFill>
          <a:blip r:embed="rId3" cstate="print"/>
          <a:stretch>
            <a:fillRect/>
          </a:stretch>
        </p:blipFill>
        <p:spPr>
          <a:xfrm>
            <a:off x="0" y="1371600"/>
            <a:ext cx="6685162" cy="5486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264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no Latvijas atbalstīto projektu statistika 2014-2015</a:t>
            </a: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752600" y="1295400"/>
            <a:ext cx="6858000" cy="5045093"/>
          </a:xfrm>
        </p:spPr>
        <p:txBody>
          <a:bodyPr>
            <a:normAutofit fontScale="62500" lnSpcReduction="20000"/>
          </a:bodyPr>
          <a:lstStyle/>
          <a:p>
            <a:pPr algn="l"/>
            <a:r>
              <a:rPr lang="lv-LV" sz="2000" b="1" dirty="0" smtClean="0">
                <a:solidFill>
                  <a:schemeClr val="tx1"/>
                </a:solidFill>
              </a:rPr>
              <a:t>MAZA MĒROGA SADARBĪBAS PROJEKTI:</a:t>
            </a:r>
          </a:p>
          <a:p>
            <a:pPr algn="l"/>
            <a:endParaRPr lang="lv-LV" sz="2000" b="1" dirty="0" smtClean="0">
              <a:solidFill>
                <a:schemeClr val="tx1"/>
              </a:solidFill>
            </a:endParaRPr>
          </a:p>
          <a:p>
            <a:pPr algn="l"/>
            <a:r>
              <a:rPr lang="lv-LV" sz="2200" b="1" dirty="0" smtClean="0">
                <a:solidFill>
                  <a:schemeClr val="accent4">
                    <a:lumMod val="75000"/>
                  </a:schemeClr>
                </a:solidFill>
              </a:rPr>
              <a:t>2014</a:t>
            </a:r>
          </a:p>
          <a:p>
            <a:pPr algn="l"/>
            <a:r>
              <a:rPr lang="lv-LV" sz="2000" i="1" dirty="0" err="1" smtClean="0">
                <a:solidFill>
                  <a:schemeClr val="tx1"/>
                </a:solidFill>
              </a:rPr>
              <a:t>This</a:t>
            </a:r>
            <a:r>
              <a:rPr lang="lv-LV" sz="2000" i="1" dirty="0" smtClean="0">
                <a:solidFill>
                  <a:schemeClr val="tx1"/>
                </a:solidFill>
              </a:rPr>
              <a:t> Is </a:t>
            </a:r>
            <a:r>
              <a:rPr lang="lv-LV" sz="2000" i="1" dirty="0" err="1" smtClean="0">
                <a:solidFill>
                  <a:schemeClr val="tx1"/>
                </a:solidFill>
              </a:rPr>
              <a:t>Tomorrow</a:t>
            </a:r>
            <a:r>
              <a:rPr lang="lv-LV" sz="2000" i="1" dirty="0" smtClean="0">
                <a:solidFill>
                  <a:schemeClr val="tx1"/>
                </a:solidFill>
              </a:rPr>
              <a:t>. </a:t>
            </a:r>
            <a:r>
              <a:rPr lang="lv-LV" sz="2000" i="1" dirty="0" err="1" smtClean="0">
                <a:solidFill>
                  <a:schemeClr val="tx1"/>
                </a:solidFill>
              </a:rPr>
              <a:t>Back</a:t>
            </a:r>
            <a:r>
              <a:rPr lang="lv-LV" sz="2000" i="1" dirty="0" smtClean="0">
                <a:solidFill>
                  <a:schemeClr val="tx1"/>
                </a:solidFill>
              </a:rPr>
              <a:t> to </a:t>
            </a:r>
            <a:r>
              <a:rPr lang="lv-LV" sz="2000" i="1" dirty="0" err="1" smtClean="0">
                <a:solidFill>
                  <a:schemeClr val="tx1"/>
                </a:solidFill>
              </a:rPr>
              <a:t>Basics</a:t>
            </a:r>
            <a:r>
              <a:rPr lang="lv-LV" sz="2000" i="1" dirty="0" smtClean="0">
                <a:solidFill>
                  <a:schemeClr val="tx1"/>
                </a:solidFill>
              </a:rPr>
              <a:t>: </a:t>
            </a:r>
            <a:r>
              <a:rPr lang="lv-LV" sz="2000" i="1" dirty="0" err="1" smtClean="0">
                <a:solidFill>
                  <a:schemeClr val="tx1"/>
                </a:solidFill>
              </a:rPr>
              <a:t>Forms</a:t>
            </a:r>
            <a:r>
              <a:rPr lang="lv-LV" sz="2000" i="1" dirty="0" smtClean="0">
                <a:solidFill>
                  <a:schemeClr val="tx1"/>
                </a:solidFill>
              </a:rPr>
              <a:t> </a:t>
            </a:r>
            <a:r>
              <a:rPr lang="lv-LV" sz="2000" i="1" dirty="0" err="1" smtClean="0">
                <a:solidFill>
                  <a:schemeClr val="tx1"/>
                </a:solidFill>
              </a:rPr>
              <a:t>and</a:t>
            </a:r>
            <a:r>
              <a:rPr lang="lv-LV" sz="2000" i="1" dirty="0" smtClean="0">
                <a:solidFill>
                  <a:schemeClr val="tx1"/>
                </a:solidFill>
              </a:rPr>
              <a:t> </a:t>
            </a:r>
            <a:r>
              <a:rPr lang="lv-LV" sz="2000" i="1" dirty="0" err="1" smtClean="0">
                <a:solidFill>
                  <a:schemeClr val="tx1"/>
                </a:solidFill>
              </a:rPr>
              <a:t>Actions</a:t>
            </a:r>
            <a:r>
              <a:rPr lang="lv-LV" sz="2000" i="1" dirty="0" smtClean="0">
                <a:solidFill>
                  <a:schemeClr val="tx1"/>
                </a:solidFill>
              </a:rPr>
              <a:t> </a:t>
            </a:r>
            <a:r>
              <a:rPr lang="lv-LV" sz="2000" i="1" dirty="0" err="1" smtClean="0">
                <a:solidFill>
                  <a:schemeClr val="tx1"/>
                </a:solidFill>
              </a:rPr>
              <a:t>in</a:t>
            </a:r>
            <a:r>
              <a:rPr lang="lv-LV" sz="2000" i="1" dirty="0" smtClean="0">
                <a:solidFill>
                  <a:schemeClr val="tx1"/>
                </a:solidFill>
              </a:rPr>
              <a:t> the </a:t>
            </a:r>
            <a:r>
              <a:rPr lang="lv-LV" sz="2000" i="1" dirty="0" err="1" smtClean="0">
                <a:solidFill>
                  <a:schemeClr val="tx1"/>
                </a:solidFill>
              </a:rPr>
              <a:t>Future</a:t>
            </a:r>
            <a:r>
              <a:rPr lang="lv-LV" sz="2000" i="1" dirty="0" smtClean="0">
                <a:solidFill>
                  <a:schemeClr val="tx1"/>
                </a:solidFill>
              </a:rPr>
              <a:t> </a:t>
            </a:r>
            <a:r>
              <a:rPr lang="lv-LV" sz="2000" dirty="0" smtClean="0">
                <a:solidFill>
                  <a:schemeClr val="tx1"/>
                </a:solidFill>
              </a:rPr>
              <a:t>(199 998 eiro) - </a:t>
            </a:r>
            <a:r>
              <a:rPr lang="lv-LV" sz="2000" b="1" dirty="0" smtClean="0">
                <a:solidFill>
                  <a:schemeClr val="tx1"/>
                </a:solidFill>
              </a:rPr>
              <a:t>Latvijas Laikmetīgās mākslas centrs</a:t>
            </a:r>
            <a:r>
              <a:rPr lang="lv-LV" sz="2000" dirty="0" smtClean="0">
                <a:solidFill>
                  <a:schemeClr val="tx1"/>
                </a:solidFill>
              </a:rPr>
              <a:t>, partneris</a:t>
            </a:r>
          </a:p>
          <a:p>
            <a:pPr algn="l"/>
            <a:r>
              <a:rPr lang="lv-LV" sz="2000" i="1" dirty="0" err="1" smtClean="0">
                <a:solidFill>
                  <a:schemeClr val="tx1"/>
                </a:solidFill>
              </a:rPr>
              <a:t>Changing</a:t>
            </a:r>
            <a:r>
              <a:rPr lang="lv-LV" sz="2000" i="1" dirty="0" smtClean="0">
                <a:solidFill>
                  <a:schemeClr val="tx1"/>
                </a:solidFill>
              </a:rPr>
              <a:t> </a:t>
            </a:r>
            <a:r>
              <a:rPr lang="lv-LV" sz="2000" i="1" dirty="0" err="1" smtClean="0">
                <a:solidFill>
                  <a:schemeClr val="tx1"/>
                </a:solidFill>
              </a:rPr>
              <a:t>Weathers</a:t>
            </a:r>
            <a:r>
              <a:rPr lang="lv-LV" sz="2000" i="1" dirty="0" smtClean="0">
                <a:solidFill>
                  <a:schemeClr val="tx1"/>
                </a:solidFill>
              </a:rPr>
              <a:t> </a:t>
            </a:r>
            <a:r>
              <a:rPr lang="lv-LV" sz="2000" dirty="0" smtClean="0">
                <a:solidFill>
                  <a:schemeClr val="tx1"/>
                </a:solidFill>
              </a:rPr>
              <a:t>(200 000 eiro) - </a:t>
            </a:r>
            <a:r>
              <a:rPr lang="lv-LV" sz="2000" b="1" dirty="0" smtClean="0">
                <a:solidFill>
                  <a:schemeClr val="tx1"/>
                </a:solidFill>
              </a:rPr>
              <a:t>Jauno mediju kultūras centrs RIX-C</a:t>
            </a:r>
            <a:r>
              <a:rPr lang="lv-LV" sz="2000" dirty="0" smtClean="0">
                <a:solidFill>
                  <a:schemeClr val="tx1"/>
                </a:solidFill>
              </a:rPr>
              <a:t>, partneris</a:t>
            </a:r>
          </a:p>
          <a:p>
            <a:pPr algn="l"/>
            <a:r>
              <a:rPr lang="lv-LV" sz="2200" b="1" dirty="0" smtClean="0">
                <a:solidFill>
                  <a:schemeClr val="accent4">
                    <a:lumMod val="75000"/>
                  </a:schemeClr>
                </a:solidFill>
              </a:rPr>
              <a:t>2015</a:t>
            </a:r>
          </a:p>
          <a:p>
            <a:pPr algn="l"/>
            <a:r>
              <a:rPr lang="lv-LV" sz="2000" dirty="0" err="1" smtClean="0">
                <a:solidFill>
                  <a:schemeClr val="tx1"/>
                </a:solidFill>
              </a:rPr>
              <a:t>Renewable</a:t>
            </a:r>
            <a:r>
              <a:rPr lang="lv-LV" sz="2000" dirty="0" smtClean="0">
                <a:solidFill>
                  <a:schemeClr val="tx1"/>
                </a:solidFill>
              </a:rPr>
              <a:t> </a:t>
            </a:r>
            <a:r>
              <a:rPr lang="lv-LV" sz="2000" dirty="0" err="1" smtClean="0">
                <a:solidFill>
                  <a:schemeClr val="tx1"/>
                </a:solidFill>
              </a:rPr>
              <a:t>Futures</a:t>
            </a:r>
            <a:r>
              <a:rPr lang="lv-LV" sz="2000" dirty="0" smtClean="0">
                <a:solidFill>
                  <a:schemeClr val="tx1"/>
                </a:solidFill>
              </a:rPr>
              <a:t> (199 980 eiro) - </a:t>
            </a:r>
            <a:r>
              <a:rPr lang="lv-LV" sz="2000" b="1" dirty="0" smtClean="0">
                <a:solidFill>
                  <a:schemeClr val="tx1"/>
                </a:solidFill>
              </a:rPr>
              <a:t>Jauno mediju kultūras centrs RIX-C </a:t>
            </a:r>
            <a:r>
              <a:rPr lang="lv-LV" sz="2000" dirty="0" smtClean="0">
                <a:solidFill>
                  <a:schemeClr val="tx1"/>
                </a:solidFill>
              </a:rPr>
              <a:t>(vadītājs)</a:t>
            </a:r>
            <a:r>
              <a:rPr lang="lv-LV" sz="2000" b="1" dirty="0" smtClean="0">
                <a:solidFill>
                  <a:schemeClr val="tx1"/>
                </a:solidFill>
              </a:rPr>
              <a:t>, Liepājas Universitāte</a:t>
            </a:r>
            <a:r>
              <a:rPr lang="lv-LV" sz="2000" dirty="0" smtClean="0">
                <a:solidFill>
                  <a:schemeClr val="tx1"/>
                </a:solidFill>
              </a:rPr>
              <a:t>, partneris</a:t>
            </a:r>
          </a:p>
          <a:p>
            <a:pPr algn="l"/>
            <a:r>
              <a:rPr lang="lv-LV" sz="2000" dirty="0" err="1" smtClean="0">
                <a:solidFill>
                  <a:schemeClr val="tx1"/>
                </a:solidFill>
              </a:rPr>
              <a:t>Baltic</a:t>
            </a:r>
            <a:r>
              <a:rPr lang="lv-LV" sz="2000" dirty="0" smtClean="0">
                <a:solidFill>
                  <a:schemeClr val="tx1"/>
                </a:solidFill>
              </a:rPr>
              <a:t> </a:t>
            </a:r>
            <a:r>
              <a:rPr lang="lv-LV" sz="2000" dirty="0" err="1" smtClean="0">
                <a:solidFill>
                  <a:schemeClr val="tx1"/>
                </a:solidFill>
              </a:rPr>
              <a:t>Light</a:t>
            </a:r>
            <a:r>
              <a:rPr lang="lv-LV" sz="2000" dirty="0" smtClean="0">
                <a:solidFill>
                  <a:schemeClr val="tx1"/>
                </a:solidFill>
              </a:rPr>
              <a:t> </a:t>
            </a:r>
            <a:r>
              <a:rPr lang="lv-LV" sz="2000" dirty="0" err="1" smtClean="0">
                <a:solidFill>
                  <a:schemeClr val="tx1"/>
                </a:solidFill>
              </a:rPr>
              <a:t>Chain</a:t>
            </a:r>
            <a:r>
              <a:rPr lang="lv-LV" sz="2000" dirty="0" smtClean="0">
                <a:solidFill>
                  <a:schemeClr val="tx1"/>
                </a:solidFill>
              </a:rPr>
              <a:t> (193 443,72 eiro) – </a:t>
            </a:r>
            <a:r>
              <a:rPr lang="lv-LV" sz="2000" b="1" dirty="0" smtClean="0">
                <a:solidFill>
                  <a:schemeClr val="tx1"/>
                </a:solidFill>
              </a:rPr>
              <a:t>Nodibinājums “Rīga2014”</a:t>
            </a:r>
            <a:r>
              <a:rPr lang="lv-LV" sz="2000" dirty="0" smtClean="0">
                <a:solidFill>
                  <a:schemeClr val="tx1"/>
                </a:solidFill>
              </a:rPr>
              <a:t>, vadītājs</a:t>
            </a:r>
          </a:p>
          <a:p>
            <a:pPr algn="l"/>
            <a:endParaRPr lang="lv-LV" sz="2000" dirty="0" smtClean="0">
              <a:solidFill>
                <a:schemeClr val="tx1"/>
              </a:solidFill>
            </a:endParaRPr>
          </a:p>
          <a:p>
            <a:pPr algn="l"/>
            <a:r>
              <a:rPr lang="lv-LV" sz="2000" b="1" dirty="0" smtClean="0">
                <a:solidFill>
                  <a:schemeClr val="tx1"/>
                </a:solidFill>
              </a:rPr>
              <a:t>LIELA MĒROGA SADARBĪBAS PROJEKTI:</a:t>
            </a:r>
          </a:p>
          <a:p>
            <a:pPr algn="l"/>
            <a:endParaRPr lang="lv-LV" sz="2000" b="1" dirty="0" smtClean="0">
              <a:solidFill>
                <a:schemeClr val="tx1"/>
              </a:solidFill>
            </a:endParaRPr>
          </a:p>
          <a:p>
            <a:pPr algn="l"/>
            <a:r>
              <a:rPr lang="lv-LV" sz="2200" b="1" dirty="0" smtClean="0">
                <a:solidFill>
                  <a:schemeClr val="accent4">
                    <a:lumMod val="75000"/>
                  </a:schemeClr>
                </a:solidFill>
              </a:rPr>
              <a:t>2014</a:t>
            </a:r>
          </a:p>
          <a:p>
            <a:pPr algn="l"/>
            <a:r>
              <a:rPr lang="lv-LV" sz="2000" i="1" dirty="0" smtClean="0">
                <a:solidFill>
                  <a:schemeClr val="tx1"/>
                </a:solidFill>
              </a:rPr>
              <a:t>DNA </a:t>
            </a:r>
            <a:r>
              <a:rPr lang="lv-LV" sz="2000" i="1" dirty="0" err="1" smtClean="0">
                <a:solidFill>
                  <a:schemeClr val="tx1"/>
                </a:solidFill>
              </a:rPr>
              <a:t>Departures</a:t>
            </a:r>
            <a:r>
              <a:rPr lang="lv-LV" sz="2000" i="1" dirty="0" smtClean="0">
                <a:solidFill>
                  <a:schemeClr val="tx1"/>
                </a:solidFill>
              </a:rPr>
              <a:t> </a:t>
            </a:r>
            <a:r>
              <a:rPr lang="lv-LV" sz="2000" i="1" dirty="0" err="1" smtClean="0">
                <a:solidFill>
                  <a:schemeClr val="tx1"/>
                </a:solidFill>
              </a:rPr>
              <a:t>and</a:t>
            </a:r>
            <a:r>
              <a:rPr lang="lv-LV" sz="2000" i="1" dirty="0" smtClean="0">
                <a:solidFill>
                  <a:schemeClr val="tx1"/>
                </a:solidFill>
              </a:rPr>
              <a:t> </a:t>
            </a:r>
            <a:r>
              <a:rPr lang="lv-LV" sz="2000" i="1" dirty="0" err="1" smtClean="0">
                <a:solidFill>
                  <a:schemeClr val="tx1"/>
                </a:solidFill>
              </a:rPr>
              <a:t>Arrivals</a:t>
            </a:r>
            <a:r>
              <a:rPr lang="lv-LV" sz="2000" i="1" dirty="0" smtClean="0">
                <a:solidFill>
                  <a:schemeClr val="tx1"/>
                </a:solidFill>
              </a:rPr>
              <a:t> </a:t>
            </a:r>
            <a:r>
              <a:rPr lang="lv-LV" sz="2000" dirty="0" smtClean="0">
                <a:solidFill>
                  <a:schemeClr val="tx1"/>
                </a:solidFill>
              </a:rPr>
              <a:t>(1 962 970 eiro) - </a:t>
            </a:r>
            <a:r>
              <a:rPr lang="lv-LV" sz="2000" b="1" dirty="0" smtClean="0">
                <a:solidFill>
                  <a:schemeClr val="tx1"/>
                </a:solidFill>
              </a:rPr>
              <a:t>Latvijas Jaunā teātra institūts</a:t>
            </a:r>
            <a:r>
              <a:rPr lang="lv-LV" sz="2000" dirty="0" smtClean="0">
                <a:solidFill>
                  <a:schemeClr val="tx1"/>
                </a:solidFill>
              </a:rPr>
              <a:t>, partneris</a:t>
            </a:r>
          </a:p>
          <a:p>
            <a:pPr algn="l"/>
            <a:r>
              <a:rPr lang="lv-LV" sz="2000" i="1" dirty="0" err="1" smtClean="0">
                <a:solidFill>
                  <a:schemeClr val="tx1"/>
                </a:solidFill>
              </a:rPr>
              <a:t>eeemerging</a:t>
            </a:r>
            <a:r>
              <a:rPr lang="lv-LV" sz="2000" i="1" dirty="0" smtClean="0">
                <a:solidFill>
                  <a:schemeClr val="tx1"/>
                </a:solidFill>
              </a:rPr>
              <a:t>, </a:t>
            </a:r>
            <a:r>
              <a:rPr lang="lv-LV" sz="2000" i="1" dirty="0" err="1" smtClean="0">
                <a:solidFill>
                  <a:schemeClr val="tx1"/>
                </a:solidFill>
              </a:rPr>
              <a:t>Emerging</a:t>
            </a:r>
            <a:r>
              <a:rPr lang="lv-LV" sz="2000" i="1" dirty="0" smtClean="0">
                <a:solidFill>
                  <a:schemeClr val="tx1"/>
                </a:solidFill>
              </a:rPr>
              <a:t> </a:t>
            </a:r>
            <a:r>
              <a:rPr lang="lv-LV" sz="2000" i="1" dirty="0" err="1" smtClean="0">
                <a:solidFill>
                  <a:schemeClr val="tx1"/>
                </a:solidFill>
              </a:rPr>
              <a:t>European</a:t>
            </a:r>
            <a:r>
              <a:rPr lang="lv-LV" sz="2000" i="1" dirty="0" smtClean="0">
                <a:solidFill>
                  <a:schemeClr val="tx1"/>
                </a:solidFill>
              </a:rPr>
              <a:t> </a:t>
            </a:r>
            <a:r>
              <a:rPr lang="lv-LV" sz="2000" i="1" dirty="0" err="1" smtClean="0">
                <a:solidFill>
                  <a:schemeClr val="tx1"/>
                </a:solidFill>
              </a:rPr>
              <a:t>Ensembles</a:t>
            </a:r>
            <a:r>
              <a:rPr lang="lv-LV" sz="2000" i="1" dirty="0" smtClean="0">
                <a:solidFill>
                  <a:schemeClr val="tx1"/>
                </a:solidFill>
              </a:rPr>
              <a:t> Project </a:t>
            </a:r>
            <a:r>
              <a:rPr lang="lv-LV" sz="2000" dirty="0" smtClean="0">
                <a:solidFill>
                  <a:schemeClr val="tx1"/>
                </a:solidFill>
              </a:rPr>
              <a:t>(1 971 375 eiro) - </a:t>
            </a:r>
            <a:r>
              <a:rPr lang="lv-LV" sz="2000" b="1" dirty="0" smtClean="0">
                <a:solidFill>
                  <a:schemeClr val="tx1"/>
                </a:solidFill>
              </a:rPr>
              <a:t>Rīgas Senās mūzikas centrs</a:t>
            </a:r>
            <a:r>
              <a:rPr lang="lv-LV" sz="2000" dirty="0" smtClean="0">
                <a:solidFill>
                  <a:schemeClr val="tx1"/>
                </a:solidFill>
              </a:rPr>
              <a:t>, partneris</a:t>
            </a:r>
          </a:p>
          <a:p>
            <a:pPr algn="l"/>
            <a:r>
              <a:rPr lang="lv-LV" sz="2000" i="1" dirty="0" err="1" smtClean="0">
                <a:solidFill>
                  <a:schemeClr val="tx1"/>
                </a:solidFill>
              </a:rPr>
              <a:t>European</a:t>
            </a:r>
            <a:r>
              <a:rPr lang="lv-LV" sz="2000" i="1" dirty="0" smtClean="0">
                <a:solidFill>
                  <a:schemeClr val="tx1"/>
                </a:solidFill>
              </a:rPr>
              <a:t> Opera </a:t>
            </a:r>
            <a:r>
              <a:rPr lang="lv-LV" sz="2000" i="1" dirty="0" err="1" smtClean="0">
                <a:solidFill>
                  <a:schemeClr val="tx1"/>
                </a:solidFill>
              </a:rPr>
              <a:t>Digital</a:t>
            </a:r>
            <a:r>
              <a:rPr lang="lv-LV" sz="2000" i="1" dirty="0" smtClean="0">
                <a:solidFill>
                  <a:schemeClr val="tx1"/>
                </a:solidFill>
              </a:rPr>
              <a:t> Project </a:t>
            </a:r>
            <a:r>
              <a:rPr lang="lv-LV" sz="2000" dirty="0" smtClean="0">
                <a:solidFill>
                  <a:schemeClr val="tx1"/>
                </a:solidFill>
              </a:rPr>
              <a:t>(1 855 688 eiro) - </a:t>
            </a:r>
            <a:r>
              <a:rPr lang="lv-LV" sz="2000" b="1" dirty="0" smtClean="0">
                <a:solidFill>
                  <a:schemeClr val="tx1"/>
                </a:solidFill>
              </a:rPr>
              <a:t>Latvijas Nacionālā opera un balets</a:t>
            </a:r>
            <a:r>
              <a:rPr lang="lv-LV" sz="2000" dirty="0" smtClean="0">
                <a:solidFill>
                  <a:schemeClr val="tx1"/>
                </a:solidFill>
              </a:rPr>
              <a:t>, partneris</a:t>
            </a:r>
          </a:p>
          <a:p>
            <a:pPr algn="l"/>
            <a:r>
              <a:rPr lang="lv-LV" sz="2000" i="1" dirty="0" err="1" smtClean="0">
                <a:solidFill>
                  <a:schemeClr val="tx1"/>
                </a:solidFill>
              </a:rPr>
              <a:t>Ceramics</a:t>
            </a:r>
            <a:r>
              <a:rPr lang="lv-LV" sz="2000" i="1" dirty="0" smtClean="0">
                <a:solidFill>
                  <a:schemeClr val="tx1"/>
                </a:solidFill>
              </a:rPr>
              <a:t> </a:t>
            </a:r>
            <a:r>
              <a:rPr lang="lv-LV" sz="2000" i="1" dirty="0" err="1" smtClean="0">
                <a:solidFill>
                  <a:schemeClr val="tx1"/>
                </a:solidFill>
              </a:rPr>
              <a:t>and</a:t>
            </a:r>
            <a:r>
              <a:rPr lang="lv-LV" sz="2000" i="1" dirty="0" smtClean="0">
                <a:solidFill>
                  <a:schemeClr val="tx1"/>
                </a:solidFill>
              </a:rPr>
              <a:t> </a:t>
            </a:r>
            <a:r>
              <a:rPr lang="lv-LV" sz="2000" i="1" dirty="0" err="1" smtClean="0">
                <a:solidFill>
                  <a:schemeClr val="tx1"/>
                </a:solidFill>
              </a:rPr>
              <a:t>its</a:t>
            </a:r>
            <a:r>
              <a:rPr lang="lv-LV" sz="2000" i="1" dirty="0" smtClean="0">
                <a:solidFill>
                  <a:schemeClr val="tx1"/>
                </a:solidFill>
              </a:rPr>
              <a:t> </a:t>
            </a:r>
            <a:r>
              <a:rPr lang="lv-LV" sz="2000" i="1" dirty="0" err="1" smtClean="0">
                <a:solidFill>
                  <a:schemeClr val="tx1"/>
                </a:solidFill>
              </a:rPr>
              <a:t>dimensions</a:t>
            </a:r>
            <a:r>
              <a:rPr lang="lv-LV" sz="2000" i="1" dirty="0" smtClean="0">
                <a:solidFill>
                  <a:schemeClr val="tx1"/>
                </a:solidFill>
              </a:rPr>
              <a:t> </a:t>
            </a:r>
            <a:r>
              <a:rPr lang="lv-LV" sz="2000" dirty="0" smtClean="0">
                <a:solidFill>
                  <a:schemeClr val="tx1"/>
                </a:solidFill>
              </a:rPr>
              <a:t>(1 934 309 eiro) - </a:t>
            </a:r>
            <a:r>
              <a:rPr lang="lv-LV" sz="2000" b="1" dirty="0" smtClean="0">
                <a:solidFill>
                  <a:schemeClr val="tx1"/>
                </a:solidFill>
              </a:rPr>
              <a:t>Rīgas Tehniskā universitāte</a:t>
            </a:r>
            <a:r>
              <a:rPr lang="lv-LV" sz="2000" dirty="0" smtClean="0">
                <a:solidFill>
                  <a:schemeClr val="tx1"/>
                </a:solidFill>
              </a:rPr>
              <a:t>, partneris</a:t>
            </a:r>
          </a:p>
          <a:p>
            <a:pPr algn="l"/>
            <a:r>
              <a:rPr lang="lv-LV" sz="2200" b="1" dirty="0" smtClean="0">
                <a:solidFill>
                  <a:schemeClr val="accent4">
                    <a:lumMod val="75000"/>
                  </a:schemeClr>
                </a:solidFill>
              </a:rPr>
              <a:t>2015</a:t>
            </a:r>
          </a:p>
          <a:p>
            <a:pPr algn="l"/>
            <a:r>
              <a:rPr lang="lv-LV" sz="2000" i="1" dirty="0" err="1" smtClean="0">
                <a:solidFill>
                  <a:schemeClr val="tx1"/>
                </a:solidFill>
              </a:rPr>
              <a:t>Flaneur</a:t>
            </a:r>
            <a:r>
              <a:rPr lang="lv-LV" sz="2000" i="1" dirty="0" smtClean="0">
                <a:solidFill>
                  <a:schemeClr val="tx1"/>
                </a:solidFill>
              </a:rPr>
              <a:t> - </a:t>
            </a:r>
            <a:r>
              <a:rPr lang="lv-LV" sz="2000" i="1" dirty="0" err="1" smtClean="0">
                <a:solidFill>
                  <a:schemeClr val="tx1"/>
                </a:solidFill>
              </a:rPr>
              <a:t>New</a:t>
            </a:r>
            <a:r>
              <a:rPr lang="lv-LV" sz="2000" i="1" dirty="0" smtClean="0">
                <a:solidFill>
                  <a:schemeClr val="tx1"/>
                </a:solidFill>
              </a:rPr>
              <a:t> </a:t>
            </a:r>
            <a:r>
              <a:rPr lang="lv-LV" sz="2000" i="1" dirty="0" err="1" smtClean="0">
                <a:solidFill>
                  <a:schemeClr val="tx1"/>
                </a:solidFill>
              </a:rPr>
              <a:t>urban</a:t>
            </a:r>
            <a:r>
              <a:rPr lang="lv-LV" sz="2000" i="1" dirty="0" smtClean="0">
                <a:solidFill>
                  <a:schemeClr val="tx1"/>
                </a:solidFill>
              </a:rPr>
              <a:t> </a:t>
            </a:r>
            <a:r>
              <a:rPr lang="lv-LV" sz="2000" i="1" dirty="0" err="1" smtClean="0">
                <a:solidFill>
                  <a:schemeClr val="tx1"/>
                </a:solidFill>
              </a:rPr>
              <a:t>narratives</a:t>
            </a:r>
            <a:r>
              <a:rPr lang="lv-LV" sz="2000" i="1" dirty="0" smtClean="0">
                <a:solidFill>
                  <a:schemeClr val="tx1"/>
                </a:solidFill>
              </a:rPr>
              <a:t> </a:t>
            </a:r>
            <a:r>
              <a:rPr lang="lv-LV" sz="2000" dirty="0" smtClean="0">
                <a:solidFill>
                  <a:schemeClr val="tx1"/>
                </a:solidFill>
              </a:rPr>
              <a:t>( 541 097 eiro) – </a:t>
            </a:r>
            <a:r>
              <a:rPr lang="lv-LV" sz="2000" b="1" dirty="0" smtClean="0">
                <a:solidFill>
                  <a:schemeClr val="tx1"/>
                </a:solidFill>
              </a:rPr>
              <a:t>ISSP</a:t>
            </a:r>
            <a:r>
              <a:rPr lang="lv-LV" sz="2000" dirty="0" smtClean="0">
                <a:solidFill>
                  <a:schemeClr val="tx1"/>
                </a:solidFill>
              </a:rPr>
              <a:t>, partneris</a:t>
            </a:r>
          </a:p>
          <a:p>
            <a:pPr algn="l"/>
            <a:r>
              <a:rPr lang="lv-LV" sz="2000" i="1" dirty="0" err="1" smtClean="0">
                <a:solidFill>
                  <a:schemeClr val="tx1"/>
                </a:solidFill>
              </a:rPr>
              <a:t>Urban</a:t>
            </a:r>
            <a:r>
              <a:rPr lang="lv-LV" sz="2000" i="1" dirty="0" smtClean="0">
                <a:solidFill>
                  <a:schemeClr val="tx1"/>
                </a:solidFill>
              </a:rPr>
              <a:t> </a:t>
            </a:r>
            <a:r>
              <a:rPr lang="lv-LV" sz="2000" i="1" dirty="0" err="1" smtClean="0">
                <a:solidFill>
                  <a:schemeClr val="tx1"/>
                </a:solidFill>
              </a:rPr>
              <a:t>Heat</a:t>
            </a:r>
            <a:r>
              <a:rPr lang="lv-LV" sz="2000" i="1" dirty="0" smtClean="0">
                <a:solidFill>
                  <a:schemeClr val="tx1"/>
                </a:solidFill>
              </a:rPr>
              <a:t> </a:t>
            </a:r>
            <a:r>
              <a:rPr lang="lv-LV" sz="2000" dirty="0" smtClean="0">
                <a:solidFill>
                  <a:schemeClr val="tx1"/>
                </a:solidFill>
              </a:rPr>
              <a:t>(980 864,47 eiro) – </a:t>
            </a:r>
            <a:r>
              <a:rPr lang="lv-LV" sz="2000" b="1" dirty="0" smtClean="0">
                <a:solidFill>
                  <a:schemeClr val="tx1"/>
                </a:solidFill>
              </a:rPr>
              <a:t>Latvijas Jaunā teātra institūts</a:t>
            </a:r>
            <a:r>
              <a:rPr lang="lv-LV" sz="2000" dirty="0" smtClean="0">
                <a:solidFill>
                  <a:schemeClr val="tx1"/>
                </a:solidFill>
              </a:rPr>
              <a:t>, partneris</a:t>
            </a:r>
          </a:p>
          <a:p>
            <a:pPr algn="l"/>
            <a:r>
              <a:rPr lang="lv-LV" sz="2000" i="1" dirty="0" smtClean="0">
                <a:solidFill>
                  <a:schemeClr val="tx1"/>
                </a:solidFill>
              </a:rPr>
              <a:t>NEXT </a:t>
            </a:r>
            <a:r>
              <a:rPr lang="lv-LV" sz="2000" i="1" dirty="0" err="1" smtClean="0">
                <a:solidFill>
                  <a:schemeClr val="tx1"/>
                </a:solidFill>
              </a:rPr>
              <a:t>Accelerator</a:t>
            </a:r>
            <a:r>
              <a:rPr lang="lv-LV" sz="2000" i="1" dirty="0" smtClean="0">
                <a:solidFill>
                  <a:schemeClr val="tx1"/>
                </a:solidFill>
              </a:rPr>
              <a:t> </a:t>
            </a:r>
            <a:r>
              <a:rPr lang="lv-LV" sz="2000" dirty="0" smtClean="0">
                <a:solidFill>
                  <a:schemeClr val="tx1"/>
                </a:solidFill>
              </a:rPr>
              <a:t>(1 027 114,41 eiro) – </a:t>
            </a:r>
            <a:r>
              <a:rPr lang="lv-LV" sz="2000" b="1" dirty="0" smtClean="0">
                <a:solidFill>
                  <a:schemeClr val="tx1"/>
                </a:solidFill>
              </a:rPr>
              <a:t>Latvijas Mākslas akadēmija</a:t>
            </a:r>
            <a:r>
              <a:rPr lang="lv-LV" sz="2000" dirty="0" smtClean="0">
                <a:solidFill>
                  <a:schemeClr val="tx1"/>
                </a:solidFill>
              </a:rPr>
              <a:t>, partneris</a:t>
            </a:r>
          </a:p>
          <a:p>
            <a:pPr algn="l"/>
            <a:r>
              <a:rPr lang="lv-LV" sz="2000" i="1" dirty="0" err="1" smtClean="0">
                <a:solidFill>
                  <a:schemeClr val="tx1"/>
                </a:solidFill>
              </a:rPr>
              <a:t>Imagine</a:t>
            </a:r>
            <a:r>
              <a:rPr lang="lv-LV" sz="2000" i="1" dirty="0" smtClean="0">
                <a:solidFill>
                  <a:schemeClr val="tx1"/>
                </a:solidFill>
              </a:rPr>
              <a:t> 2020 (2.0) – Art, </a:t>
            </a:r>
            <a:r>
              <a:rPr lang="lv-LV" sz="2000" i="1" dirty="0" err="1" smtClean="0">
                <a:solidFill>
                  <a:schemeClr val="tx1"/>
                </a:solidFill>
              </a:rPr>
              <a:t>ecology</a:t>
            </a:r>
            <a:r>
              <a:rPr lang="lv-LV" sz="2000" i="1" dirty="0" smtClean="0">
                <a:solidFill>
                  <a:schemeClr val="tx1"/>
                </a:solidFill>
              </a:rPr>
              <a:t> &amp; </a:t>
            </a:r>
            <a:r>
              <a:rPr lang="lv-LV" sz="2000" i="1" dirty="0" err="1" smtClean="0">
                <a:solidFill>
                  <a:schemeClr val="tx1"/>
                </a:solidFill>
              </a:rPr>
              <a:t>possible</a:t>
            </a:r>
            <a:r>
              <a:rPr lang="lv-LV" sz="2000" i="1" dirty="0" smtClean="0">
                <a:solidFill>
                  <a:schemeClr val="tx1"/>
                </a:solidFill>
              </a:rPr>
              <a:t> </a:t>
            </a:r>
            <a:r>
              <a:rPr lang="lv-LV" sz="2000" i="1" dirty="0" err="1" smtClean="0">
                <a:solidFill>
                  <a:schemeClr val="tx1"/>
                </a:solidFill>
              </a:rPr>
              <a:t>futures</a:t>
            </a:r>
            <a:r>
              <a:rPr lang="lv-LV" sz="2000" i="1" dirty="0" smtClean="0">
                <a:solidFill>
                  <a:schemeClr val="tx1"/>
                </a:solidFill>
              </a:rPr>
              <a:t> </a:t>
            </a:r>
            <a:r>
              <a:rPr lang="lv-LV" sz="2000" dirty="0" smtClean="0">
                <a:solidFill>
                  <a:schemeClr val="tx1"/>
                </a:solidFill>
              </a:rPr>
              <a:t>(2 000 000,00 eiro) – </a:t>
            </a:r>
            <a:r>
              <a:rPr lang="lv-LV" sz="2000" b="1" dirty="0" smtClean="0">
                <a:solidFill>
                  <a:schemeClr val="tx1"/>
                </a:solidFill>
              </a:rPr>
              <a:t>Latvijas Jaunā teātra institūts</a:t>
            </a:r>
            <a:r>
              <a:rPr lang="lv-LV" sz="2000" dirty="0" smtClean="0">
                <a:solidFill>
                  <a:schemeClr val="tx1"/>
                </a:solidFill>
              </a:rPr>
              <a:t>, partneris</a:t>
            </a:r>
          </a:p>
          <a:p>
            <a:pPr algn="l"/>
            <a:endParaRPr lang="lv-LV" sz="20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264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no Latvijas atbalstīto projektu statistika 2016</a:t>
            </a: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676400" y="1295400"/>
            <a:ext cx="6858000" cy="5045093"/>
          </a:xfrm>
        </p:spPr>
        <p:txBody>
          <a:bodyPr>
            <a:normAutofit fontScale="70000" lnSpcReduction="20000"/>
          </a:bodyPr>
          <a:lstStyle/>
          <a:p>
            <a:pPr algn="l"/>
            <a:endParaRPr lang="lv-LV" sz="2000" b="1" dirty="0" smtClean="0">
              <a:solidFill>
                <a:schemeClr val="tx1"/>
              </a:solidFill>
            </a:endParaRPr>
          </a:p>
          <a:p>
            <a:pPr algn="l"/>
            <a:r>
              <a:rPr lang="lv-LV" sz="2000" b="1" dirty="0" smtClean="0">
                <a:solidFill>
                  <a:schemeClr val="tx1"/>
                </a:solidFill>
              </a:rPr>
              <a:t>MAZA MĒROGA SADARBĪBAS PROJEKTI:</a:t>
            </a:r>
          </a:p>
          <a:p>
            <a:pPr algn="l"/>
            <a:endParaRPr lang="lv-LV" sz="2000" b="1" dirty="0" smtClean="0">
              <a:solidFill>
                <a:schemeClr val="tx1"/>
              </a:solidFill>
            </a:endParaRPr>
          </a:p>
          <a:p>
            <a:pPr algn="l"/>
            <a:r>
              <a:rPr lang="en-US" sz="2000" i="1" dirty="0" smtClean="0">
                <a:solidFill>
                  <a:schemeClr val="tx1"/>
                </a:solidFill>
              </a:rPr>
              <a:t>Reclaim the future - nomadic carnivals for change</a:t>
            </a:r>
            <a:r>
              <a:rPr lang="lv-LV" sz="2000" i="1" dirty="0" smtClean="0">
                <a:solidFill>
                  <a:schemeClr val="tx1"/>
                </a:solidFill>
              </a:rPr>
              <a:t> </a:t>
            </a:r>
            <a:r>
              <a:rPr lang="lv-LV" sz="2000" dirty="0" smtClean="0">
                <a:solidFill>
                  <a:schemeClr val="tx1"/>
                </a:solidFill>
              </a:rPr>
              <a:t>(200 000 eiro) – </a:t>
            </a:r>
            <a:r>
              <a:rPr lang="lv-LV" sz="2000" b="1" dirty="0" smtClean="0">
                <a:solidFill>
                  <a:schemeClr val="tx1"/>
                </a:solidFill>
              </a:rPr>
              <a:t>biedrība “Savienojums”</a:t>
            </a:r>
            <a:r>
              <a:rPr lang="lv-LV" sz="2000" dirty="0" smtClean="0">
                <a:solidFill>
                  <a:schemeClr val="tx1"/>
                </a:solidFill>
              </a:rPr>
              <a:t>, partneris</a:t>
            </a:r>
          </a:p>
          <a:p>
            <a:pPr algn="l"/>
            <a:r>
              <a:rPr lang="en-US" sz="2000" i="1" dirty="0" smtClean="0">
                <a:solidFill>
                  <a:schemeClr val="tx1"/>
                </a:solidFill>
              </a:rPr>
              <a:t>Midstream. New Ways of Audience Development in Contemporary Art</a:t>
            </a:r>
            <a:r>
              <a:rPr lang="lv-LV" sz="2000" i="1" dirty="0" smtClean="0">
                <a:solidFill>
                  <a:schemeClr val="tx1"/>
                </a:solidFill>
              </a:rPr>
              <a:t> </a:t>
            </a:r>
            <a:r>
              <a:rPr lang="lv-LV" sz="2000" dirty="0" smtClean="0">
                <a:solidFill>
                  <a:schemeClr val="tx1"/>
                </a:solidFill>
              </a:rPr>
              <a:t>(199 980 eiro) – </a:t>
            </a:r>
            <a:r>
              <a:rPr lang="lv-LV" sz="2000" b="1" dirty="0" smtClean="0">
                <a:solidFill>
                  <a:schemeClr val="tx1"/>
                </a:solidFill>
              </a:rPr>
              <a:t>Latvijas Laikmetīgās mākslas centrs</a:t>
            </a:r>
            <a:r>
              <a:rPr lang="lv-LV" sz="2000" dirty="0" smtClean="0">
                <a:solidFill>
                  <a:schemeClr val="tx1"/>
                </a:solidFill>
              </a:rPr>
              <a:t>, partneris</a:t>
            </a:r>
          </a:p>
          <a:p>
            <a:pPr algn="l"/>
            <a:r>
              <a:rPr lang="en-US" sz="2000" i="1" dirty="0" smtClean="0">
                <a:solidFill>
                  <a:schemeClr val="tx1"/>
                </a:solidFill>
              </a:rPr>
              <a:t>European Connections in Digital Art</a:t>
            </a:r>
            <a:r>
              <a:rPr lang="lv-LV" sz="2000" i="1" dirty="0" smtClean="0">
                <a:solidFill>
                  <a:schemeClr val="tx1"/>
                </a:solidFill>
              </a:rPr>
              <a:t> </a:t>
            </a:r>
            <a:r>
              <a:rPr lang="lv-LV" sz="2000" dirty="0" smtClean="0">
                <a:solidFill>
                  <a:schemeClr val="tx1"/>
                </a:solidFill>
              </a:rPr>
              <a:t>(200 000 eiro) – </a:t>
            </a:r>
            <a:r>
              <a:rPr lang="lv-LV" sz="2000" b="1" dirty="0" smtClean="0">
                <a:solidFill>
                  <a:schemeClr val="tx1"/>
                </a:solidFill>
              </a:rPr>
              <a:t>Rēzeknes novada pašvaldība</a:t>
            </a:r>
            <a:r>
              <a:rPr lang="lv-LV" sz="2000" dirty="0" smtClean="0">
                <a:solidFill>
                  <a:schemeClr val="tx1"/>
                </a:solidFill>
              </a:rPr>
              <a:t>, partneris</a:t>
            </a:r>
          </a:p>
          <a:p>
            <a:pPr algn="l"/>
            <a:r>
              <a:rPr lang="lv-LV" sz="2000" i="1" dirty="0" smtClean="0">
                <a:solidFill>
                  <a:schemeClr val="tx1"/>
                </a:solidFill>
              </a:rPr>
              <a:t>Cultural </a:t>
            </a:r>
            <a:r>
              <a:rPr lang="lv-LV" sz="2000" i="1" dirty="0" err="1" smtClean="0">
                <a:solidFill>
                  <a:schemeClr val="tx1"/>
                </a:solidFill>
              </a:rPr>
              <a:t>Hybridation</a:t>
            </a:r>
            <a:r>
              <a:rPr lang="lv-LV" sz="2000" i="1" dirty="0" smtClean="0">
                <a:solidFill>
                  <a:schemeClr val="tx1"/>
                </a:solidFill>
              </a:rPr>
              <a:t> </a:t>
            </a:r>
            <a:r>
              <a:rPr lang="lv-LV" sz="2000" i="1" dirty="0" err="1" smtClean="0">
                <a:solidFill>
                  <a:schemeClr val="tx1"/>
                </a:solidFill>
              </a:rPr>
              <a:t>In</a:t>
            </a:r>
            <a:r>
              <a:rPr lang="lv-LV" sz="2000" i="1" dirty="0" smtClean="0">
                <a:solidFill>
                  <a:schemeClr val="tx1"/>
                </a:solidFill>
              </a:rPr>
              <a:t> </a:t>
            </a:r>
            <a:r>
              <a:rPr lang="lv-LV" sz="2000" i="1" dirty="0" err="1" smtClean="0">
                <a:solidFill>
                  <a:schemeClr val="tx1"/>
                </a:solidFill>
              </a:rPr>
              <a:t>Common</a:t>
            </a:r>
            <a:r>
              <a:rPr lang="lv-LV" sz="2000" i="1" dirty="0" smtClean="0">
                <a:solidFill>
                  <a:schemeClr val="tx1"/>
                </a:solidFill>
              </a:rPr>
              <a:t> </a:t>
            </a:r>
            <a:r>
              <a:rPr lang="lv-LV" sz="2000" dirty="0" smtClean="0">
                <a:solidFill>
                  <a:schemeClr val="tx1"/>
                </a:solidFill>
              </a:rPr>
              <a:t>(200 000 eiro) – </a:t>
            </a:r>
            <a:r>
              <a:rPr lang="lv-LV" sz="2000" b="1" dirty="0" smtClean="0">
                <a:solidFill>
                  <a:schemeClr val="tx1"/>
                </a:solidFill>
              </a:rPr>
              <a:t>Liepājas pilsētas pašvaldības iestāde "Kultūras pārvalde"</a:t>
            </a:r>
            <a:r>
              <a:rPr lang="lv-LV" sz="2000" dirty="0" smtClean="0">
                <a:solidFill>
                  <a:schemeClr val="tx1"/>
                </a:solidFill>
              </a:rPr>
              <a:t>, partneris</a:t>
            </a:r>
          </a:p>
          <a:p>
            <a:pPr algn="l"/>
            <a:r>
              <a:rPr lang="en-US" sz="2000" i="1" dirty="0" smtClean="0">
                <a:solidFill>
                  <a:schemeClr val="tx1"/>
                </a:solidFill>
              </a:rPr>
              <a:t>Platform of European Theater Academies</a:t>
            </a:r>
            <a:r>
              <a:rPr lang="lv-LV" sz="2000" i="1" dirty="0" smtClean="0">
                <a:solidFill>
                  <a:schemeClr val="tx1"/>
                </a:solidFill>
              </a:rPr>
              <a:t> </a:t>
            </a:r>
            <a:r>
              <a:rPr lang="lv-LV" sz="2000" dirty="0" smtClean="0">
                <a:solidFill>
                  <a:schemeClr val="tx1"/>
                </a:solidFill>
              </a:rPr>
              <a:t>(200 000 eiro) – </a:t>
            </a:r>
            <a:r>
              <a:rPr lang="lv-LV" sz="2000" b="1" dirty="0" smtClean="0">
                <a:solidFill>
                  <a:schemeClr val="tx1"/>
                </a:solidFill>
              </a:rPr>
              <a:t>Latvijas Kultūras akadēmija</a:t>
            </a:r>
            <a:r>
              <a:rPr lang="lv-LV" sz="2000" dirty="0" smtClean="0">
                <a:solidFill>
                  <a:schemeClr val="tx1"/>
                </a:solidFill>
              </a:rPr>
              <a:t>, partneris</a:t>
            </a:r>
          </a:p>
          <a:p>
            <a:pPr algn="l"/>
            <a:endParaRPr lang="lv-LV" sz="2000" dirty="0" smtClean="0">
              <a:solidFill>
                <a:schemeClr val="tx1"/>
              </a:solidFill>
            </a:endParaRPr>
          </a:p>
          <a:p>
            <a:pPr algn="l"/>
            <a:r>
              <a:rPr lang="lv-LV" sz="2000" b="1" dirty="0" smtClean="0">
                <a:solidFill>
                  <a:schemeClr val="tx1"/>
                </a:solidFill>
              </a:rPr>
              <a:t>LIELA MĒROGA SADARBĪBAS PROJEKTI:</a:t>
            </a:r>
          </a:p>
          <a:p>
            <a:pPr algn="l"/>
            <a:endParaRPr lang="lv-LV" sz="2000" b="1" dirty="0" smtClean="0">
              <a:solidFill>
                <a:schemeClr val="tx1"/>
              </a:solidFill>
            </a:endParaRPr>
          </a:p>
          <a:p>
            <a:pPr algn="l"/>
            <a:r>
              <a:rPr lang="lv-LV" sz="2000" i="1" dirty="0" smtClean="0">
                <a:solidFill>
                  <a:schemeClr val="tx1"/>
                </a:solidFill>
              </a:rPr>
              <a:t>RISK CHANGE </a:t>
            </a:r>
            <a:r>
              <a:rPr lang="lv-LV" sz="2000" dirty="0" smtClean="0">
                <a:solidFill>
                  <a:schemeClr val="tx1"/>
                </a:solidFill>
              </a:rPr>
              <a:t>(1 570 520,90 eiro) – </a:t>
            </a:r>
            <a:r>
              <a:rPr lang="lv-LV" sz="2000" b="1" dirty="0" smtClean="0">
                <a:solidFill>
                  <a:schemeClr val="tx1"/>
                </a:solidFill>
              </a:rPr>
              <a:t>Jauno mediju kultūras centrs RIX-C</a:t>
            </a:r>
            <a:r>
              <a:rPr lang="lv-LV" sz="2000" dirty="0" smtClean="0">
                <a:solidFill>
                  <a:schemeClr val="tx1"/>
                </a:solidFill>
              </a:rPr>
              <a:t>, partneris</a:t>
            </a:r>
          </a:p>
          <a:p>
            <a:pPr algn="l"/>
            <a:r>
              <a:rPr lang="lv-LV" sz="2000" i="1" dirty="0" smtClean="0">
                <a:solidFill>
                  <a:schemeClr val="tx1"/>
                </a:solidFill>
              </a:rPr>
              <a:t>Trauma &amp; </a:t>
            </a:r>
            <a:r>
              <a:rPr lang="lv-LV" sz="2000" i="1" dirty="0" err="1" smtClean="0">
                <a:solidFill>
                  <a:schemeClr val="tx1"/>
                </a:solidFill>
              </a:rPr>
              <a:t>Revival</a:t>
            </a:r>
            <a:r>
              <a:rPr lang="lv-LV" sz="2000" i="1" dirty="0" smtClean="0">
                <a:solidFill>
                  <a:schemeClr val="tx1"/>
                </a:solidFill>
              </a:rPr>
              <a:t> </a:t>
            </a:r>
            <a:r>
              <a:rPr lang="lv-LV" sz="2000" dirty="0" smtClean="0">
                <a:solidFill>
                  <a:schemeClr val="tx1"/>
                </a:solidFill>
              </a:rPr>
              <a:t>(1 563 765,70 eiro) - </a:t>
            </a:r>
            <a:r>
              <a:rPr lang="lv-LV" sz="2000" b="1" dirty="0" smtClean="0">
                <a:solidFill>
                  <a:schemeClr val="tx1"/>
                </a:solidFill>
              </a:rPr>
              <a:t>Laikmetīgās mākslas centrs </a:t>
            </a:r>
            <a:r>
              <a:rPr lang="lv-LV" sz="2000" b="1" dirty="0" err="1" smtClean="0">
                <a:solidFill>
                  <a:schemeClr val="tx1"/>
                </a:solidFill>
              </a:rPr>
              <a:t>kim</a:t>
            </a:r>
            <a:r>
              <a:rPr lang="lv-LV" sz="2000" b="1" dirty="0" smtClean="0">
                <a:solidFill>
                  <a:schemeClr val="tx1"/>
                </a:solidFill>
              </a:rPr>
              <a:t>?</a:t>
            </a:r>
            <a:r>
              <a:rPr lang="lv-LV" sz="2000" dirty="0" smtClean="0">
                <a:solidFill>
                  <a:schemeClr val="tx1"/>
                </a:solidFill>
              </a:rPr>
              <a:t>, partneris</a:t>
            </a:r>
          </a:p>
          <a:p>
            <a:pPr algn="l"/>
            <a:r>
              <a:rPr lang="lv-LV" sz="2000" i="1" dirty="0" err="1" smtClean="0">
                <a:solidFill>
                  <a:schemeClr val="tx1"/>
                </a:solidFill>
              </a:rPr>
              <a:t>European</a:t>
            </a:r>
            <a:r>
              <a:rPr lang="lv-LV" sz="2000" i="1" dirty="0" smtClean="0">
                <a:solidFill>
                  <a:schemeClr val="tx1"/>
                </a:solidFill>
              </a:rPr>
              <a:t> </a:t>
            </a:r>
            <a:r>
              <a:rPr lang="lv-LV" sz="2000" i="1" dirty="0" err="1" smtClean="0">
                <a:solidFill>
                  <a:schemeClr val="tx1"/>
                </a:solidFill>
              </a:rPr>
              <a:t>Bookfairs</a:t>
            </a:r>
            <a:r>
              <a:rPr lang="lv-LV" sz="2000" i="1" dirty="0" smtClean="0">
                <a:solidFill>
                  <a:schemeClr val="tx1"/>
                </a:solidFill>
              </a:rPr>
              <a:t>' </a:t>
            </a:r>
            <a:r>
              <a:rPr lang="lv-LV" sz="2000" i="1" dirty="0" err="1" smtClean="0">
                <a:solidFill>
                  <a:schemeClr val="tx1"/>
                </a:solidFill>
              </a:rPr>
              <a:t>network</a:t>
            </a:r>
            <a:r>
              <a:rPr lang="lv-LV" sz="2000" i="1" dirty="0" smtClean="0">
                <a:solidFill>
                  <a:schemeClr val="tx1"/>
                </a:solidFill>
              </a:rPr>
              <a:t> </a:t>
            </a:r>
            <a:r>
              <a:rPr lang="lv-LV" sz="2000" dirty="0" smtClean="0">
                <a:solidFill>
                  <a:schemeClr val="tx1"/>
                </a:solidFill>
              </a:rPr>
              <a:t>(1 686 082,46 eiro) - </a:t>
            </a:r>
            <a:r>
              <a:rPr lang="lv-LV" sz="2000" b="1" dirty="0" smtClean="0">
                <a:solidFill>
                  <a:schemeClr val="tx1"/>
                </a:solidFill>
              </a:rPr>
              <a:t>Latvijas Grāmatizdevēju asociācija</a:t>
            </a:r>
            <a:r>
              <a:rPr lang="lv-LV" sz="2000" dirty="0" smtClean="0">
                <a:solidFill>
                  <a:schemeClr val="tx1"/>
                </a:solidFill>
              </a:rPr>
              <a:t>, partneris</a:t>
            </a:r>
          </a:p>
          <a:p>
            <a:pPr algn="l"/>
            <a:r>
              <a:rPr lang="en-US" sz="2000" i="1" dirty="0" smtClean="0">
                <a:solidFill>
                  <a:schemeClr val="tx1"/>
                </a:solidFill>
              </a:rPr>
              <a:t>Future </a:t>
            </a:r>
            <a:r>
              <a:rPr lang="en-US" sz="2000" i="1" dirty="0" err="1" smtClean="0">
                <a:solidFill>
                  <a:schemeClr val="tx1"/>
                </a:solidFill>
              </a:rPr>
              <a:t>DiverCities</a:t>
            </a:r>
            <a:r>
              <a:rPr lang="en-US" sz="2000" i="1" dirty="0" smtClean="0">
                <a:solidFill>
                  <a:schemeClr val="tx1"/>
                </a:solidFill>
              </a:rPr>
              <a:t> - Creativity in an Urban Context</a:t>
            </a:r>
            <a:r>
              <a:rPr lang="lv-LV" sz="2000" i="1" dirty="0" smtClean="0">
                <a:solidFill>
                  <a:schemeClr val="tx1"/>
                </a:solidFill>
              </a:rPr>
              <a:t> </a:t>
            </a:r>
            <a:r>
              <a:rPr lang="lv-LV" sz="2000" dirty="0" smtClean="0">
                <a:solidFill>
                  <a:schemeClr val="tx1"/>
                </a:solidFill>
              </a:rPr>
              <a:t>(1 999 647,56 eiro) - </a:t>
            </a:r>
            <a:r>
              <a:rPr lang="lv-LV" sz="2000" b="1" dirty="0" smtClean="0">
                <a:solidFill>
                  <a:schemeClr val="tx1"/>
                </a:solidFill>
              </a:rPr>
              <a:t>Liepājas pilsētas pašvaldības iestāde "Kultūras pārvalde"</a:t>
            </a:r>
            <a:r>
              <a:rPr lang="lv-LV" sz="2000" dirty="0" smtClean="0">
                <a:solidFill>
                  <a:schemeClr val="tx1"/>
                </a:solidFill>
              </a:rPr>
              <a:t>, partneris</a:t>
            </a:r>
          </a:p>
          <a:p>
            <a:pPr algn="l"/>
            <a:endParaRPr lang="lv-LV" sz="20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264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sadarbības projektu konkurss: Ieteikumi</a:t>
            </a: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676400" y="1295400"/>
            <a:ext cx="6858000" cy="5045093"/>
          </a:xfrm>
        </p:spPr>
        <p:txBody>
          <a:bodyPr>
            <a:normAutofit/>
          </a:bodyPr>
          <a:lstStyle/>
          <a:p>
            <a:pPr algn="l"/>
            <a:endParaRPr lang="lv-LV" sz="2000" b="1" dirty="0" smtClean="0">
              <a:solidFill>
                <a:schemeClr val="tx1"/>
              </a:solidFill>
            </a:endParaRPr>
          </a:p>
          <a:p>
            <a:pPr algn="l">
              <a:buFont typeface="Wingdings" pitchFamily="2" charset="2"/>
              <a:buChar char="Ø"/>
            </a:pPr>
            <a:r>
              <a:rPr lang="lv-LV" sz="2000" dirty="0" smtClean="0">
                <a:solidFill>
                  <a:schemeClr val="accent4">
                    <a:lumMod val="75000"/>
                  </a:schemeClr>
                </a:solidFill>
                <a:latin typeface="Times New Roman" pitchFamily="18" charset="0"/>
                <a:cs typeface="Times New Roman" pitchFamily="18" charset="0"/>
              </a:rPr>
              <a:t> Rokasgrāmata projekta sagatavošanai / izstrādāta sadarbībā ar Latvijas Jaunā teātra institūtu/</a:t>
            </a:r>
          </a:p>
          <a:p>
            <a:pPr algn="l">
              <a:buFont typeface="Wingdings" pitchFamily="2" charset="2"/>
              <a:buChar char="Ø"/>
            </a:pPr>
            <a:endParaRPr lang="lv-LV" sz="2000" b="1" dirty="0" smtClean="0">
              <a:solidFill>
                <a:schemeClr val="accent4">
                  <a:lumMod val="75000"/>
                </a:schemeClr>
              </a:solidFill>
              <a:latin typeface="Times New Roman" pitchFamily="18" charset="0"/>
              <a:cs typeface="Times New Roman" pitchFamily="18" charset="0"/>
            </a:endParaRPr>
          </a:p>
          <a:p>
            <a:pPr algn="l"/>
            <a:r>
              <a:rPr lang="lv-LV" sz="2000" b="1" dirty="0" smtClean="0">
                <a:solidFill>
                  <a:schemeClr val="accent4">
                    <a:lumMod val="75000"/>
                  </a:schemeClr>
                </a:solidFill>
                <a:latin typeface="Times New Roman" pitchFamily="18" charset="0"/>
                <a:cs typeface="Times New Roman" pitchFamily="18" charset="0"/>
              </a:rPr>
              <a:t>Pieejama šeit: </a:t>
            </a:r>
            <a:r>
              <a:rPr lang="lv-LV" sz="2000" b="1" dirty="0" smtClean="0">
                <a:solidFill>
                  <a:schemeClr val="accent4">
                    <a:lumMod val="75000"/>
                  </a:schemeClr>
                </a:solidFill>
                <a:latin typeface="Times New Roman" pitchFamily="18" charset="0"/>
                <a:cs typeface="Times New Roman" pitchFamily="18" charset="0"/>
                <a:hlinkClick r:id="rId3"/>
              </a:rPr>
              <a:t>http://www.km.gov.lv/lv/radosaeiropa/jaunumi/index.html?news_id=7479</a:t>
            </a:r>
            <a:r>
              <a:rPr lang="lv-LV" sz="2000" b="1" dirty="0" smtClean="0">
                <a:solidFill>
                  <a:schemeClr val="accent4">
                    <a:lumMod val="75000"/>
                  </a:schemeClr>
                </a:solidFill>
                <a:latin typeface="Times New Roman" pitchFamily="18" charset="0"/>
                <a:cs typeface="Times New Roman" pitchFamily="18" charset="0"/>
              </a:rPr>
              <a:t> </a:t>
            </a:r>
            <a:endParaRPr lang="lv-LV" sz="2000" b="1" dirty="0" smtClean="0">
              <a:solidFill>
                <a:schemeClr val="tx1"/>
              </a:solidFill>
              <a:latin typeface="Times New Roman" pitchFamily="18" charset="0"/>
              <a:cs typeface="Times New Roman" pitchFamily="18" charset="0"/>
            </a:endParaRPr>
          </a:p>
          <a:p>
            <a:pPr algn="l"/>
            <a:endParaRPr lang="lv-LV" sz="2000" dirty="0" smtClean="0">
              <a:solidFill>
                <a:schemeClr val="accent4">
                  <a:lumMod val="75000"/>
                </a:schemeClr>
              </a:solidFill>
              <a:latin typeface="Times New Roman" pitchFamily="18" charset="0"/>
              <a:cs typeface="Times New Roman" pitchFamily="18" charset="0"/>
            </a:endParaRPr>
          </a:p>
          <a:p>
            <a:pPr algn="l"/>
            <a:endParaRPr lang="lv-LV" sz="2000" dirty="0" smtClean="0">
              <a:solidFill>
                <a:schemeClr val="tx1"/>
              </a:solidFill>
              <a:latin typeface="Times New Roman" pitchFamily="18" charset="0"/>
              <a:cs typeface="Times New Roman" pitchFamily="18" charset="0"/>
            </a:endParaRPr>
          </a:p>
          <a:p>
            <a:pPr algn="l"/>
            <a:endParaRPr lang="lv-LV" sz="20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838200"/>
            <a:ext cx="8229600" cy="1143000"/>
          </a:xfrm>
        </p:spPr>
        <p:txBody>
          <a:bodyPr>
            <a:normAutofit/>
          </a:bodyPr>
          <a:lstStyle/>
          <a:p>
            <a:r>
              <a:rPr lang="lv-LV" b="1" dirty="0" smtClean="0">
                <a:solidFill>
                  <a:schemeClr val="accent4">
                    <a:lumMod val="75000"/>
                  </a:schemeClr>
                </a:solidFill>
                <a:latin typeface="Times New Roman" pitchFamily="18" charset="0"/>
                <a:cs typeface="Times New Roman" pitchFamily="18" charset="0"/>
              </a:rPr>
              <a:t>Daiļliteratūras tulkošana</a:t>
            </a:r>
            <a:endParaRPr lang="lv-LV" b="1" dirty="0">
              <a:solidFill>
                <a:schemeClr val="accent4">
                  <a:lumMod val="75000"/>
                </a:schemeClr>
              </a:solidFill>
              <a:latin typeface="Times New Roman" pitchFamily="18" charset="0"/>
              <a:cs typeface="Times New Roman" pitchFamily="18" charset="0"/>
            </a:endParaRPr>
          </a:p>
        </p:txBody>
      </p:sp>
      <p:pic>
        <p:nvPicPr>
          <p:cNvPr id="7" name="Picture 2" descr="U:\ES_fondi\ES kulturas kontaktpunkts\KKP publicitātes materiāli\2016\RE buklets 2016\radosa_eiropa_bildes\Mansards projekts\bites-vaks.jpg"/>
          <p:cNvPicPr>
            <a:picLocks noChangeAspect="1" noChangeArrowheads="1"/>
          </p:cNvPicPr>
          <p:nvPr/>
        </p:nvPicPr>
        <p:blipFill>
          <a:blip r:embed="rId2" cstate="print"/>
          <a:srcRect/>
          <a:stretch>
            <a:fillRect/>
          </a:stretch>
        </p:blipFill>
        <p:spPr bwMode="auto">
          <a:xfrm>
            <a:off x="228600" y="2438400"/>
            <a:ext cx="2481705" cy="3505200"/>
          </a:xfrm>
          <a:prstGeom prst="rect">
            <a:avLst/>
          </a:prstGeom>
          <a:noFill/>
        </p:spPr>
      </p:pic>
      <p:pic>
        <p:nvPicPr>
          <p:cNvPr id="8" name="Picture 4" descr="U:\ES_fondi\ES kulturas kontaktpunkts\KKP publicitātes materiāli\2016\RE buklets 2016\radosa_eiropa_bildes\Mansards projekts\Lieliskaa-sezona-vaaks.jpg"/>
          <p:cNvPicPr>
            <a:picLocks noChangeAspect="1" noChangeArrowheads="1"/>
          </p:cNvPicPr>
          <p:nvPr/>
        </p:nvPicPr>
        <p:blipFill>
          <a:blip r:embed="rId3" cstate="print"/>
          <a:srcRect/>
          <a:stretch>
            <a:fillRect/>
          </a:stretch>
        </p:blipFill>
        <p:spPr bwMode="auto">
          <a:xfrm>
            <a:off x="3352800" y="2438400"/>
            <a:ext cx="2458981" cy="3505200"/>
          </a:xfrm>
          <a:prstGeom prst="rect">
            <a:avLst/>
          </a:prstGeom>
          <a:noFill/>
        </p:spPr>
      </p:pic>
      <p:pic>
        <p:nvPicPr>
          <p:cNvPr id="9" name="Picture 3" descr="U:\ES_fondi\ES kulturas kontaktpunkts\KKP publicitātes materiāli\2016\RE buklets 2016\radosa_eiropa_bildes\Mansards projekts\kaugvers- vaks.jpg"/>
          <p:cNvPicPr>
            <a:picLocks noChangeAspect="1" noChangeArrowheads="1"/>
          </p:cNvPicPr>
          <p:nvPr/>
        </p:nvPicPr>
        <p:blipFill>
          <a:blip r:embed="rId4" cstate="print"/>
          <a:srcRect/>
          <a:stretch>
            <a:fillRect/>
          </a:stretch>
        </p:blipFill>
        <p:spPr bwMode="auto">
          <a:xfrm>
            <a:off x="6467726" y="2438400"/>
            <a:ext cx="2462917" cy="3505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685800"/>
            <a:ext cx="6324600" cy="954911"/>
          </a:xfrm>
        </p:spPr>
        <p:txBody>
          <a:bodyPr anchor="b">
            <a:noAutofit/>
          </a:bodyPr>
          <a:lstStyle/>
          <a:p>
            <a:pPr algn="l"/>
            <a:r>
              <a:rPr lang="lv-LV" sz="2400" b="1" dirty="0" smtClean="0">
                <a:solidFill>
                  <a:schemeClr val="accent4">
                    <a:lumMod val="75000"/>
                  </a:schemeClr>
                </a:solidFill>
                <a:latin typeface="Times New Roman" pitchFamily="18" charset="0"/>
                <a:cs typeface="Times New Roman" pitchFamily="18" charset="0"/>
              </a:rPr>
              <a:t>Daiļliteratūras </a:t>
            </a:r>
            <a:r>
              <a:rPr lang="lv-LV" sz="2400" b="1" dirty="0" smtClean="0">
                <a:solidFill>
                  <a:schemeClr val="accent4">
                    <a:lumMod val="75000"/>
                  </a:schemeClr>
                </a:solidFill>
                <a:latin typeface="Times New Roman" pitchFamily="18" charset="0"/>
                <a:cs typeface="Times New Roman" pitchFamily="18" charset="0"/>
              </a:rPr>
              <a:t>tulkošana: veidi</a:t>
            </a:r>
            <a:endParaRPr lang="en-US" sz="2400" b="1" dirty="0">
              <a:solidFill>
                <a:schemeClr val="accent4">
                  <a:lumMod val="75000"/>
                </a:schemeClr>
              </a:solidFill>
              <a:latin typeface="Times New Roman" pitchFamily="18" charset="0"/>
              <a:cs typeface="Times New Roman" pitchFamily="18" charset="0"/>
            </a:endParaRPr>
          </a:p>
        </p:txBody>
      </p:sp>
      <p:graphicFrame>
        <p:nvGraphicFramePr>
          <p:cNvPr id="8" name="Table 3"/>
          <p:cNvGraphicFramePr>
            <a:graphicFrameLocks noGrp="1"/>
          </p:cNvGraphicFramePr>
          <p:nvPr>
            <p:extLst>
              <p:ext uri="{D42A27DB-BD31-4B8C-83A1-F6EECF244321}">
                <p14:modId xmlns="" xmlns:p14="http://schemas.microsoft.com/office/powerpoint/2010/main" val="671858367"/>
              </p:ext>
            </p:extLst>
          </p:nvPr>
        </p:nvGraphicFramePr>
        <p:xfrm>
          <a:off x="304800" y="1828800"/>
          <a:ext cx="8610600" cy="5029200"/>
        </p:xfrm>
        <a:graphic>
          <a:graphicData uri="http://schemas.openxmlformats.org/drawingml/2006/table">
            <a:tbl>
              <a:tblPr firstRow="1" bandRow="1">
                <a:tableStyleId>{5C22544A-7EE6-4342-B048-85BDC9FD1C3A}</a:tableStyleId>
              </a:tblPr>
              <a:tblGrid>
                <a:gridCol w="4267200"/>
                <a:gridCol w="4343400"/>
              </a:tblGrid>
              <a:tr h="2895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b="1" dirty="0" smtClean="0"/>
                        <a:t>Divu gadu projekti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6FB3"/>
                    </a:solidFill>
                  </a:tcPr>
                </a:tc>
                <a:tc>
                  <a:txBody>
                    <a:bodyPr/>
                    <a:lstStyle/>
                    <a:p>
                      <a:pPr algn="ctr"/>
                      <a:r>
                        <a:rPr lang="lv-LV" sz="2400" dirty="0" smtClean="0"/>
                        <a:t>Trīs gadu projekti</a:t>
                      </a:r>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6FB3"/>
                    </a:solidFill>
                  </a:tcPr>
                </a:tc>
              </a:tr>
              <a:tr h="1879310">
                <a:tc>
                  <a:txBody>
                    <a:bodyPr/>
                    <a:lstStyle/>
                    <a:p>
                      <a:pPr lvl="0"/>
                      <a:r>
                        <a:rPr lang="lv-LV" sz="2400" dirty="0" smtClean="0"/>
                        <a:t>Maksimālais EK grants – 100 000 EUR (50% no kopējā budžeta)</a:t>
                      </a:r>
                    </a:p>
                    <a:p>
                      <a:pPr lvl="0"/>
                      <a:r>
                        <a:rPr lang="lv-LV" sz="2400" dirty="0" smtClean="0"/>
                        <a:t>3 līdz 10 darbi</a:t>
                      </a:r>
                    </a:p>
                    <a:p>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2400" dirty="0" smtClean="0"/>
                        <a:t>Maksimālais EK grants – 100 000 EUR (50% no kopējā budžeta) gadā</a:t>
                      </a:r>
                    </a:p>
                    <a:p>
                      <a:pPr lvl="0"/>
                      <a:r>
                        <a:rPr lang="lv-LV" sz="2400" dirty="0" smtClean="0"/>
                        <a:t>5 līdz 10 darbi gadā</a:t>
                      </a:r>
                    </a:p>
                    <a:p>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8221">
                <a:tc gridSpan="2">
                  <a:txBody>
                    <a:bodyPr/>
                    <a:lstStyle/>
                    <a:p>
                      <a:pPr lvl="0"/>
                      <a:r>
                        <a:rPr lang="lv-LV" sz="2400" b="1" dirty="0" smtClean="0"/>
                        <a:t>Iesniedzējs</a:t>
                      </a:r>
                      <a:r>
                        <a:rPr lang="lv-LV" sz="2400" dirty="0" smtClean="0"/>
                        <a:t> – izdevniecība</a:t>
                      </a:r>
                    </a:p>
                    <a:p>
                      <a:pPr lvl="0"/>
                      <a:r>
                        <a:rPr lang="lv-LV" sz="2400" dirty="0" err="1" smtClean="0"/>
                        <a:t>Avotvalodai</a:t>
                      </a:r>
                      <a:r>
                        <a:rPr lang="lv-LV" sz="2400" dirty="0" smtClean="0"/>
                        <a:t> un mērķvalodai jābūt Programmas dalībvalstu oficiālajai valodai (+ latīņu, sengrieķu)</a:t>
                      </a:r>
                    </a:p>
                    <a:p>
                      <a:pPr lvl="0"/>
                      <a:r>
                        <a:rPr lang="lv-LV" sz="2400" dirty="0" smtClean="0"/>
                        <a:t>Mērķvalodai jābūt tulkotāja dzimtajai valodai</a:t>
                      </a:r>
                    </a:p>
                    <a:p>
                      <a:pPr lvl="0"/>
                      <a:r>
                        <a:rPr lang="lv-LV" sz="2400" dirty="0" smtClean="0"/>
                        <a:t>Daiļliteratūras darbiem jābūt iepriekš publicētiem, bet tie nedrīkst iepriekš būt publicēti mērķvalodā</a:t>
                      </a:r>
                    </a:p>
                    <a:p>
                      <a:endParaRPr lang="lv-LV"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lv-LV" dirty="0"/>
                    </a:p>
                  </a:txBody>
                  <a:tcPr/>
                </a:tc>
              </a:tr>
            </a:tbl>
          </a:graphicData>
        </a:graphic>
      </p:graphicFrame>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5690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a:t>
            </a:r>
            <a:r>
              <a:rPr lang="lv-LV" sz="2400" b="1" dirty="0" smtClean="0">
                <a:solidFill>
                  <a:schemeClr val="accent4">
                    <a:lumMod val="75000"/>
                  </a:schemeClr>
                </a:solidFill>
                <a:latin typeface="Times New Roman" pitchFamily="18" charset="0"/>
                <a:cs typeface="Times New Roman" pitchFamily="18" charset="0"/>
              </a:rPr>
              <a:t>daiļliteratūras tulkojumu konkurss: </a:t>
            </a:r>
            <a:r>
              <a:rPr lang="lv-LV" sz="2400" b="1" dirty="0" smtClean="0">
                <a:solidFill>
                  <a:schemeClr val="accent4">
                    <a:lumMod val="75000"/>
                  </a:schemeClr>
                </a:solidFill>
                <a:latin typeface="Times New Roman" pitchFamily="18" charset="0"/>
                <a:cs typeface="Times New Roman" pitchFamily="18" charset="0"/>
              </a:rPr>
              <a:t>no Latvijas atbalstīto projektu statistika </a:t>
            </a:r>
            <a:r>
              <a:rPr lang="lv-LV" sz="2400" b="1" dirty="0" smtClean="0">
                <a:solidFill>
                  <a:schemeClr val="accent4">
                    <a:lumMod val="75000"/>
                  </a:schemeClr>
                </a:solidFill>
                <a:latin typeface="Times New Roman" pitchFamily="18" charset="0"/>
                <a:cs typeface="Times New Roman" pitchFamily="18" charset="0"/>
              </a:rPr>
              <a:t>2014-2016</a:t>
            </a:r>
            <a:endParaRPr lang="lv-LV" sz="2400" b="1" dirty="0" smtClean="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752600" y="1295400"/>
            <a:ext cx="6858000" cy="5045093"/>
          </a:xfrm>
        </p:spPr>
        <p:txBody>
          <a:bodyPr>
            <a:normAutofit/>
          </a:bodyPr>
          <a:lstStyle/>
          <a:p>
            <a:pPr algn="l"/>
            <a:endParaRPr lang="lv-LV" sz="2000" b="1" dirty="0" smtClean="0">
              <a:solidFill>
                <a:schemeClr val="tx1"/>
              </a:solidFill>
            </a:endParaRPr>
          </a:p>
          <a:p>
            <a:pPr algn="l"/>
            <a:endParaRPr lang="lv-LV" sz="2000" b="1" dirty="0" smtClean="0">
              <a:solidFill>
                <a:schemeClr val="tx1"/>
              </a:solidFill>
            </a:endParaRPr>
          </a:p>
          <a:p>
            <a:pPr algn="l"/>
            <a:r>
              <a:rPr lang="lv-LV" sz="2200" b="1" dirty="0" smtClean="0">
                <a:solidFill>
                  <a:schemeClr val="accent4">
                    <a:lumMod val="75000"/>
                  </a:schemeClr>
                </a:solidFill>
              </a:rPr>
              <a:t>2014</a:t>
            </a:r>
          </a:p>
          <a:p>
            <a:pPr algn="l"/>
            <a:r>
              <a:rPr lang="lv-LV" sz="2000" i="1" dirty="0" smtClean="0">
                <a:solidFill>
                  <a:schemeClr val="tx1"/>
                </a:solidFill>
              </a:rPr>
              <a:t>Apgāds “Mansards”</a:t>
            </a:r>
            <a:endParaRPr lang="lv-LV" sz="2000" dirty="0" smtClean="0">
              <a:solidFill>
                <a:schemeClr val="tx1"/>
              </a:solidFill>
            </a:endParaRPr>
          </a:p>
          <a:p>
            <a:pPr algn="l"/>
            <a:endParaRPr lang="lv-LV" sz="2000" b="1" dirty="0" smtClean="0">
              <a:solidFill>
                <a:schemeClr val="tx1"/>
              </a:solidFill>
            </a:endParaRPr>
          </a:p>
          <a:p>
            <a:pPr algn="l"/>
            <a:r>
              <a:rPr lang="lv-LV" sz="2200" b="1" dirty="0" smtClean="0">
                <a:solidFill>
                  <a:schemeClr val="accent4">
                    <a:lumMod val="75000"/>
                  </a:schemeClr>
                </a:solidFill>
              </a:rPr>
              <a:t>2015</a:t>
            </a:r>
          </a:p>
          <a:p>
            <a:pPr algn="l"/>
            <a:r>
              <a:rPr lang="lv-LV" sz="2000" i="1" dirty="0" smtClean="0">
                <a:solidFill>
                  <a:schemeClr val="tx1"/>
                </a:solidFill>
              </a:rPr>
              <a:t>Nav no Latvijas atbalstīto projektu</a:t>
            </a:r>
          </a:p>
          <a:p>
            <a:pPr algn="l"/>
            <a:endParaRPr lang="lv-LV" sz="2000" i="1" dirty="0" smtClean="0">
              <a:solidFill>
                <a:schemeClr val="tx1"/>
              </a:solidFill>
            </a:endParaRPr>
          </a:p>
          <a:p>
            <a:pPr algn="l"/>
            <a:r>
              <a:rPr lang="lv-LV" sz="2200" b="1" dirty="0" smtClean="0">
                <a:solidFill>
                  <a:schemeClr val="accent4">
                    <a:lumMod val="75000"/>
                  </a:schemeClr>
                </a:solidFill>
              </a:rPr>
              <a:t>2016</a:t>
            </a:r>
            <a:endParaRPr lang="lv-LV" sz="2200" b="1" dirty="0" smtClean="0">
              <a:solidFill>
                <a:schemeClr val="accent4">
                  <a:lumMod val="75000"/>
                </a:schemeClr>
              </a:solidFill>
            </a:endParaRPr>
          </a:p>
          <a:p>
            <a:pPr algn="l"/>
            <a:r>
              <a:rPr lang="lv-LV" sz="2000" i="1" dirty="0" smtClean="0">
                <a:solidFill>
                  <a:schemeClr val="tx1"/>
                </a:solidFill>
              </a:rPr>
              <a:t>SIA “Liels un mazs”</a:t>
            </a:r>
            <a:endParaRPr lang="lv-LV" sz="2000" dirty="0" smtClean="0">
              <a:solidFill>
                <a:schemeClr val="tx1"/>
              </a:solidFill>
            </a:endParaRPr>
          </a:p>
          <a:p>
            <a:pPr algn="l"/>
            <a:r>
              <a:rPr lang="lv-LV" sz="2000" i="1" dirty="0" smtClean="0">
                <a:solidFill>
                  <a:schemeClr val="tx1"/>
                </a:solidFill>
              </a:rPr>
              <a:t>Apgāds “Mansards”</a:t>
            </a:r>
            <a:endParaRPr lang="lv-LV" sz="2000" dirty="0" smtClean="0">
              <a:solidFill>
                <a:schemeClr val="tx1"/>
              </a:solidFill>
            </a:endParaRPr>
          </a:p>
          <a:p>
            <a:pPr algn="l"/>
            <a:r>
              <a:rPr lang="lv-LV" sz="2000" i="1" dirty="0" smtClean="0">
                <a:solidFill>
                  <a:schemeClr val="tx1"/>
                </a:solidFill>
              </a:rPr>
              <a:t>Apgāds “Jumava”</a:t>
            </a:r>
            <a:endParaRPr lang="lv-LV" sz="2000" dirty="0" smtClean="0">
              <a:solidFill>
                <a:schemeClr val="tx1"/>
              </a:solidFill>
            </a:endParaRPr>
          </a:p>
          <a:p>
            <a:pPr algn="l"/>
            <a:r>
              <a:rPr lang="lv-LV" sz="2000" i="1" dirty="0" smtClean="0">
                <a:solidFill>
                  <a:schemeClr val="tx1"/>
                </a:solidFill>
              </a:rPr>
              <a:t>SIA “Lasītava”</a:t>
            </a:r>
            <a:endParaRPr lang="lv-LV" sz="2000" dirty="0" smtClean="0">
              <a:solidFill>
                <a:schemeClr val="tx1"/>
              </a:solidFill>
            </a:endParaRPr>
          </a:p>
          <a:p>
            <a:pPr algn="l"/>
            <a:endParaRPr lang="lv-LV" sz="20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264289"/>
            <a:ext cx="6324600" cy="954911"/>
          </a:xfrm>
        </p:spPr>
        <p:txBody>
          <a:bodyPr anchor="b">
            <a:noAutofit/>
          </a:bodyPr>
          <a:lstStyle/>
          <a:p>
            <a:pPr lvl="0" algn="l"/>
            <a:r>
              <a:rPr lang="lv-LV" sz="2400" b="1" dirty="0" smtClean="0">
                <a:solidFill>
                  <a:schemeClr val="accent4">
                    <a:lumMod val="75000"/>
                  </a:schemeClr>
                </a:solidFill>
                <a:latin typeface="Times New Roman" pitchFamily="18" charset="0"/>
                <a:cs typeface="Times New Roman" pitchFamily="18" charset="0"/>
              </a:rPr>
              <a:t>Eiropas </a:t>
            </a:r>
            <a:r>
              <a:rPr lang="lv-LV" sz="2400" b="1" dirty="0" smtClean="0">
                <a:solidFill>
                  <a:schemeClr val="accent4">
                    <a:lumMod val="75000"/>
                  </a:schemeClr>
                </a:solidFill>
                <a:latin typeface="Times New Roman" pitchFamily="18" charset="0"/>
                <a:cs typeface="Times New Roman" pitchFamily="18" charset="0"/>
              </a:rPr>
              <a:t>platformu konkurss: </a:t>
            </a:r>
            <a:r>
              <a:rPr lang="lv-LV" sz="2400" b="1" dirty="0" smtClean="0">
                <a:solidFill>
                  <a:schemeClr val="accent4">
                    <a:lumMod val="75000"/>
                  </a:schemeClr>
                </a:solidFill>
                <a:latin typeface="Times New Roman" pitchFamily="18" charset="0"/>
                <a:cs typeface="Times New Roman" pitchFamily="18" charset="0"/>
              </a:rPr>
              <a:t>no Latvijas </a:t>
            </a:r>
            <a:r>
              <a:rPr lang="lv-LV" sz="2400" b="1" dirty="0" smtClean="0">
                <a:solidFill>
                  <a:schemeClr val="accent4">
                    <a:lumMod val="75000"/>
                  </a:schemeClr>
                </a:solidFill>
                <a:latin typeface="Times New Roman" pitchFamily="18" charset="0"/>
                <a:cs typeface="Times New Roman" pitchFamily="18" charset="0"/>
              </a:rPr>
              <a:t>atbalstītais projekts</a:t>
            </a:r>
            <a:endParaRPr lang="lv-LV" sz="2400" b="1" dirty="0" smtClean="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752600" y="1295400"/>
            <a:ext cx="6477000" cy="1052596"/>
          </a:xfrm>
          <a:prstGeom prst="rect">
            <a:avLst/>
          </a:prstGeom>
        </p:spPr>
        <p:txBody>
          <a:bodyPr wrap="square">
            <a:spAutoFit/>
          </a:bodyPr>
          <a:lstStyle/>
          <a:p>
            <a:pPr marL="609600" indent="-609600">
              <a:lnSpc>
                <a:spcPct val="90000"/>
              </a:lnSpc>
              <a:spcBef>
                <a:spcPts val="600"/>
              </a:spcBef>
            </a:pPr>
            <a:endParaRPr lang="lv-LV" sz="1600" dirty="0" smtClean="0">
              <a:latin typeface="Times New Roman" pitchFamily="18" charset="0"/>
              <a:cs typeface="Times New Roman" pitchFamily="18" charset="0"/>
            </a:endParaRPr>
          </a:p>
          <a:p>
            <a:endParaRPr lang="lv-LV" sz="1600" dirty="0" smtClean="0"/>
          </a:p>
          <a:p>
            <a:pPr>
              <a:buFont typeface="Wingdings" pitchFamily="2" charset="2"/>
              <a:buChar char="Ø"/>
            </a:pPr>
            <a:endParaRPr lang="lv-LV" sz="1600" dirty="0" smtClean="0"/>
          </a:p>
          <a:p>
            <a:endParaRPr lang="lv-LV" sz="1600" dirty="0" smtClean="0"/>
          </a:p>
        </p:txBody>
      </p:sp>
      <p:sp>
        <p:nvSpPr>
          <p:cNvPr id="5" name="Subtitle 2"/>
          <p:cNvSpPr>
            <a:spLocks noGrp="1"/>
          </p:cNvSpPr>
          <p:nvPr>
            <p:ph type="subTitle" idx="1"/>
          </p:nvPr>
        </p:nvSpPr>
        <p:spPr>
          <a:xfrm>
            <a:off x="1752600" y="1295400"/>
            <a:ext cx="6858000" cy="5045093"/>
          </a:xfrm>
        </p:spPr>
        <p:txBody>
          <a:bodyPr>
            <a:normAutofit/>
          </a:bodyPr>
          <a:lstStyle/>
          <a:p>
            <a:pPr algn="l"/>
            <a:endParaRPr lang="lv-LV" sz="2000" b="1" dirty="0" smtClean="0">
              <a:solidFill>
                <a:schemeClr val="tx1"/>
              </a:solidFill>
            </a:endParaRPr>
          </a:p>
          <a:p>
            <a:pPr algn="l"/>
            <a:r>
              <a:rPr lang="lv-LV" sz="2000" b="1" dirty="0" smtClean="0">
                <a:solidFill>
                  <a:schemeClr val="tx1"/>
                </a:solidFill>
              </a:rPr>
              <a:t>2014. gads</a:t>
            </a:r>
          </a:p>
          <a:p>
            <a:pPr algn="l"/>
            <a:endParaRPr lang="lv-LV" sz="2000" b="1" dirty="0" smtClean="0">
              <a:solidFill>
                <a:schemeClr val="tx1"/>
              </a:solidFill>
            </a:endParaRPr>
          </a:p>
          <a:p>
            <a:pPr algn="l"/>
            <a:r>
              <a:rPr lang="lv-LV" sz="2000" i="1" dirty="0" err="1" smtClean="0">
                <a:solidFill>
                  <a:schemeClr val="tx1"/>
                </a:solidFill>
              </a:rPr>
              <a:t>Sound</a:t>
            </a:r>
            <a:r>
              <a:rPr lang="lv-LV" sz="2000" i="1" dirty="0" smtClean="0">
                <a:solidFill>
                  <a:schemeClr val="tx1"/>
                </a:solidFill>
              </a:rPr>
              <a:t>, </a:t>
            </a:r>
            <a:r>
              <a:rPr lang="lv-LV" sz="2000" i="1" dirty="0" err="1" smtClean="0">
                <a:solidFill>
                  <a:schemeClr val="tx1"/>
                </a:solidFill>
              </a:rPr>
              <a:t>Heterogenous</a:t>
            </a:r>
            <a:r>
              <a:rPr lang="lv-LV" sz="2000" i="1" dirty="0" smtClean="0">
                <a:solidFill>
                  <a:schemeClr val="tx1"/>
                </a:solidFill>
              </a:rPr>
              <a:t> Art </a:t>
            </a:r>
            <a:r>
              <a:rPr lang="lv-LV" sz="2000" i="1" dirty="0" err="1" smtClean="0">
                <a:solidFill>
                  <a:schemeClr val="tx1"/>
                </a:solidFill>
              </a:rPr>
              <a:t>and</a:t>
            </a:r>
            <a:r>
              <a:rPr lang="lv-LV" sz="2000" i="1" dirty="0" smtClean="0">
                <a:solidFill>
                  <a:schemeClr val="tx1"/>
                </a:solidFill>
              </a:rPr>
              <a:t> </a:t>
            </a:r>
            <a:r>
              <a:rPr lang="lv-LV" sz="2000" i="1" dirty="0" err="1" smtClean="0">
                <a:solidFill>
                  <a:schemeClr val="tx1"/>
                </a:solidFill>
              </a:rPr>
              <a:t>Performance</a:t>
            </a:r>
            <a:r>
              <a:rPr lang="lv-LV" sz="2000" i="1" dirty="0" smtClean="0">
                <a:solidFill>
                  <a:schemeClr val="tx1"/>
                </a:solidFill>
              </a:rPr>
              <a:t> </a:t>
            </a:r>
            <a:r>
              <a:rPr lang="lv-LV" sz="2000" i="1" dirty="0" err="1" smtClean="0">
                <a:solidFill>
                  <a:schemeClr val="tx1"/>
                </a:solidFill>
              </a:rPr>
              <a:t>in</a:t>
            </a:r>
            <a:r>
              <a:rPr lang="lv-LV" sz="2000" i="1" dirty="0" smtClean="0">
                <a:solidFill>
                  <a:schemeClr val="tx1"/>
                </a:solidFill>
              </a:rPr>
              <a:t> </a:t>
            </a:r>
            <a:r>
              <a:rPr lang="lv-LV" sz="2000" i="1" dirty="0" err="1" smtClean="0">
                <a:solidFill>
                  <a:schemeClr val="tx1"/>
                </a:solidFill>
              </a:rPr>
              <a:t>Europe</a:t>
            </a:r>
            <a:r>
              <a:rPr lang="lv-LV" sz="2000" i="1" dirty="0" smtClean="0">
                <a:solidFill>
                  <a:schemeClr val="tx1"/>
                </a:solidFill>
              </a:rPr>
              <a:t> - SHAPE </a:t>
            </a:r>
            <a:r>
              <a:rPr lang="lv-LV" sz="2000" dirty="0" smtClean="0">
                <a:solidFill>
                  <a:schemeClr val="tx1"/>
                </a:solidFill>
              </a:rPr>
              <a:t>(500 000 eiro), </a:t>
            </a:r>
            <a:r>
              <a:rPr lang="lv-LV" sz="2000" b="1" dirty="0" smtClean="0">
                <a:solidFill>
                  <a:schemeClr val="tx1"/>
                </a:solidFill>
              </a:rPr>
              <a:t>Nepieradinātās mūzikas un saistītās mākslas biedrība “Skaņu mežs”</a:t>
            </a:r>
          </a:p>
          <a:p>
            <a:pPr algn="l"/>
            <a:endParaRPr lang="lv-LV" sz="2000" b="1" dirty="0" smtClean="0">
              <a:solidFill>
                <a:schemeClr val="tx1"/>
              </a:solidFill>
            </a:endParaRPr>
          </a:p>
          <a:p>
            <a:pPr algn="l"/>
            <a:endParaRPr lang="lv-LV" sz="2000" dirty="0">
              <a:solidFill>
                <a:schemeClr val="tx1"/>
              </a:solidFill>
              <a:latin typeface="Times New Roman" pitchFamily="18" charset="0"/>
              <a:cs typeface="Times New Roman" pitchFamily="18" charset="0"/>
            </a:endParaRPr>
          </a:p>
        </p:txBody>
      </p:sp>
      <p:pic>
        <p:nvPicPr>
          <p:cNvPr id="6" name="Picture 2" descr="U:\ES_fondi\ES kulturas kontaktpunkts\KKP publicitātes materiāli\2016\RE buklets 2016\radosa_eiropa_bildes\SHAPE projekts\jakoba_ulmana_darbs_1.jpg"/>
          <p:cNvPicPr>
            <a:picLocks noChangeAspect="1" noChangeArrowheads="1"/>
          </p:cNvPicPr>
          <p:nvPr/>
        </p:nvPicPr>
        <p:blipFill>
          <a:blip r:embed="rId3" cstate="print"/>
          <a:srcRect/>
          <a:stretch>
            <a:fillRect/>
          </a:stretch>
        </p:blipFill>
        <p:spPr bwMode="auto">
          <a:xfrm>
            <a:off x="104318" y="3617662"/>
            <a:ext cx="3400882" cy="2021138"/>
          </a:xfrm>
          <a:prstGeom prst="rect">
            <a:avLst/>
          </a:prstGeom>
          <a:noFill/>
        </p:spPr>
      </p:pic>
      <p:pic>
        <p:nvPicPr>
          <p:cNvPr id="7" name="Picture 2" descr="http://musikprotokoll.orf.at/sites/new.musikprotokoll.mur.at/files/Shape_Logo_BW2.jpg"/>
          <p:cNvPicPr>
            <a:picLocks noChangeAspect="1" noChangeArrowheads="1"/>
          </p:cNvPicPr>
          <p:nvPr/>
        </p:nvPicPr>
        <p:blipFill>
          <a:blip r:embed="rId4" cstate="print"/>
          <a:srcRect/>
          <a:stretch>
            <a:fillRect/>
          </a:stretch>
        </p:blipFill>
        <p:spPr bwMode="auto">
          <a:xfrm>
            <a:off x="7162800" y="3429000"/>
            <a:ext cx="1905000" cy="1905000"/>
          </a:xfrm>
          <a:prstGeom prst="rect">
            <a:avLst/>
          </a:prstGeom>
          <a:noFill/>
        </p:spPr>
      </p:pic>
      <p:pic>
        <p:nvPicPr>
          <p:cNvPr id="8" name="Picture 3" descr="U:\ES_fondi\ES kulturas kontaktpunkts\KKP publicitātes materiāli\2016\RE buklets 2016\radosa_eiropa_bildes\SHAPE projekts\jakoba_ulmana_darbs_2.jpg"/>
          <p:cNvPicPr>
            <a:picLocks noChangeAspect="1" noChangeArrowheads="1"/>
          </p:cNvPicPr>
          <p:nvPr/>
        </p:nvPicPr>
        <p:blipFill>
          <a:blip r:embed="rId5" cstate="print"/>
          <a:srcRect/>
          <a:stretch>
            <a:fillRect/>
          </a:stretch>
        </p:blipFill>
        <p:spPr bwMode="auto">
          <a:xfrm>
            <a:off x="3581400" y="4343400"/>
            <a:ext cx="3429000" cy="2286000"/>
          </a:xfrm>
          <a:prstGeom prst="rect">
            <a:avLst/>
          </a:prstGeom>
          <a:noFill/>
        </p:spPr>
      </p:pic>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2286000" y="4267200"/>
            <a:ext cx="6400800" cy="838200"/>
          </a:xfrm>
        </p:spPr>
        <p:txBody>
          <a:bodyPr>
            <a:noAutofit/>
          </a:bodyPr>
          <a:lstStyle/>
          <a:p>
            <a:pPr algn="l"/>
            <a:r>
              <a:rPr lang="lv-LV" sz="1400" dirty="0" smtClean="0">
                <a:solidFill>
                  <a:schemeClr val="tx1"/>
                </a:solidFill>
                <a:latin typeface="Times New Roman" panose="02020603050405020304" pitchFamily="18" charset="0"/>
                <a:cs typeface="Times New Roman" panose="02020603050405020304" pitchFamily="18" charset="0"/>
              </a:rPr>
              <a:t>Zanda Aveniņa</a:t>
            </a:r>
            <a:endParaRPr lang="lv-LV" sz="1400" dirty="0">
              <a:solidFill>
                <a:schemeClr val="tx1"/>
              </a:solidFill>
              <a:latin typeface="Times New Roman" panose="02020603050405020304" pitchFamily="18" charset="0"/>
              <a:cs typeface="Times New Roman" panose="02020603050405020304" pitchFamily="18" charset="0"/>
            </a:endParaRPr>
          </a:p>
          <a:p>
            <a:pPr algn="l"/>
            <a:r>
              <a:rPr lang="lv-LV" sz="1400" dirty="0" smtClean="0">
                <a:solidFill>
                  <a:schemeClr val="tx1"/>
                </a:solidFill>
                <a:latin typeface="Times New Roman" panose="02020603050405020304" pitchFamily="18" charset="0"/>
                <a:cs typeface="Times New Roman" panose="02020603050405020304" pitchFamily="18" charset="0"/>
              </a:rPr>
              <a:t>Kultūras ministrijas </a:t>
            </a:r>
          </a:p>
          <a:p>
            <a:pPr algn="l"/>
            <a:r>
              <a:rPr lang="lv-LV" sz="1400" dirty="0" smtClean="0">
                <a:solidFill>
                  <a:schemeClr val="tx1"/>
                </a:solidFill>
                <a:latin typeface="Times New Roman" panose="02020603050405020304" pitchFamily="18" charset="0"/>
                <a:cs typeface="Times New Roman" panose="02020603050405020304" pitchFamily="18" charset="0"/>
              </a:rPr>
              <a:t>ES kultūras kontaktpunkta nodaļas konsultante</a:t>
            </a:r>
          </a:p>
          <a:p>
            <a:pPr algn="l"/>
            <a:r>
              <a:rPr lang="lv-LV" sz="1400" dirty="0" err="1" smtClean="0">
                <a:solidFill>
                  <a:schemeClr val="tx1"/>
                </a:solidFill>
                <a:latin typeface="Times New Roman" panose="02020603050405020304" pitchFamily="18" charset="0"/>
                <a:cs typeface="Times New Roman" panose="02020603050405020304" pitchFamily="18" charset="0"/>
                <a:hlinkClick r:id="rId2"/>
              </a:rPr>
              <a:t>Zanda.Avenina@km.gov.lv</a:t>
            </a:r>
            <a:r>
              <a:rPr lang="lv-LV" sz="1400" dirty="0" smtClean="0">
                <a:solidFill>
                  <a:schemeClr val="tx1"/>
                </a:solidFill>
                <a:latin typeface="Times New Roman" panose="02020603050405020304" pitchFamily="18" charset="0"/>
                <a:cs typeface="Times New Roman" panose="02020603050405020304" pitchFamily="18" charset="0"/>
              </a:rPr>
              <a:t> 67 330 229</a:t>
            </a:r>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9" name="Subtitle 2"/>
          <p:cNvSpPr txBox="1">
            <a:spLocks/>
          </p:cNvSpPr>
          <p:nvPr/>
        </p:nvSpPr>
        <p:spPr>
          <a:xfrm>
            <a:off x="2286000" y="5486400"/>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lv-LV" sz="1400" dirty="0" smtClean="0">
                <a:solidFill>
                  <a:schemeClr val="tx1"/>
                </a:solidFill>
                <a:latin typeface="Times New Roman" panose="02020603050405020304" pitchFamily="18" charset="0"/>
                <a:cs typeface="Times New Roman" panose="02020603050405020304" pitchFamily="18" charset="0"/>
              </a:rPr>
              <a:t>08</a:t>
            </a:r>
            <a:r>
              <a:rPr lang="lv-LV" sz="1400" dirty="0" smtClean="0">
                <a:solidFill>
                  <a:schemeClr val="tx1"/>
                </a:solidFill>
                <a:latin typeface="Times New Roman" panose="02020603050405020304" pitchFamily="18" charset="0"/>
                <a:cs typeface="Times New Roman" panose="02020603050405020304" pitchFamily="18" charset="0"/>
              </a:rPr>
              <a:t>/12/2016</a:t>
            </a:r>
            <a:r>
              <a:rPr lang="lv-LV" sz="1400" dirty="0" smtClean="0">
                <a:solidFill>
                  <a:schemeClr val="tx1"/>
                </a:solidFill>
                <a:latin typeface="Times New Roman" panose="02020603050405020304" pitchFamily="18" charset="0"/>
                <a:cs typeface="Times New Roman" panose="02020603050405020304" pitchFamily="18" charset="0"/>
              </a:rPr>
              <a:t>,</a:t>
            </a:r>
          </a:p>
          <a:p>
            <a:pPr algn="l"/>
            <a:r>
              <a:rPr lang="lv-LV" sz="1400" dirty="0" smtClean="0">
                <a:solidFill>
                  <a:schemeClr val="tx1"/>
                </a:solidFill>
                <a:latin typeface="Times New Roman" panose="02020603050405020304" pitchFamily="18" charset="0"/>
                <a:cs typeface="Times New Roman" panose="02020603050405020304" pitchFamily="18" charset="0"/>
              </a:rPr>
              <a:t>Rēzekne</a:t>
            </a:r>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16" name="Title 3"/>
          <p:cNvSpPr>
            <a:spLocks noGrp="1"/>
          </p:cNvSpPr>
          <p:nvPr>
            <p:ph type="ctrTitle"/>
          </p:nvPr>
        </p:nvSpPr>
        <p:spPr>
          <a:xfrm>
            <a:off x="3810000" y="1447800"/>
            <a:ext cx="6324600" cy="762000"/>
          </a:xfrm>
        </p:spPr>
        <p:txBody>
          <a:bodyPr anchor="t">
            <a:noAutofit/>
          </a:bodyPr>
          <a:lstStyle/>
          <a:p>
            <a:pPr algn="l">
              <a:lnSpc>
                <a:spcPct val="90000"/>
              </a:lnSpc>
              <a:spcBef>
                <a:spcPts val="600"/>
              </a:spcBef>
              <a:tabLst>
                <a:tab pos="5741988" algn="l"/>
              </a:tabLst>
            </a:pPr>
            <a:r>
              <a:rPr lang="lv-LV" sz="2400" b="1" dirty="0" smtClean="0">
                <a:solidFill>
                  <a:schemeClr val="accent4">
                    <a:lumMod val="75000"/>
                  </a:schemeClr>
                </a:solidFill>
                <a:latin typeface="Times New Roman" pitchFamily="18" charset="0"/>
                <a:cs typeface="Times New Roman" pitchFamily="18" charset="0"/>
              </a:rPr>
              <a:t>Paldies par uzmanību!</a:t>
            </a:r>
            <a:endParaRPr lang="en-US" sz="2400" b="1" dirty="0">
              <a:solidFill>
                <a:schemeClr val="accent4">
                  <a:lumMod val="75000"/>
                </a:schemeClr>
              </a:solidFill>
              <a:latin typeface="Times New Roman" pitchFamily="18" charset="0"/>
              <a:cs typeface="Times New Roman" pitchFamily="18" charset="0"/>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622199"/>
            <a:ext cx="9144000" cy="244656"/>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Tree>
    <p:extLst>
      <p:ext uri="{BB962C8B-B14F-4D97-AF65-F5344CB8AC3E}">
        <p14:creationId xmlns="" xmlns:p14="http://schemas.microsoft.com/office/powerpoint/2010/main" val="402028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12" name="Subtitle 2"/>
          <p:cNvSpPr>
            <a:spLocks noGrp="1"/>
          </p:cNvSpPr>
          <p:nvPr>
            <p:ph type="subTitle" idx="1"/>
          </p:nvPr>
        </p:nvSpPr>
        <p:spPr>
          <a:xfrm>
            <a:off x="1905000" y="1676400"/>
            <a:ext cx="6705600" cy="4664093"/>
          </a:xfrm>
        </p:spPr>
        <p:txBody>
          <a:bodyPr>
            <a:normAutofit fontScale="92500" lnSpcReduction="10000"/>
          </a:bodyPr>
          <a:lstStyle/>
          <a:p>
            <a:pPr algn="l">
              <a:buFontTx/>
              <a:buChar char="-"/>
            </a:pPr>
            <a:r>
              <a:rPr lang="lv-LV" sz="2000" dirty="0" smtClean="0">
                <a:solidFill>
                  <a:schemeClr val="tx1"/>
                </a:solidFill>
              </a:rPr>
              <a:t> ES programmas “Kultūra” (2007-2013) pēctece</a:t>
            </a:r>
          </a:p>
          <a:p>
            <a:pPr algn="l">
              <a:buFontTx/>
              <a:buChar char="-"/>
            </a:pPr>
            <a:r>
              <a:rPr lang="lv-LV" sz="2000" dirty="0" smtClean="0">
                <a:solidFill>
                  <a:schemeClr val="tx1"/>
                </a:solidFill>
              </a:rPr>
              <a:t> Izveidota, lai atbalstītu Eiropas kultūras un radošo nozaru attīstību</a:t>
            </a:r>
          </a:p>
          <a:p>
            <a:pPr algn="l">
              <a:buFontTx/>
              <a:buChar char="-"/>
            </a:pPr>
            <a:r>
              <a:rPr lang="lv-LV" sz="2000" dirty="0" smtClean="0">
                <a:solidFill>
                  <a:schemeClr val="tx1"/>
                </a:solidFill>
              </a:rPr>
              <a:t> Budžets 1,46 miljardi EUR 7 gadiem</a:t>
            </a:r>
          </a:p>
          <a:p>
            <a:pPr algn="l">
              <a:buFontTx/>
              <a:buChar char="-"/>
            </a:pPr>
            <a:r>
              <a:rPr lang="lv-LV" sz="2000" dirty="0" smtClean="0">
                <a:solidFill>
                  <a:schemeClr val="tx1"/>
                </a:solidFill>
              </a:rPr>
              <a:t> 2 apakšprogrammas: KULTŪRA un MEDIA </a:t>
            </a:r>
          </a:p>
          <a:p>
            <a:pPr algn="l">
              <a:buFontTx/>
              <a:buChar char="-"/>
            </a:pPr>
            <a:r>
              <a:rPr lang="lv-LV" sz="2000" dirty="0" smtClean="0">
                <a:solidFill>
                  <a:schemeClr val="tx1"/>
                </a:solidFill>
              </a:rPr>
              <a:t> Starpnozaru daļa</a:t>
            </a:r>
          </a:p>
          <a:p>
            <a:pPr algn="l">
              <a:buFontTx/>
              <a:buChar char="-"/>
            </a:pPr>
            <a:endParaRPr lang="lv-LV" sz="2000" dirty="0" smtClean="0">
              <a:solidFill>
                <a:schemeClr val="tx1"/>
              </a:solidFill>
            </a:endParaRPr>
          </a:p>
          <a:p>
            <a:pPr algn="l"/>
            <a:r>
              <a:rPr lang="lv-LV" sz="2000" dirty="0" smtClean="0">
                <a:solidFill>
                  <a:schemeClr val="accent4">
                    <a:lumMod val="75000"/>
                  </a:schemeClr>
                </a:solidFill>
              </a:rPr>
              <a:t>Mērķi</a:t>
            </a:r>
          </a:p>
          <a:p>
            <a:pPr algn="l">
              <a:buFont typeface="Wingdings" pitchFamily="2" charset="2"/>
              <a:buChar char="v"/>
            </a:pPr>
            <a:r>
              <a:rPr lang="lv-LV" sz="2000" dirty="0" smtClean="0">
                <a:solidFill>
                  <a:schemeClr val="tx1"/>
                </a:solidFill>
              </a:rPr>
              <a:t>  aizsargāt, attīstīt un nostiprināt </a:t>
            </a:r>
            <a:r>
              <a:rPr lang="lv-LV" sz="2000" b="1" dirty="0" smtClean="0">
                <a:solidFill>
                  <a:schemeClr val="tx1"/>
                </a:solidFill>
              </a:rPr>
              <a:t>Eiropas kultūru un valodu daudzveidību</a:t>
            </a:r>
          </a:p>
          <a:p>
            <a:pPr algn="l">
              <a:buFont typeface="Wingdings" pitchFamily="2" charset="2"/>
              <a:buChar char="v"/>
            </a:pPr>
            <a:r>
              <a:rPr lang="lv-LV" sz="2000" dirty="0" smtClean="0">
                <a:solidFill>
                  <a:schemeClr val="tx1"/>
                </a:solidFill>
              </a:rPr>
              <a:t>  veicināt Eiropas </a:t>
            </a:r>
            <a:r>
              <a:rPr lang="lv-LV" sz="2000" b="1" dirty="0" smtClean="0">
                <a:solidFill>
                  <a:schemeClr val="tx1"/>
                </a:solidFill>
              </a:rPr>
              <a:t>kultūras mantojumu</a:t>
            </a:r>
          </a:p>
          <a:p>
            <a:pPr algn="l">
              <a:buFont typeface="Wingdings" pitchFamily="2" charset="2"/>
              <a:buChar char="v"/>
            </a:pPr>
            <a:r>
              <a:rPr lang="lv-LV" sz="2000" dirty="0" smtClean="0">
                <a:solidFill>
                  <a:schemeClr val="tx1"/>
                </a:solidFill>
              </a:rPr>
              <a:t>  nostiprināt Eiropas kultūras un radošo nozaru </a:t>
            </a:r>
            <a:r>
              <a:rPr lang="lv-LV" sz="2000" b="1" dirty="0" smtClean="0">
                <a:solidFill>
                  <a:schemeClr val="tx1"/>
                </a:solidFill>
              </a:rPr>
              <a:t>konkurētspēju</a:t>
            </a:r>
          </a:p>
          <a:p>
            <a:pPr algn="l">
              <a:buFont typeface="Wingdings" pitchFamily="2" charset="2"/>
              <a:buChar char="v"/>
            </a:pPr>
            <a:r>
              <a:rPr lang="lv-LV" sz="2000" dirty="0" smtClean="0">
                <a:solidFill>
                  <a:schemeClr val="tx1"/>
                </a:solidFill>
              </a:rPr>
              <a:t>  atbalstīt Eiropas kultūras un radošo nozaru </a:t>
            </a:r>
            <a:r>
              <a:rPr lang="lv-LV" sz="2000" b="1" dirty="0" smtClean="0">
                <a:solidFill>
                  <a:schemeClr val="tx1"/>
                </a:solidFill>
              </a:rPr>
              <a:t>kapacitāti darboties starptautiski</a:t>
            </a:r>
          </a:p>
          <a:p>
            <a:pPr marL="609600" indent="-609600" algn="l">
              <a:lnSpc>
                <a:spcPct val="90000"/>
              </a:lnSpc>
              <a:spcBef>
                <a:spcPts val="600"/>
              </a:spcBef>
            </a:pPr>
            <a:endParaRPr lang="lv-LV" sz="2000" dirty="0">
              <a:solidFill>
                <a:schemeClr val="tx1"/>
              </a:solidFill>
              <a:latin typeface="Times New Roman" pitchFamily="18" charset="0"/>
              <a:cs typeface="Times New Roman" pitchFamily="18" charset="0"/>
            </a:endParaRPr>
          </a:p>
        </p:txBody>
      </p:sp>
      <p:sp>
        <p:nvSpPr>
          <p:cNvPr id="4" name="Title 3"/>
          <p:cNvSpPr>
            <a:spLocks noGrp="1"/>
          </p:cNvSpPr>
          <p:nvPr>
            <p:ph type="ctrTitle"/>
          </p:nvPr>
        </p:nvSpPr>
        <p:spPr>
          <a:xfrm>
            <a:off x="2286000" y="533400"/>
            <a:ext cx="6324600" cy="954911"/>
          </a:xfrm>
        </p:spPr>
        <p:txBody>
          <a:bodyPr anchor="b">
            <a:noAutofit/>
          </a:bodyPr>
          <a:lstStyle/>
          <a:p>
            <a:pPr algn="l"/>
            <a:r>
              <a:rPr lang="lv-LV" sz="2000" b="1" dirty="0" smtClean="0">
                <a:solidFill>
                  <a:schemeClr val="accent4">
                    <a:lumMod val="75000"/>
                  </a:schemeClr>
                </a:solidFill>
                <a:latin typeface="Times New Roman" pitchFamily="18" charset="0"/>
                <a:cs typeface="Times New Roman" pitchFamily="18" charset="0"/>
              </a:rPr>
              <a:t>ES programma RADOŠĀ EIROPA 2014 - 2020</a:t>
            </a:r>
            <a:endParaRPr lang="en-US" sz="2000" b="1" dirty="0">
              <a:solidFill>
                <a:schemeClr val="accent4">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0"/>
            <a:ext cx="1761743" cy="1957799"/>
          </a:xfrm>
          <a:prstGeom prst="rect">
            <a:avLst/>
          </a:prstGeom>
        </p:spPr>
      </p:pic>
      <p:sp>
        <p:nvSpPr>
          <p:cNvPr id="2" name="Title 1"/>
          <p:cNvSpPr>
            <a:spLocks noGrp="1"/>
          </p:cNvSpPr>
          <p:nvPr>
            <p:ph type="title"/>
          </p:nvPr>
        </p:nvSpPr>
        <p:spPr>
          <a:xfrm>
            <a:off x="914400" y="0"/>
            <a:ext cx="8229600" cy="838200"/>
          </a:xfrm>
        </p:spPr>
        <p:txBody>
          <a:bodyPr>
            <a:normAutofit fontScale="90000"/>
          </a:bodyPr>
          <a:lstStyle/>
          <a:p>
            <a:r>
              <a:rPr lang="lv-LV" i="1" dirty="0" smtClean="0">
                <a:solidFill>
                  <a:schemeClr val="accent4">
                    <a:lumMod val="75000"/>
                  </a:schemeClr>
                </a:solidFill>
                <a:latin typeface="Verdana" pitchFamily="34" charset="0"/>
                <a:ea typeface="Verdana" pitchFamily="34" charset="0"/>
                <a:cs typeface="Verdana" pitchFamily="34" charset="0"/>
              </a:rPr>
              <a:t>1,46 MILJARDI EUR 7 GADIEM</a:t>
            </a:r>
            <a:endParaRPr lang="lv-LV" i="1" dirty="0">
              <a:solidFill>
                <a:schemeClr val="accent4">
                  <a:lumMod val="75000"/>
                </a:schemeClr>
              </a:solidFill>
              <a:latin typeface="Verdana" pitchFamily="34" charset="0"/>
              <a:ea typeface="Verdana" pitchFamily="34" charset="0"/>
              <a:cs typeface="Verdana" pitchFamily="34" charset="0"/>
            </a:endParaRPr>
          </a:p>
        </p:txBody>
      </p:sp>
      <p:sp>
        <p:nvSpPr>
          <p:cNvPr id="4" name="Satura vietturis 2"/>
          <p:cNvSpPr>
            <a:spLocks noGrp="1"/>
          </p:cNvSpPr>
          <p:nvPr>
            <p:ph idx="1"/>
          </p:nvPr>
        </p:nvSpPr>
        <p:spPr>
          <a:xfrm>
            <a:off x="5486400" y="838200"/>
            <a:ext cx="3581400" cy="6019800"/>
          </a:xfrm>
        </p:spPr>
        <p:txBody>
          <a:bodyPr>
            <a:normAutofit/>
          </a:bodyPr>
          <a:lstStyle/>
          <a:p>
            <a:pPr>
              <a:lnSpc>
                <a:spcPct val="80000"/>
              </a:lnSpc>
              <a:spcAft>
                <a:spcPts val="600"/>
              </a:spcAft>
              <a:buNone/>
            </a:pPr>
            <a:r>
              <a:rPr lang="lv-LV" sz="2700" i="1" dirty="0" smtClean="0">
                <a:latin typeface="+mj-lt"/>
              </a:rPr>
              <a:t>STARPNOZARU DAĻA:</a:t>
            </a:r>
          </a:p>
          <a:p>
            <a:pPr>
              <a:lnSpc>
                <a:spcPct val="110000"/>
              </a:lnSpc>
              <a:spcBef>
                <a:spcPts val="0"/>
              </a:spcBef>
            </a:pPr>
            <a:r>
              <a:rPr lang="lv-LV" sz="2700" dirty="0" smtClean="0">
                <a:latin typeface="+mj-lt"/>
              </a:rPr>
              <a:t>Finanšu garantiju fonds (no 2016. gada)</a:t>
            </a:r>
          </a:p>
          <a:p>
            <a:pPr>
              <a:lnSpc>
                <a:spcPct val="110000"/>
              </a:lnSpc>
              <a:spcBef>
                <a:spcPts val="0"/>
              </a:spcBef>
              <a:buNone/>
            </a:pPr>
            <a:endParaRPr lang="lv-LV" sz="2700" dirty="0" smtClean="0">
              <a:latin typeface="+mj-lt"/>
            </a:endParaRPr>
          </a:p>
          <a:p>
            <a:pPr>
              <a:lnSpc>
                <a:spcPct val="110000"/>
              </a:lnSpc>
              <a:spcBef>
                <a:spcPts val="0"/>
              </a:spcBef>
            </a:pPr>
            <a:r>
              <a:rPr lang="lv-LV" sz="2700" dirty="0" smtClean="0">
                <a:latin typeface="+mj-lt"/>
              </a:rPr>
              <a:t>ES balvas: </a:t>
            </a:r>
          </a:p>
          <a:p>
            <a:pPr>
              <a:lnSpc>
                <a:spcPct val="110000"/>
              </a:lnSpc>
              <a:spcBef>
                <a:spcPts val="0"/>
              </a:spcBef>
              <a:buNone/>
            </a:pPr>
            <a:r>
              <a:rPr lang="lv-LV" sz="1800" dirty="0" smtClean="0">
                <a:latin typeface="+mj-lt"/>
              </a:rPr>
              <a:t>	</a:t>
            </a:r>
            <a:r>
              <a:rPr lang="lv-LV" sz="1800" dirty="0" smtClean="0">
                <a:solidFill>
                  <a:schemeClr val="accent4">
                    <a:lumMod val="75000"/>
                  </a:schemeClr>
                </a:solidFill>
                <a:latin typeface="+mj-lt"/>
              </a:rPr>
              <a:t>literatūrā	</a:t>
            </a:r>
          </a:p>
          <a:p>
            <a:pPr>
              <a:lnSpc>
                <a:spcPct val="110000"/>
              </a:lnSpc>
              <a:spcBef>
                <a:spcPts val="0"/>
              </a:spcBef>
              <a:buNone/>
            </a:pPr>
            <a:r>
              <a:rPr lang="lv-LV" sz="1800" dirty="0" smtClean="0">
                <a:solidFill>
                  <a:schemeClr val="accent4">
                    <a:lumMod val="75000"/>
                  </a:schemeClr>
                </a:solidFill>
                <a:latin typeface="+mj-lt"/>
              </a:rPr>
              <a:t>       arhitektūrā </a:t>
            </a:r>
            <a:r>
              <a:rPr lang="lv-LV" sz="1300" dirty="0" smtClean="0">
                <a:latin typeface="+mj-lt"/>
              </a:rPr>
              <a:t>(Mies </a:t>
            </a:r>
            <a:r>
              <a:rPr lang="lv-LV" sz="1300" dirty="0" err="1" smtClean="0">
                <a:latin typeface="+mj-lt"/>
              </a:rPr>
              <a:t>van</a:t>
            </a:r>
            <a:r>
              <a:rPr lang="lv-LV" sz="1300" dirty="0" smtClean="0">
                <a:latin typeface="+mj-lt"/>
              </a:rPr>
              <a:t> der </a:t>
            </a:r>
            <a:r>
              <a:rPr lang="lv-LV" sz="1300" dirty="0" err="1" smtClean="0">
                <a:latin typeface="+mj-lt"/>
              </a:rPr>
              <a:t>Rohe</a:t>
            </a:r>
            <a:r>
              <a:rPr lang="lv-LV" sz="1300" dirty="0" smtClean="0">
                <a:latin typeface="+mj-lt"/>
              </a:rPr>
              <a:t>)</a:t>
            </a:r>
          </a:p>
          <a:p>
            <a:pPr>
              <a:lnSpc>
                <a:spcPct val="110000"/>
              </a:lnSpc>
              <a:spcBef>
                <a:spcPts val="0"/>
              </a:spcBef>
              <a:buNone/>
            </a:pPr>
            <a:r>
              <a:rPr lang="lv-LV" sz="1200" dirty="0" smtClean="0">
                <a:solidFill>
                  <a:schemeClr val="accent4">
                    <a:lumMod val="75000"/>
                  </a:schemeClr>
                </a:solidFill>
                <a:latin typeface="+mj-lt"/>
              </a:rPr>
              <a:t>           </a:t>
            </a:r>
            <a:r>
              <a:rPr lang="lv-LV" sz="1800" dirty="0" smtClean="0">
                <a:solidFill>
                  <a:schemeClr val="accent4">
                    <a:lumMod val="75000"/>
                  </a:schemeClr>
                </a:solidFill>
                <a:latin typeface="+mj-lt"/>
              </a:rPr>
              <a:t>popmūzikā </a:t>
            </a:r>
            <a:r>
              <a:rPr lang="lv-LV" sz="1300" dirty="0" smtClean="0">
                <a:latin typeface="+mj-lt"/>
              </a:rPr>
              <a:t>(</a:t>
            </a:r>
            <a:r>
              <a:rPr lang="lv-LV" sz="1300" i="1" dirty="0" smtClean="0">
                <a:latin typeface="+mj-lt"/>
              </a:rPr>
              <a:t>EBBA</a:t>
            </a:r>
            <a:r>
              <a:rPr lang="lv-LV" sz="1300" dirty="0" smtClean="0">
                <a:latin typeface="+mj-lt"/>
              </a:rPr>
              <a:t>)</a:t>
            </a:r>
          </a:p>
          <a:p>
            <a:pPr>
              <a:lnSpc>
                <a:spcPct val="110000"/>
              </a:lnSpc>
              <a:spcBef>
                <a:spcPts val="0"/>
              </a:spcBef>
              <a:buNone/>
            </a:pPr>
            <a:r>
              <a:rPr lang="lv-LV" sz="1800" dirty="0" smtClean="0">
                <a:latin typeface="+mj-lt"/>
              </a:rPr>
              <a:t>	 </a:t>
            </a:r>
            <a:r>
              <a:rPr lang="lv-LV" sz="1800" dirty="0" smtClean="0">
                <a:solidFill>
                  <a:schemeClr val="accent4">
                    <a:lumMod val="75000"/>
                  </a:schemeClr>
                </a:solidFill>
                <a:latin typeface="+mj-lt"/>
              </a:rPr>
              <a:t>kultūras mantojumā </a:t>
            </a:r>
            <a:r>
              <a:rPr lang="lv-LV" sz="1300" dirty="0" smtClean="0">
                <a:latin typeface="+mj-lt"/>
              </a:rPr>
              <a:t>(</a:t>
            </a:r>
            <a:r>
              <a:rPr lang="lv-LV" sz="1300" i="1" dirty="0" err="1" smtClean="0">
                <a:latin typeface="+mj-lt"/>
              </a:rPr>
              <a:t>Europa</a:t>
            </a:r>
            <a:r>
              <a:rPr lang="lv-LV" sz="1300" i="1" dirty="0" smtClean="0">
                <a:latin typeface="+mj-lt"/>
              </a:rPr>
              <a:t> </a:t>
            </a:r>
            <a:r>
              <a:rPr lang="lv-LV" sz="1300" i="1" dirty="0" err="1" smtClean="0">
                <a:latin typeface="+mj-lt"/>
              </a:rPr>
              <a:t>Nostra</a:t>
            </a:r>
            <a:r>
              <a:rPr lang="lv-LV" sz="1300" dirty="0" smtClean="0">
                <a:latin typeface="+mj-lt"/>
              </a:rPr>
              <a:t>)</a:t>
            </a:r>
          </a:p>
          <a:p>
            <a:pPr>
              <a:lnSpc>
                <a:spcPct val="110000"/>
              </a:lnSpc>
              <a:spcBef>
                <a:spcPts val="0"/>
              </a:spcBef>
              <a:buNone/>
            </a:pPr>
            <a:endParaRPr lang="lv-LV" sz="1300" dirty="0" smtClean="0">
              <a:latin typeface="+mj-lt"/>
            </a:endParaRPr>
          </a:p>
          <a:p>
            <a:pPr>
              <a:lnSpc>
                <a:spcPct val="110000"/>
              </a:lnSpc>
              <a:spcBef>
                <a:spcPts val="0"/>
              </a:spcBef>
            </a:pPr>
            <a:r>
              <a:rPr lang="lv-LV" sz="2700" dirty="0" smtClean="0">
                <a:latin typeface="+mj-lt"/>
              </a:rPr>
              <a:t>Eiropas Kultūras galvaspilsētas</a:t>
            </a:r>
          </a:p>
          <a:p>
            <a:pPr>
              <a:lnSpc>
                <a:spcPct val="110000"/>
              </a:lnSpc>
              <a:spcBef>
                <a:spcPts val="0"/>
              </a:spcBef>
            </a:pPr>
            <a:endParaRPr lang="en-GB" sz="2700" dirty="0" smtClean="0">
              <a:latin typeface="+mj-lt"/>
            </a:endParaRPr>
          </a:p>
          <a:p>
            <a:pPr>
              <a:lnSpc>
                <a:spcPct val="110000"/>
              </a:lnSpc>
              <a:spcBef>
                <a:spcPts val="0"/>
              </a:spcBef>
            </a:pPr>
            <a:r>
              <a:rPr lang="lv-LV" sz="2700" dirty="0" smtClean="0">
                <a:latin typeface="+mj-lt"/>
              </a:rPr>
              <a:t>Radošās Eiropas biroji</a:t>
            </a:r>
            <a:endParaRPr lang="en-GB" sz="2700" dirty="0" smtClean="0">
              <a:latin typeface="+mj-lt"/>
            </a:endParaRPr>
          </a:p>
        </p:txBody>
      </p:sp>
      <p:graphicFrame>
        <p:nvGraphicFramePr>
          <p:cNvPr id="7" name="Chart 2"/>
          <p:cNvGraphicFramePr/>
          <p:nvPr>
            <p:extLst>
              <p:ext uri="{D42A27DB-BD31-4B8C-83A1-F6EECF244321}">
                <p14:modId xmlns:p14="http://schemas.microsoft.com/office/powerpoint/2010/main" xmlns="" val="3741024743"/>
              </p:ext>
            </p:extLst>
          </p:nvPr>
        </p:nvGraphicFramePr>
        <p:xfrm>
          <a:off x="-1905000" y="914400"/>
          <a:ext cx="8001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7540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2" name="Virsraksts 1"/>
          <p:cNvSpPr>
            <a:spLocks noGrp="1"/>
          </p:cNvSpPr>
          <p:nvPr>
            <p:ph type="title"/>
          </p:nvPr>
        </p:nvSpPr>
        <p:spPr>
          <a:xfrm>
            <a:off x="2299855" y="180108"/>
            <a:ext cx="5396345" cy="1420091"/>
          </a:xfrm>
        </p:spPr>
        <p:txBody>
          <a:bodyPr>
            <a:normAutofit fontScale="90000"/>
          </a:bodyPr>
          <a:lstStyle/>
          <a:p>
            <a:r>
              <a:rPr lang="lv-LV" i="1" dirty="0" smtClean="0">
                <a:solidFill>
                  <a:schemeClr val="accent4">
                    <a:lumMod val="75000"/>
                  </a:schemeClr>
                </a:solidFill>
                <a:latin typeface="Verdana" pitchFamily="34" charset="0"/>
                <a:ea typeface="Verdana" pitchFamily="34" charset="0"/>
                <a:cs typeface="Verdana" pitchFamily="34" charset="0"/>
              </a:rPr>
              <a:t>KULTŪRAS APAKŠPROGRAMMA</a:t>
            </a:r>
            <a:endParaRPr lang="en-US" i="1" dirty="0">
              <a:solidFill>
                <a:schemeClr val="accent4">
                  <a:lumMod val="75000"/>
                </a:schemeClr>
              </a:solidFill>
              <a:latin typeface="Verdana" pitchFamily="34" charset="0"/>
              <a:ea typeface="Verdana" pitchFamily="34" charset="0"/>
              <a:cs typeface="Verdana" pitchFamily="34" charset="0"/>
            </a:endParaRPr>
          </a:p>
        </p:txBody>
      </p:sp>
      <p:sp>
        <p:nvSpPr>
          <p:cNvPr id="3" name="Satura vietturis 2"/>
          <p:cNvSpPr>
            <a:spLocks noGrp="1"/>
          </p:cNvSpPr>
          <p:nvPr>
            <p:ph idx="1"/>
          </p:nvPr>
        </p:nvSpPr>
        <p:spPr>
          <a:xfrm>
            <a:off x="-1" y="1676400"/>
            <a:ext cx="8229600" cy="4525963"/>
          </a:xfrm>
        </p:spPr>
        <p:txBody>
          <a:bodyPr>
            <a:normAutofit/>
          </a:bodyPr>
          <a:lstStyle/>
          <a:p>
            <a:pPr marL="534988" lvl="1" indent="-342900">
              <a:buFont typeface="Arial" pitchFamily="34" charset="0"/>
              <a:buChar char="•"/>
            </a:pPr>
            <a:r>
              <a:rPr lang="lv-LV" sz="3000" dirty="0" smtClean="0">
                <a:solidFill>
                  <a:schemeClr val="accent4">
                    <a:lumMod val="75000"/>
                  </a:schemeClr>
                </a:solidFill>
              </a:rPr>
              <a:t>Eiropas sadarbības projekti </a:t>
            </a:r>
            <a:r>
              <a:rPr lang="lv-LV" sz="2000" dirty="0" smtClean="0"/>
              <a:t>oktobris 2017 (iespējama termiņa nobīde)</a:t>
            </a:r>
            <a:endParaRPr lang="lv-LV" sz="2000" dirty="0" smtClean="0"/>
          </a:p>
          <a:p>
            <a:pPr marL="534988" lvl="1" indent="-342900">
              <a:buFont typeface="Arial" pitchFamily="34" charset="0"/>
              <a:buChar char="•"/>
            </a:pPr>
            <a:r>
              <a:rPr lang="lv-LV" sz="3000" dirty="0" smtClean="0">
                <a:solidFill>
                  <a:schemeClr val="accent4">
                    <a:lumMod val="75000"/>
                  </a:schemeClr>
                </a:solidFill>
              </a:rPr>
              <a:t>Daiļliteratūras tulkošana </a:t>
            </a:r>
            <a:r>
              <a:rPr lang="lv-LV" sz="2000" dirty="0" smtClean="0"/>
              <a:t>februāris 2017</a:t>
            </a:r>
          </a:p>
          <a:p>
            <a:pPr marL="534988" lvl="1" indent="-342900">
              <a:buFont typeface="Arial" pitchFamily="34" charset="0"/>
              <a:buChar char="•"/>
            </a:pPr>
            <a:r>
              <a:rPr lang="lv-LV" sz="3000" dirty="0" smtClean="0">
                <a:solidFill>
                  <a:schemeClr val="accent4">
                    <a:lumMod val="75000"/>
                  </a:schemeClr>
                </a:solidFill>
              </a:rPr>
              <a:t>Eiropas platformas </a:t>
            </a:r>
            <a:r>
              <a:rPr lang="lv-LV" sz="2000" dirty="0" smtClean="0"/>
              <a:t>februāris/marts </a:t>
            </a:r>
            <a:r>
              <a:rPr lang="lv-LV" sz="2000" dirty="0" smtClean="0"/>
              <a:t>2017 (pēdējais konkurss)</a:t>
            </a:r>
            <a:endParaRPr lang="en-GB" sz="2000" dirty="0" smtClean="0"/>
          </a:p>
          <a:p>
            <a:pPr marL="534988" lvl="1" indent="-342900">
              <a:buFont typeface="Arial" pitchFamily="34" charset="0"/>
              <a:buChar char="•"/>
            </a:pPr>
            <a:r>
              <a:rPr lang="lv-LV" sz="3000" dirty="0" smtClean="0">
                <a:solidFill>
                  <a:schemeClr val="accent4">
                    <a:lumMod val="75000"/>
                  </a:schemeClr>
                </a:solidFill>
              </a:rPr>
              <a:t>Eiropas tīkli </a:t>
            </a:r>
            <a:r>
              <a:rPr lang="lv-LV" sz="2000" dirty="0" smtClean="0"/>
              <a:t>– konkursi noslēgušies</a:t>
            </a:r>
            <a:endParaRPr lang="lv-LV"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286000" y="1905014"/>
            <a:ext cx="6324600" cy="4435479"/>
          </a:xfrm>
        </p:spPr>
        <p:txBody>
          <a:bodyPr>
            <a:normAutofit/>
          </a:bodyPr>
          <a:lstStyle/>
          <a:p>
            <a:pPr marL="609600" indent="-609600" algn="l">
              <a:lnSpc>
                <a:spcPct val="90000"/>
              </a:lnSpc>
              <a:spcBef>
                <a:spcPts val="600"/>
              </a:spcBef>
            </a:pPr>
            <a:r>
              <a:rPr lang="fr-FR" sz="2000" dirty="0" smtClean="0">
                <a:solidFill>
                  <a:schemeClr val="tx1"/>
                </a:solidFill>
                <a:latin typeface="Times New Roman" pitchFamily="18" charset="0"/>
                <a:cs typeface="Times New Roman" pitchFamily="18" charset="0"/>
              </a:rPr>
              <a:t> </a:t>
            </a:r>
            <a:endParaRPr lang="lv-LV" sz="2000"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981200" y="-381000"/>
            <a:ext cx="6781800" cy="954911"/>
          </a:xfrm>
        </p:spPr>
        <p:txBody>
          <a:bodyPr anchor="b">
            <a:noAutofit/>
          </a:bodyPr>
          <a:lstStyle/>
          <a:p>
            <a:pPr algn="l"/>
            <a:r>
              <a:rPr lang="lv-LV" sz="2400" b="1" dirty="0" smtClean="0">
                <a:solidFill>
                  <a:schemeClr val="accent4">
                    <a:lumMod val="75000"/>
                  </a:schemeClr>
                </a:solidFill>
                <a:latin typeface="Times New Roman" pitchFamily="18" charset="0"/>
                <a:cs typeface="Times New Roman" pitchFamily="18" charset="0"/>
              </a:rPr>
              <a:t>Prioritātes I </a:t>
            </a:r>
            <a:r>
              <a:rPr lang="lv-LV" sz="1600" b="1" i="1" dirty="0" smtClean="0">
                <a:solidFill>
                  <a:schemeClr val="accent4">
                    <a:lumMod val="75000"/>
                  </a:schemeClr>
                </a:solidFill>
                <a:latin typeface="Times New Roman" pitchFamily="18" charset="0"/>
                <a:cs typeface="Times New Roman" pitchFamily="18" charset="0"/>
              </a:rPr>
              <a:t>Starptautiskā mobilitāte, Auditorijas attīstīšana</a:t>
            </a:r>
            <a:endParaRPr lang="en-US" sz="1600" b="1" i="1" dirty="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752600" y="609600"/>
            <a:ext cx="6477000" cy="6109365"/>
          </a:xfrm>
          <a:prstGeom prst="rect">
            <a:avLst/>
          </a:prstGeom>
        </p:spPr>
        <p:txBody>
          <a:bodyPr wrap="square">
            <a:spAutoFit/>
          </a:bodyPr>
          <a:lstStyle/>
          <a:p>
            <a:pPr>
              <a:buNone/>
            </a:pPr>
            <a:r>
              <a:rPr lang="lv-LV" b="1" dirty="0" smtClean="0">
                <a:solidFill>
                  <a:schemeClr val="accent4">
                    <a:lumMod val="75000"/>
                  </a:schemeClr>
                </a:solidFill>
              </a:rPr>
              <a:t>Starptautiskā mobilitāte</a:t>
            </a:r>
          </a:p>
          <a:p>
            <a:pPr>
              <a:buNone/>
            </a:pPr>
            <a:endParaRPr lang="lv-LV" b="1" dirty="0" smtClean="0"/>
          </a:p>
          <a:p>
            <a:pPr>
              <a:buNone/>
            </a:pPr>
            <a:r>
              <a:rPr lang="lv-LV" dirty="0" smtClean="0"/>
              <a:t>Prioritāte paredz mākslinieku un radošo profesionāļu, kā arī mākslas un citu radošo darbu mobilitāti, veicinot kultūras apmaiņu, </a:t>
            </a:r>
            <a:r>
              <a:rPr lang="lv-LV" dirty="0" err="1" smtClean="0"/>
              <a:t>starpkulturālo</a:t>
            </a:r>
            <a:r>
              <a:rPr lang="lv-LV" dirty="0" smtClean="0"/>
              <a:t> dialogu, sociālo iekļaušanu un izpratni par kultūras dažādību</a:t>
            </a:r>
          </a:p>
          <a:p>
            <a:pPr>
              <a:buNone/>
            </a:pPr>
            <a:endParaRPr lang="lv-LV" dirty="0" smtClean="0"/>
          </a:p>
          <a:p>
            <a:pPr>
              <a:buNone/>
            </a:pPr>
            <a:r>
              <a:rPr lang="lv-LV" i="1" dirty="0" smtClean="0"/>
              <a:t>Piemērs: Ceļojošā izstāde, apmaiņas brauciens, mākslas rezidences</a:t>
            </a:r>
          </a:p>
          <a:p>
            <a:pPr>
              <a:buNone/>
            </a:pPr>
            <a:endParaRPr lang="lv-LV" i="1" dirty="0" smtClean="0"/>
          </a:p>
          <a:p>
            <a:pPr>
              <a:buNone/>
            </a:pPr>
            <a:r>
              <a:rPr lang="lv-LV" b="1" dirty="0" smtClean="0">
                <a:solidFill>
                  <a:schemeClr val="accent4">
                    <a:lumMod val="75000"/>
                  </a:schemeClr>
                </a:solidFill>
              </a:rPr>
              <a:t>Auditorijas attīstīšana</a:t>
            </a:r>
          </a:p>
          <a:p>
            <a:pPr>
              <a:buNone/>
            </a:pPr>
            <a:endParaRPr lang="lv-LV" b="1" dirty="0" smtClean="0">
              <a:solidFill>
                <a:schemeClr val="accent4">
                  <a:lumMod val="75000"/>
                </a:schemeClr>
              </a:solidFill>
            </a:endParaRPr>
          </a:p>
          <a:p>
            <a:r>
              <a:rPr lang="lv-LV" dirty="0" smtClean="0"/>
              <a:t>Auditorijas attīstīšana paredz sabiedrības iekļaušanu kultūras procesos, iesaistot cilvēkus kultūras notikumos, tādējādi īstenojot pasākumus, projektus kopā ar mērķauditoriju. Auditorijas attīstīšana palīdz padziļināt attiecības ar līdzšinējo auditoriju, sasniegt jaunu auditoriju un to dažādot. Projekta gatavošanas stadijā ir nepieciešams iekļaut auditorijas iesaistes stratēģiju, nodefinējot līdzšinējo mērķauditoriju un izvirzot uzdevumus jaunas auditorijas piesaistei. Stratēģijā vēlams paredzēt auditorijas iesaistes uzraudzīšanu, veicot monitoringu un apkopojot iesaistīto cilvēku atsauksmes</a:t>
            </a:r>
          </a:p>
          <a:p>
            <a:r>
              <a:rPr lang="lv-LV" dirty="0" smtClean="0"/>
              <a:t> </a:t>
            </a:r>
          </a:p>
          <a:p>
            <a:r>
              <a:rPr lang="lv-LV" i="1" dirty="0" smtClean="0"/>
              <a:t>Piemērs: Aktivitātes satura radīšana un īstenošana tiešā veidā iesaistot iedzīvotājus – iedzīvotāji no vērotājiem kļūst par </a:t>
            </a:r>
            <a:r>
              <a:rPr lang="lv-LV" i="1" dirty="0" err="1" smtClean="0"/>
              <a:t>līdzradītājiem</a:t>
            </a:r>
            <a:endParaRPr lang="lv-LV" dirty="0" smtClean="0"/>
          </a:p>
          <a:p>
            <a:pPr>
              <a:buNone/>
            </a:pPr>
            <a:endParaRPr lang="lv-LV" b="1" dirty="0" smtClean="0">
              <a:solidFill>
                <a:schemeClr val="accent4">
                  <a:lumMod val="75000"/>
                </a:schemeClr>
              </a:solidFill>
            </a:endParaRP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286000" y="1905014"/>
            <a:ext cx="6324600" cy="4435479"/>
          </a:xfrm>
        </p:spPr>
        <p:txBody>
          <a:bodyPr>
            <a:normAutofit/>
          </a:bodyPr>
          <a:lstStyle/>
          <a:p>
            <a:pPr marL="609600" indent="-609600" algn="l">
              <a:lnSpc>
                <a:spcPct val="90000"/>
              </a:lnSpc>
              <a:spcBef>
                <a:spcPts val="600"/>
              </a:spcBef>
            </a:pPr>
            <a:r>
              <a:rPr lang="fr-FR" sz="2000" dirty="0" smtClean="0">
                <a:solidFill>
                  <a:schemeClr val="tx1"/>
                </a:solidFill>
                <a:latin typeface="Times New Roman" pitchFamily="18" charset="0"/>
                <a:cs typeface="Times New Roman" pitchFamily="18" charset="0"/>
              </a:rPr>
              <a:t> </a:t>
            </a:r>
            <a:endParaRPr lang="lv-LV" sz="2000"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152400"/>
            <a:ext cx="6324600" cy="954911"/>
          </a:xfrm>
        </p:spPr>
        <p:txBody>
          <a:bodyPr anchor="b">
            <a:noAutofit/>
          </a:bodyPr>
          <a:lstStyle/>
          <a:p>
            <a:pPr algn="l"/>
            <a:r>
              <a:rPr lang="lv-LV" sz="2400" b="1" dirty="0" smtClean="0">
                <a:solidFill>
                  <a:schemeClr val="accent4">
                    <a:lumMod val="75000"/>
                  </a:schemeClr>
                </a:solidFill>
                <a:latin typeface="Times New Roman" pitchFamily="18" charset="0"/>
                <a:cs typeface="Times New Roman" pitchFamily="18" charset="0"/>
              </a:rPr>
              <a:t>Prioritātes II </a:t>
            </a:r>
            <a:r>
              <a:rPr lang="lv-LV" sz="1600" b="1" i="1" dirty="0" smtClean="0">
                <a:solidFill>
                  <a:schemeClr val="accent4">
                    <a:lumMod val="75000"/>
                  </a:schemeClr>
                </a:solidFill>
                <a:latin typeface="Times New Roman" pitchFamily="18" charset="0"/>
                <a:cs typeface="Times New Roman" pitchFamily="18" charset="0"/>
              </a:rPr>
              <a:t>Kapacitātes stiprināšana</a:t>
            </a:r>
            <a:endParaRPr lang="en-US" sz="1600" b="1" i="1" dirty="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52400" y="1371600"/>
            <a:ext cx="8839200" cy="5139869"/>
          </a:xfrm>
          <a:prstGeom prst="rect">
            <a:avLst/>
          </a:prstGeom>
        </p:spPr>
        <p:txBody>
          <a:bodyPr wrap="square">
            <a:spAutoFit/>
          </a:bodyPr>
          <a:lstStyle/>
          <a:p>
            <a:pPr>
              <a:buNone/>
            </a:pPr>
            <a:r>
              <a:rPr lang="lv-LV" b="1" dirty="0" smtClean="0">
                <a:solidFill>
                  <a:schemeClr val="accent4">
                    <a:lumMod val="75000"/>
                  </a:schemeClr>
                </a:solidFill>
              </a:rPr>
              <a:t>Kapacitātes stiprināšana</a:t>
            </a:r>
          </a:p>
          <a:p>
            <a:pPr>
              <a:buNone/>
            </a:pPr>
            <a:endParaRPr lang="lv-LV" b="1" dirty="0" smtClean="0"/>
          </a:p>
          <a:p>
            <a:pPr>
              <a:buNone/>
            </a:pPr>
            <a:r>
              <a:rPr lang="lv-LV" sz="1400" b="1" dirty="0" err="1" smtClean="0">
                <a:solidFill>
                  <a:schemeClr val="accent4">
                    <a:lumMod val="75000"/>
                  </a:schemeClr>
                </a:solidFill>
              </a:rPr>
              <a:t>Digitalizācija</a:t>
            </a:r>
            <a:endParaRPr lang="lv-LV" sz="1400" b="1" dirty="0" smtClean="0">
              <a:solidFill>
                <a:schemeClr val="accent4">
                  <a:lumMod val="75000"/>
                </a:schemeClr>
              </a:solidFill>
            </a:endParaRPr>
          </a:p>
          <a:p>
            <a:pPr>
              <a:buNone/>
            </a:pPr>
            <a:r>
              <a:rPr lang="lv-LV" sz="1400" dirty="0" smtClean="0"/>
              <a:t>Reaģējot uz digitālo tehnoloģiju attīstību un tās radītajām pārmaiņām, projektos aicināts izmantot </a:t>
            </a:r>
            <a:r>
              <a:rPr lang="lv-LV" sz="1400" b="1" dirty="0" smtClean="0"/>
              <a:t>digitālās tehnoloģijas</a:t>
            </a:r>
            <a:r>
              <a:rPr lang="lv-LV" sz="1400" dirty="0" smtClean="0"/>
              <a:t>, lai radītu vai izplatītu saturu. </a:t>
            </a:r>
            <a:r>
              <a:rPr lang="lv-LV" sz="1400" dirty="0" err="1" smtClean="0"/>
              <a:t>Digitalizācija</a:t>
            </a:r>
            <a:r>
              <a:rPr lang="lv-LV" sz="1400" dirty="0" smtClean="0"/>
              <a:t> ietver tādas aktivitātes, kā jaunu piegādes kanālu izmantošana, kultūras satura izplatīšana caur inovatīviem digitāliem kanāliem. </a:t>
            </a:r>
            <a:r>
              <a:rPr lang="lv-LV" sz="1400" dirty="0" err="1" smtClean="0"/>
              <a:t>Digitalizācija</a:t>
            </a:r>
            <a:r>
              <a:rPr lang="lv-LV" sz="1400" dirty="0" smtClean="0"/>
              <a:t> ir cieši saistīta ar jaunas auditorijas piesaisti un jaunu biznesa modeļu izmantošanu</a:t>
            </a:r>
          </a:p>
          <a:p>
            <a:pPr>
              <a:buNone/>
            </a:pPr>
            <a:endParaRPr lang="lv-LV" sz="1400" dirty="0" smtClean="0"/>
          </a:p>
          <a:p>
            <a:pPr>
              <a:buNone/>
            </a:pPr>
            <a:r>
              <a:rPr lang="lv-LV" sz="1400" i="1" dirty="0" smtClean="0"/>
              <a:t>Piemērs: interaktīvu interneta platformu vai aplikāciju izmantošana, lai jaunā veidā nogādātu auditorijai radīto saturu</a:t>
            </a:r>
          </a:p>
          <a:p>
            <a:pPr>
              <a:buNone/>
            </a:pPr>
            <a:endParaRPr lang="lv-LV" sz="1400" i="1" dirty="0" smtClean="0"/>
          </a:p>
          <a:p>
            <a:pPr>
              <a:buNone/>
            </a:pPr>
            <a:r>
              <a:rPr lang="lv-LV" sz="1400" b="1" dirty="0" smtClean="0">
                <a:solidFill>
                  <a:schemeClr val="accent4">
                    <a:lumMod val="75000"/>
                  </a:schemeClr>
                </a:solidFill>
              </a:rPr>
              <a:t>Jauni biznesa modeļi</a:t>
            </a:r>
          </a:p>
          <a:p>
            <a:pPr>
              <a:buNone/>
            </a:pPr>
            <a:r>
              <a:rPr lang="lv-LV" sz="1400" dirty="0" smtClean="0"/>
              <a:t>Jauno biznesa modeļu izmantošana veicina radošo personu biznesa prasmes, izmantojot </a:t>
            </a:r>
            <a:r>
              <a:rPr lang="lv-LV" sz="1400" b="1" dirty="0" smtClean="0"/>
              <a:t>jaunus menedžmenta modeļus</a:t>
            </a:r>
            <a:r>
              <a:rPr lang="lv-LV" sz="1400" dirty="0" smtClean="0"/>
              <a:t>, lai uzlabotu snieguma efektivitāti un samazinātu izmaksas. Jauni biznesa modeļi ietver tādu aktivitāšu īstenošanu, kas izmēģina jaunus ienākumu gūšanas modeļus, </a:t>
            </a:r>
            <a:r>
              <a:rPr lang="lv-LV" sz="1400" b="1" dirty="0" smtClean="0"/>
              <a:t>jaunu menedžmenta un mārketinga metožu izmantošanu</a:t>
            </a:r>
          </a:p>
          <a:p>
            <a:pPr>
              <a:buNone/>
            </a:pPr>
            <a:endParaRPr lang="lv-LV" sz="1400" i="1" dirty="0" smtClean="0"/>
          </a:p>
          <a:p>
            <a:pPr>
              <a:buNone/>
            </a:pPr>
            <a:r>
              <a:rPr lang="lv-LV" sz="1400" i="1" dirty="0" smtClean="0"/>
              <a:t>Piemērs: meistarklases darba vietā, </a:t>
            </a:r>
            <a:r>
              <a:rPr lang="lv-LV" sz="1400" i="1" dirty="0" err="1" smtClean="0"/>
              <a:t>kopstrādes</a:t>
            </a:r>
            <a:r>
              <a:rPr lang="lv-LV" sz="1400" i="1" dirty="0" smtClean="0"/>
              <a:t> telpas, jaunu menedžmenta modeļu izstrādāšana un ieviešana, kolektīvā ieguldījuma platformu izmantošana</a:t>
            </a:r>
          </a:p>
          <a:p>
            <a:pPr>
              <a:buNone/>
            </a:pPr>
            <a:endParaRPr lang="lv-LV" sz="1400" dirty="0" smtClean="0">
              <a:solidFill>
                <a:schemeClr val="accent4">
                  <a:lumMod val="75000"/>
                </a:schemeClr>
              </a:solidFill>
            </a:endParaRPr>
          </a:p>
          <a:p>
            <a:pPr>
              <a:buNone/>
            </a:pPr>
            <a:r>
              <a:rPr lang="lv-LV" sz="1400" b="1" dirty="0" smtClean="0">
                <a:solidFill>
                  <a:schemeClr val="accent4">
                    <a:lumMod val="75000"/>
                  </a:schemeClr>
                </a:solidFill>
              </a:rPr>
              <a:t>Apmācības un izglītība</a:t>
            </a:r>
          </a:p>
          <a:p>
            <a:pPr>
              <a:buNone/>
            </a:pPr>
            <a:r>
              <a:rPr lang="lv-LV" sz="1400" b="1" dirty="0" smtClean="0"/>
              <a:t>Papildus izglītības un prasmju iegūšana </a:t>
            </a:r>
            <a:r>
              <a:rPr lang="lv-LV" sz="1400" dirty="0" smtClean="0"/>
              <a:t>veicina projektā iesaistīto organizāciju darbinieku vai mākslinieku profesionālo attīstību un sekmē veiksmīgu iekļaušanos darba tirgū</a:t>
            </a:r>
          </a:p>
          <a:p>
            <a:pPr>
              <a:buNone/>
            </a:pPr>
            <a:endParaRPr lang="lv-LV" sz="1400" i="1" dirty="0" smtClean="0"/>
          </a:p>
          <a:p>
            <a:pPr>
              <a:buNone/>
            </a:pPr>
            <a:r>
              <a:rPr lang="lv-LV" sz="1400" i="1" dirty="0" smtClean="0"/>
              <a:t>Piemērs: Formālu vai neformālu apmācību rīkošana kultūras jomas pārstāvjiem, sniedzot jaunas zināšanas, prasmes</a:t>
            </a: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286000" y="1905014"/>
            <a:ext cx="6324600" cy="4435479"/>
          </a:xfrm>
        </p:spPr>
        <p:txBody>
          <a:bodyPr>
            <a:normAutofit/>
          </a:bodyPr>
          <a:lstStyle/>
          <a:p>
            <a:pPr marL="609600" indent="-609600" algn="l">
              <a:lnSpc>
                <a:spcPct val="90000"/>
              </a:lnSpc>
              <a:spcBef>
                <a:spcPts val="600"/>
              </a:spcBef>
            </a:pPr>
            <a:r>
              <a:rPr lang="fr-FR" sz="2000" dirty="0" smtClean="0">
                <a:solidFill>
                  <a:schemeClr val="tx1"/>
                </a:solidFill>
                <a:latin typeface="Times New Roman" pitchFamily="18" charset="0"/>
                <a:cs typeface="Times New Roman" pitchFamily="18" charset="0"/>
              </a:rPr>
              <a:t> </a:t>
            </a:r>
            <a:endParaRPr lang="lv-LV" sz="2000"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2286000" y="685800"/>
            <a:ext cx="6324600" cy="954911"/>
          </a:xfrm>
        </p:spPr>
        <p:txBody>
          <a:bodyPr anchor="b">
            <a:noAutofit/>
          </a:bodyPr>
          <a:lstStyle/>
          <a:p>
            <a:pPr algn="l"/>
            <a:r>
              <a:rPr lang="lv-LV" sz="2400" b="1" dirty="0" smtClean="0">
                <a:solidFill>
                  <a:schemeClr val="accent4">
                    <a:lumMod val="75000"/>
                  </a:schemeClr>
                </a:solidFill>
                <a:latin typeface="Times New Roman" pitchFamily="18" charset="0"/>
                <a:cs typeface="Times New Roman" pitchFamily="18" charset="0"/>
              </a:rPr>
              <a:t>Projektu iesniedzēji</a:t>
            </a:r>
            <a:endParaRPr lang="en-US" sz="2400" b="1" dirty="0">
              <a:solidFill>
                <a:schemeClr val="accent4">
                  <a:lumMod val="75000"/>
                </a:schemeClr>
              </a:solidFill>
              <a:latin typeface="Times New Roman" pitchFamily="18" charset="0"/>
              <a:cs typeface="Times New Roman" pitchFamily="18" charset="0"/>
            </a:endParaRPr>
          </a:p>
        </p:txBody>
      </p:sp>
      <p:sp>
        <p:nvSpPr>
          <p:cNvPr id="10" name="Taisnstūris 9"/>
          <p:cNvSpPr/>
          <p:nvPr/>
        </p:nvSpPr>
        <p:spPr>
          <a:xfrm>
            <a:off x="1752600" y="2074782"/>
            <a:ext cx="6477000" cy="3662541"/>
          </a:xfrm>
          <a:prstGeom prst="rect">
            <a:avLst/>
          </a:prstGeom>
        </p:spPr>
        <p:txBody>
          <a:bodyPr wrap="square">
            <a:spAutoFit/>
          </a:bodyPr>
          <a:lstStyle/>
          <a:p>
            <a:pPr>
              <a:buNone/>
            </a:pPr>
            <a:r>
              <a:rPr lang="lv-LV" b="1" dirty="0" smtClean="0">
                <a:solidFill>
                  <a:schemeClr val="accent4">
                    <a:lumMod val="75000"/>
                  </a:schemeClr>
                </a:solidFill>
              </a:rPr>
              <a:t>Kultūras organizācijas, institūcijas, komercsabiedrības, kas reģistrētas kādā no šīm valstīm:</a:t>
            </a:r>
          </a:p>
          <a:p>
            <a:pPr>
              <a:buNone/>
            </a:pPr>
            <a:endParaRPr lang="lv-LV" b="1" dirty="0" smtClean="0"/>
          </a:p>
          <a:p>
            <a:pPr>
              <a:buNone/>
            </a:pPr>
            <a:endParaRPr lang="en-US" dirty="0" smtClean="0"/>
          </a:p>
          <a:p>
            <a:r>
              <a:rPr lang="lv-LV" dirty="0" smtClean="0">
                <a:solidFill>
                  <a:schemeClr val="accent4">
                    <a:lumMod val="75000"/>
                  </a:schemeClr>
                </a:solidFill>
              </a:rPr>
              <a:t>ES dalībvalstis</a:t>
            </a:r>
          </a:p>
          <a:p>
            <a:r>
              <a:rPr lang="lv-LV" u="sng" dirty="0" smtClean="0">
                <a:solidFill>
                  <a:schemeClr val="accent4">
                    <a:lumMod val="75000"/>
                  </a:schemeClr>
                </a:solidFill>
              </a:rPr>
              <a:t>Kandidātvalstis:</a:t>
            </a:r>
            <a:r>
              <a:rPr lang="lv-LV" dirty="0" smtClean="0">
                <a:solidFill>
                  <a:schemeClr val="accent4">
                    <a:lumMod val="75000"/>
                  </a:schemeClr>
                </a:solidFill>
              </a:rPr>
              <a:t> </a:t>
            </a:r>
            <a:r>
              <a:rPr lang="lv-LV" dirty="0" smtClean="0"/>
              <a:t>Bijusī Dienvidslāvijas Maķedonijas republika, Serbija, Bosnija-Hercegovina, Melnkalne, Albānija</a:t>
            </a:r>
          </a:p>
          <a:p>
            <a:r>
              <a:rPr lang="lv-LV" u="sng" dirty="0" smtClean="0">
                <a:solidFill>
                  <a:schemeClr val="accent4">
                    <a:lumMod val="75000"/>
                  </a:schemeClr>
                </a:solidFill>
              </a:rPr>
              <a:t>EBTA/EEZ:</a:t>
            </a:r>
            <a:r>
              <a:rPr lang="lv-LV" dirty="0" smtClean="0">
                <a:solidFill>
                  <a:schemeClr val="accent4">
                    <a:lumMod val="75000"/>
                  </a:schemeClr>
                </a:solidFill>
              </a:rPr>
              <a:t> </a:t>
            </a:r>
            <a:r>
              <a:rPr lang="lv-LV" dirty="0" smtClean="0"/>
              <a:t>Norvēģija, Islande</a:t>
            </a:r>
          </a:p>
          <a:p>
            <a:r>
              <a:rPr lang="lv-LV" u="sng" dirty="0" smtClean="0">
                <a:solidFill>
                  <a:schemeClr val="accent4">
                    <a:lumMod val="75000"/>
                  </a:schemeClr>
                </a:solidFill>
              </a:rPr>
              <a:t>Eiropas Kaimiņattiecību politikas valstis:</a:t>
            </a:r>
            <a:r>
              <a:rPr lang="lv-LV" dirty="0" smtClean="0">
                <a:solidFill>
                  <a:schemeClr val="accent4">
                    <a:lumMod val="75000"/>
                  </a:schemeClr>
                </a:solidFill>
              </a:rPr>
              <a:t> </a:t>
            </a:r>
            <a:r>
              <a:rPr lang="lv-LV" dirty="0" smtClean="0"/>
              <a:t>Gruzija, Moldova, Ukraina, Izraēla</a:t>
            </a:r>
          </a:p>
          <a:p>
            <a:endParaRPr lang="lv-LV" dirty="0" smtClean="0"/>
          </a:p>
          <a:p>
            <a:endParaRPr lang="lv-LV" dirty="0" smtClean="0"/>
          </a:p>
          <a:p>
            <a:r>
              <a:rPr lang="lv-LV" sz="1400" dirty="0" smtClean="0"/>
              <a:t>Attiecināmo valstu saraksts: </a:t>
            </a:r>
            <a:r>
              <a:rPr lang="lv-LV" sz="1400" dirty="0" smtClean="0">
                <a:hlinkClick r:id="rId3"/>
              </a:rPr>
              <a:t>https://eacea.ec.europa.eu/sites/eacea-site/files/27092016-eligible-countries_en.pdf</a:t>
            </a:r>
            <a:r>
              <a:rPr lang="lv-LV" sz="1400" dirty="0" smtClean="0"/>
              <a:t> </a:t>
            </a:r>
          </a:p>
        </p:txBody>
      </p:sp>
    </p:spTree>
    <p:extLst>
      <p:ext uri="{BB962C8B-B14F-4D97-AF65-F5344CB8AC3E}">
        <p14:creationId xmlns="" xmlns:p14="http://schemas.microsoft.com/office/powerpoint/2010/main" val="3403281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838200"/>
            <a:ext cx="8229600" cy="1143000"/>
          </a:xfrm>
        </p:spPr>
        <p:txBody>
          <a:bodyPr>
            <a:normAutofit fontScale="90000"/>
          </a:bodyPr>
          <a:lstStyle/>
          <a:p>
            <a:r>
              <a:rPr lang="lv-LV" b="1" dirty="0" smtClean="0">
                <a:solidFill>
                  <a:schemeClr val="accent4">
                    <a:lumMod val="75000"/>
                  </a:schemeClr>
                </a:solidFill>
                <a:latin typeface="Times New Roman" pitchFamily="18" charset="0"/>
                <a:cs typeface="Times New Roman" pitchFamily="18" charset="0"/>
              </a:rPr>
              <a:t>Eiropas sadarbības projektu konkurss</a:t>
            </a:r>
            <a:endParaRPr lang="lv-LV" b="1" dirty="0">
              <a:solidFill>
                <a:schemeClr val="accent4">
                  <a:lumMod val="75000"/>
                </a:schemeClr>
              </a:solidFill>
              <a:latin typeface="Times New Roman" pitchFamily="18" charset="0"/>
              <a:cs typeface="Times New Roman" pitchFamily="18" charset="0"/>
            </a:endParaRPr>
          </a:p>
        </p:txBody>
      </p:sp>
      <p:pic>
        <p:nvPicPr>
          <p:cNvPr id="4" name="Picture 4" descr="http://www.classicalmusicmagazine.org/wp-content/uploads/2015/05/Opera-Platform.png"/>
          <p:cNvPicPr>
            <a:picLocks noChangeAspect="1" noChangeArrowheads="1"/>
          </p:cNvPicPr>
          <p:nvPr/>
        </p:nvPicPr>
        <p:blipFill>
          <a:blip r:embed="rId2" cstate="print"/>
          <a:srcRect/>
          <a:stretch>
            <a:fillRect/>
          </a:stretch>
        </p:blipFill>
        <p:spPr bwMode="auto">
          <a:xfrm>
            <a:off x="152400" y="2209800"/>
            <a:ext cx="4169096" cy="2971800"/>
          </a:xfrm>
          <a:prstGeom prst="rect">
            <a:avLst/>
          </a:prstGeom>
          <a:noFill/>
        </p:spPr>
      </p:pic>
      <p:pic>
        <p:nvPicPr>
          <p:cNvPr id="5" name="Picture 2" descr="U:\ES_fondi\ES kulturas kontaktpunkts\KKP publicitātes materiāli\2016\RE buklets 2016\radosa_eiropa_bildes\LJTI projekts\Verpete-AndrejsStrokins.jpg"/>
          <p:cNvPicPr>
            <a:picLocks noChangeAspect="1" noChangeArrowheads="1"/>
          </p:cNvPicPr>
          <p:nvPr/>
        </p:nvPicPr>
        <p:blipFill>
          <a:blip r:embed="rId3" cstate="print"/>
          <a:srcRect/>
          <a:stretch>
            <a:fillRect/>
          </a:stretch>
        </p:blipFill>
        <p:spPr bwMode="auto">
          <a:xfrm>
            <a:off x="4572000" y="4114800"/>
            <a:ext cx="3839892" cy="2560791"/>
          </a:xfrm>
          <a:prstGeom prst="rect">
            <a:avLst/>
          </a:prstGeom>
          <a:noFill/>
        </p:spPr>
      </p:pic>
      <p:pic>
        <p:nvPicPr>
          <p:cNvPr id="6" name="Picture 4" descr="http://www.survivalkit.lv/files/survivalk(n)it7.jpg"/>
          <p:cNvPicPr>
            <a:picLocks noChangeAspect="1" noChangeArrowheads="1"/>
          </p:cNvPicPr>
          <p:nvPr/>
        </p:nvPicPr>
        <p:blipFill>
          <a:blip r:embed="rId4" cstate="print"/>
          <a:srcRect/>
          <a:stretch>
            <a:fillRect/>
          </a:stretch>
        </p:blipFill>
        <p:spPr bwMode="auto">
          <a:xfrm>
            <a:off x="6019800" y="2057400"/>
            <a:ext cx="2514600" cy="177561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1898</Words>
  <Application>Microsoft Office PowerPoint</Application>
  <PresentationFormat>Slaidrāde ekrānā (4:3)</PresentationFormat>
  <Paragraphs>386</Paragraphs>
  <Slides>27</Slides>
  <Notes>2</Notes>
  <HiddenSlides>0</HiddenSlides>
  <MMClips>0</MMClips>
  <ScaleCrop>false</ScaleCrop>
  <HeadingPairs>
    <vt:vector size="4" baseType="variant">
      <vt:variant>
        <vt:lpstr>Dizains</vt:lpstr>
      </vt:variant>
      <vt:variant>
        <vt:i4>1</vt:i4>
      </vt:variant>
      <vt:variant>
        <vt:lpstr>Slaidu virsraksti</vt:lpstr>
      </vt:variant>
      <vt:variant>
        <vt:i4>27</vt:i4>
      </vt:variant>
    </vt:vector>
  </HeadingPairs>
  <TitlesOfParts>
    <vt:vector size="28" baseType="lpstr">
      <vt:lpstr>Office Theme</vt:lpstr>
      <vt:lpstr>ES programma “Radošā Eiropa” apakšprogramma “Kultūra”</vt:lpstr>
      <vt:lpstr>Slaids 2</vt:lpstr>
      <vt:lpstr>ES programma RADOŠĀ EIROPA 2014 - 2020</vt:lpstr>
      <vt:lpstr>1,46 MILJARDI EUR 7 GADIEM</vt:lpstr>
      <vt:lpstr>KULTŪRAS APAKŠPROGRAMMA</vt:lpstr>
      <vt:lpstr>Prioritātes I Starptautiskā mobilitāte, Auditorijas attīstīšana</vt:lpstr>
      <vt:lpstr>Prioritātes II Kapacitātes stiprināšana</vt:lpstr>
      <vt:lpstr>Projektu iesniedzēji</vt:lpstr>
      <vt:lpstr>Eiropas sadarbības projektu konkurss</vt:lpstr>
      <vt:lpstr>GALVENIE NOSACĪJUMI Eiropas Sadarbības projektu konkurss</vt:lpstr>
      <vt:lpstr>Sadarbības partneru meklēšana</vt:lpstr>
      <vt:lpstr>Eiropas sadarbības projektu konkurss: pieteikuma sagatavošana un iesniegšana I</vt:lpstr>
      <vt:lpstr>Eiropas sadarbības projektu konkurss: pieteikuma sagatavošana un iesniegšana II</vt:lpstr>
      <vt:lpstr>Eiropas sadarbības projektu konkurss: pieteikuma sagatavošana un iesniegšana III</vt:lpstr>
      <vt:lpstr>Eiropas sadarbības projektu konkurss: projektu vērtēšanas process I</vt:lpstr>
      <vt:lpstr>Eiropas sadarbības projektu konkurss: projektu vērtēšanas process II</vt:lpstr>
      <vt:lpstr>Eiropas sadarbības projektu konkurss: Eiropas atbalstīto projektu statistika 2014-2016</vt:lpstr>
      <vt:lpstr>Eiropas sadarbības projektu konkurss: no Latvijas atbalstīto projektu statistika 2014-2016</vt:lpstr>
      <vt:lpstr>Eiropas sadarbības projektu konkurss: no Latvijas atbalstīto projektu statistika 2014-2016</vt:lpstr>
      <vt:lpstr>Eiropas sadarbības projektu konkurss: no Latvijas atbalstīto projektu statistika 2014-2015</vt:lpstr>
      <vt:lpstr>Eiropas sadarbības projektu konkurss: no Latvijas atbalstīto projektu statistika 2016</vt:lpstr>
      <vt:lpstr>Eiropas sadarbības projektu konkurss: Ieteikumi</vt:lpstr>
      <vt:lpstr>Daiļliteratūras tulkošana</vt:lpstr>
      <vt:lpstr>Daiļliteratūras tulkošana: veidi</vt:lpstr>
      <vt:lpstr>Eiropas daiļliteratūras tulkojumu konkurss: no Latvijas atbalstīto projektu statistika 2014-2016</vt:lpstr>
      <vt:lpstr>Eiropas platformu konkurss: no Latvijas atbalstītais projekts</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tēmas nosaukums</dc:title>
  <dc:creator>Dagnija</dc:creator>
  <cp:lastModifiedBy>Zanda Aveniņa</cp:lastModifiedBy>
  <cp:revision>183</cp:revision>
  <dcterms:created xsi:type="dcterms:W3CDTF">2006-08-16T00:00:00Z</dcterms:created>
  <dcterms:modified xsi:type="dcterms:W3CDTF">2016-12-07T07:38:29Z</dcterms:modified>
</cp:coreProperties>
</file>