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5" r:id="rId3"/>
    <p:sldId id="257" r:id="rId4"/>
    <p:sldId id="258" r:id="rId5"/>
    <p:sldId id="259" r:id="rId6"/>
    <p:sldId id="262" r:id="rId7"/>
    <p:sldId id="266" r:id="rId8"/>
    <p:sldId id="267" r:id="rId9"/>
    <p:sldId id="269" r:id="rId10"/>
    <p:sldId id="271" r:id="rId11"/>
    <p:sldId id="277" r:id="rId12"/>
    <p:sldId id="273" r:id="rId13"/>
    <p:sldId id="274" r:id="rId14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EE6BC-9965-49C9-AECD-A56466D3415F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BE1ED-8EBE-433E-831E-E5E23ED39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3860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BE1ED-8EBE-433E-831E-E5E23ED3946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700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9602-36F9-422B-A19C-910FE82831C6}" type="datetimeFigureOut">
              <a:rPr lang="lv-LV" smtClean="0"/>
              <a:pPr/>
              <a:t>2017.05.12.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E0C7-86B3-47CB-B3B5-B18DA36F749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835902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9602-36F9-422B-A19C-910FE82831C6}" type="datetimeFigureOut">
              <a:rPr lang="lv-LV" smtClean="0"/>
              <a:pPr/>
              <a:t>2017.05.12.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E0C7-86B3-47CB-B3B5-B18DA36F749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2839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9602-36F9-422B-A19C-910FE82831C6}" type="datetimeFigureOut">
              <a:rPr lang="lv-LV" smtClean="0"/>
              <a:pPr/>
              <a:t>2017.05.12.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E0C7-86B3-47CB-B3B5-B18DA36F749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4666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9602-36F9-422B-A19C-910FE82831C6}" type="datetimeFigureOut">
              <a:rPr lang="lv-LV" smtClean="0"/>
              <a:pPr/>
              <a:t>2017.05.12.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E0C7-86B3-47CB-B3B5-B18DA36F749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07206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9602-36F9-422B-A19C-910FE82831C6}" type="datetimeFigureOut">
              <a:rPr lang="lv-LV" smtClean="0"/>
              <a:pPr/>
              <a:t>2017.05.12.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E0C7-86B3-47CB-B3B5-B18DA36F749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4258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9602-36F9-422B-A19C-910FE82831C6}" type="datetimeFigureOut">
              <a:rPr lang="lv-LV" smtClean="0"/>
              <a:pPr/>
              <a:t>2017.05.12.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E0C7-86B3-47CB-B3B5-B18DA36F749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705645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9602-36F9-422B-A19C-910FE82831C6}" type="datetimeFigureOut">
              <a:rPr lang="lv-LV" smtClean="0"/>
              <a:pPr/>
              <a:t>2017.05.12.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E0C7-86B3-47CB-B3B5-B18DA36F749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314299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9602-36F9-422B-A19C-910FE82831C6}" type="datetimeFigureOut">
              <a:rPr lang="lv-LV" smtClean="0"/>
              <a:pPr/>
              <a:t>2017.05.12.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E0C7-86B3-47CB-B3B5-B18DA36F749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82668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9602-36F9-422B-A19C-910FE82831C6}" type="datetimeFigureOut">
              <a:rPr lang="lv-LV" smtClean="0"/>
              <a:pPr/>
              <a:t>2017.05.12.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E0C7-86B3-47CB-B3B5-B18DA36F749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72177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9602-36F9-422B-A19C-910FE82831C6}" type="datetimeFigureOut">
              <a:rPr lang="lv-LV" smtClean="0"/>
              <a:pPr/>
              <a:t>2017.05.12.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E0C7-86B3-47CB-B3B5-B18DA36F749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46465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9602-36F9-422B-A19C-910FE82831C6}" type="datetimeFigureOut">
              <a:rPr lang="lv-LV" smtClean="0"/>
              <a:pPr/>
              <a:t>2017.05.12.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E0C7-86B3-47CB-B3B5-B18DA36F749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032587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F9602-36F9-422B-A19C-910FE82831C6}" type="datetimeFigureOut">
              <a:rPr lang="lv-LV" smtClean="0"/>
              <a:pPr/>
              <a:t>2017.05.12.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5E0C7-86B3-47CB-B3B5-B18DA36F749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72254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lv-LV" b="1" dirty="0" smtClean="0"/>
              <a:t>I</a:t>
            </a:r>
            <a:r>
              <a:rPr lang="lv-LV" dirty="0" smtClean="0"/>
              <a:t> Reģionālo ekspertu sanāksme</a:t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752600"/>
          </a:xfrm>
        </p:spPr>
        <p:txBody>
          <a:bodyPr>
            <a:normAutofit/>
          </a:bodyPr>
          <a:lstStyle/>
          <a:p>
            <a:r>
              <a:rPr lang="lv-LV" sz="2800" b="1" dirty="0" smtClean="0">
                <a:solidFill>
                  <a:srgbClr val="0070C0"/>
                </a:solidFill>
              </a:rPr>
              <a:t>Jūrmala, 2016.gada 25. novembris</a:t>
            </a:r>
            <a:endParaRPr lang="lv-LV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Attēlu rezultāti vaicājumam “Kultūras ministrija logo”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704"/>
            <a:ext cx="1059180" cy="994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ttēls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548680"/>
            <a:ext cx="3867150" cy="93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1916832"/>
            <a:ext cx="9144000" cy="2016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lv-LV" sz="40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lv-LV" sz="4000" b="1" dirty="0" smtClean="0">
                <a:solidFill>
                  <a:srgbClr val="002060"/>
                </a:solidFill>
              </a:rPr>
              <a:t>I </a:t>
            </a:r>
            <a:r>
              <a:rPr lang="lv-LV" sz="4000" b="1" dirty="0">
                <a:solidFill>
                  <a:srgbClr val="002060"/>
                </a:solidFill>
              </a:rPr>
              <a:t>Reģionālo ekspertu sanāksme</a:t>
            </a:r>
            <a:endParaRPr lang="lv-LV" sz="4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710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 smtClean="0"/>
              <a:t>Nodarbinātība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lv-LV" sz="2800" dirty="0" smtClean="0"/>
              <a:t>32,4% romu atzīst sevi par nodarbinātiem</a:t>
            </a:r>
          </a:p>
          <a:p>
            <a:pPr algn="just"/>
            <a:r>
              <a:rPr lang="lv-LV" sz="2800" dirty="0" smtClean="0"/>
              <a:t>Strādājošo skaist romu vidū ir 3 reizes mazāks nekā vidēji Latvijas sabiedrībā kopumā</a:t>
            </a:r>
          </a:p>
          <a:p>
            <a:pPr algn="just"/>
            <a:r>
              <a:rPr lang="lv-LV" sz="2800" dirty="0" smtClean="0"/>
              <a:t>67,4% visu NVA reģistrēto romu tautības bezdarbnieku izglītības līmenis ir zemāks par obligāto pamatizglītību, tai skaitā 20% nav lasīt un rakstīt prasmju</a:t>
            </a:r>
          </a:p>
          <a:p>
            <a:pPr algn="just"/>
            <a:r>
              <a:rPr lang="lv-LV" sz="2800" dirty="0" smtClean="0"/>
              <a:t>Ilgstošu bezdarbnieku īpatsvars romu bedarbnieku starpā ir par 20% lielāks nekā vidēji valstī</a:t>
            </a:r>
          </a:p>
        </p:txBody>
      </p:sp>
    </p:spTree>
    <p:extLst>
      <p:ext uri="{BB962C8B-B14F-4D97-AF65-F5344CB8AC3E}">
        <p14:creationId xmlns:p14="http://schemas.microsoft.com/office/powerpoint/2010/main" xmlns="" val="84434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 altLang="lv-LV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lv-LV"/>
          </a:p>
        </p:txBody>
      </p:sp>
      <p:pic>
        <p:nvPicPr>
          <p:cNvPr id="4915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0472"/>
            <a:ext cx="7432675" cy="485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075" y="5453063"/>
            <a:ext cx="8229600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1775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Darbs grupās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8196" y="1898541"/>
            <a:ext cx="5546132" cy="369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219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Grupā definējiet galvenās </a:t>
            </a:r>
            <a:r>
              <a:rPr lang="lv-LV" dirty="0"/>
              <a:t>problēmas </a:t>
            </a:r>
            <a:r>
              <a:rPr lang="lv-LV" dirty="0" smtClean="0"/>
              <a:t>izvēlētajā  piekļuves jomā</a:t>
            </a:r>
          </a:p>
          <a:p>
            <a:r>
              <a:rPr lang="lv-LV" dirty="0" smtClean="0"/>
              <a:t>Praktiski risinājumi un ieteikumi problēmu risināšanai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078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0688"/>
            <a:ext cx="9259819" cy="5476121"/>
          </a:xfrm>
        </p:spPr>
      </p:pic>
    </p:spTree>
    <p:extLst>
      <p:ext uri="{BB962C8B-B14F-4D97-AF65-F5344CB8AC3E}">
        <p14:creationId xmlns:p14="http://schemas.microsoft.com/office/powerpoint/2010/main" xmlns="" val="40276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/>
              <a:t>Atskats uz iepriekšējo dienu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151161"/>
            <a:ext cx="2629675" cy="1746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124744"/>
            <a:ext cx="2661865" cy="1773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4921" y="4509120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/>
              <a:t>iespaidi, </a:t>
            </a:r>
            <a:r>
              <a:rPr lang="lv-LV" sz="2400" dirty="0" smtClean="0"/>
              <a:t>viedokļi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/>
              <a:t>saskatītās problēmas un to </a:t>
            </a:r>
            <a:r>
              <a:rPr lang="lv-LV" sz="2400" dirty="0" smtClean="0"/>
              <a:t>praktiskie risinājumi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/>
              <a:t>secinājumi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3794" y="2420888"/>
            <a:ext cx="2673765" cy="18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683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570186"/>
          </a:xfrm>
        </p:spPr>
        <p:txBody>
          <a:bodyPr>
            <a:noAutofit/>
          </a:bodyPr>
          <a:lstStyle/>
          <a:p>
            <a:r>
              <a:rPr lang="lv-LV" sz="3200" b="1" dirty="0" smtClean="0"/>
              <a:t>ES Padomes ieteikums</a:t>
            </a:r>
            <a:br>
              <a:rPr lang="lv-LV" sz="3200" b="1" dirty="0" smtClean="0"/>
            </a:br>
            <a:r>
              <a:rPr lang="lv-LV" sz="3200" b="1" dirty="0" smtClean="0"/>
              <a:t>par efektīviem romu integrācijas pasākumiem dalībvalstīs (2013)</a:t>
            </a:r>
            <a:endParaRPr lang="lv-LV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lv-LV" sz="2800" dirty="0" smtClean="0"/>
              <a:t>Akcentē 4 vitāli svarīgas jomas: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lv-LV" sz="2800" dirty="0"/>
              <a:t> </a:t>
            </a:r>
            <a:r>
              <a:rPr lang="lv-LV" sz="2800" dirty="0" smtClean="0"/>
              <a:t>piekļuve izglītībai,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lv-LV" sz="2800" dirty="0"/>
              <a:t> </a:t>
            </a:r>
            <a:r>
              <a:rPr lang="lv-LV" sz="2800" dirty="0" smtClean="0"/>
              <a:t>piekļuve nodarbinātībai,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lv-LV" sz="2800" dirty="0"/>
              <a:t> </a:t>
            </a:r>
            <a:r>
              <a:rPr lang="lv-LV" sz="2800" dirty="0" smtClean="0"/>
              <a:t>piekļuve veselības aizsardzībai,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lv-LV" sz="2800" dirty="0"/>
              <a:t> </a:t>
            </a:r>
            <a:r>
              <a:rPr lang="lv-LV" sz="2800" dirty="0" smtClean="0"/>
              <a:t>piekļuve mājokļiem</a:t>
            </a:r>
            <a:r>
              <a:rPr lang="lv-LV" dirty="0" smtClean="0"/>
              <a:t>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355791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13418"/>
            <a:ext cx="8507288" cy="66247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lv-LV" b="1" dirty="0"/>
              <a:t>Piekļuve </a:t>
            </a:r>
            <a:r>
              <a:rPr lang="lv-LV" b="1" dirty="0" smtClean="0"/>
              <a:t>izglītībai </a:t>
            </a:r>
            <a:r>
              <a:rPr lang="lv-LV" dirty="0" smtClean="0"/>
              <a:t>- nodrošināt, ka visi romu bērni pabeidz vismaz pamatskolu</a:t>
            </a:r>
          </a:p>
          <a:p>
            <a:pPr algn="just"/>
            <a:endParaRPr lang="lv-LV" dirty="0" smtClean="0"/>
          </a:p>
          <a:p>
            <a:pPr algn="just"/>
            <a:r>
              <a:rPr lang="lv-LV" b="1" dirty="0"/>
              <a:t>Piekļuve </a:t>
            </a:r>
            <a:r>
              <a:rPr lang="lv-LV" b="1" dirty="0" smtClean="0"/>
              <a:t>nodarbinātībai </a:t>
            </a:r>
            <a:r>
              <a:rPr lang="lv-LV" dirty="0" smtClean="0"/>
              <a:t>-samazināt </a:t>
            </a:r>
            <a:r>
              <a:rPr lang="lv-LV" dirty="0"/>
              <a:t>nodarbinātības atšķirību starp romiem un pārējiem </a:t>
            </a:r>
            <a:r>
              <a:rPr lang="lv-LV" dirty="0" smtClean="0"/>
              <a:t>iedzīvotājiem</a:t>
            </a:r>
          </a:p>
          <a:p>
            <a:pPr algn="just"/>
            <a:endParaRPr lang="lv-LV" dirty="0"/>
          </a:p>
          <a:p>
            <a:pPr algn="just"/>
            <a:r>
              <a:rPr lang="lv-LV" b="1" dirty="0"/>
              <a:t>Piekļuve veselības aizsardzībai</a:t>
            </a:r>
            <a:r>
              <a:rPr lang="lv-LV" b="1" dirty="0" smtClean="0"/>
              <a:t>  </a:t>
            </a:r>
            <a:r>
              <a:rPr lang="lv-LV" dirty="0" smtClean="0"/>
              <a:t>- samazināt </a:t>
            </a:r>
            <a:r>
              <a:rPr lang="lv-LV" dirty="0"/>
              <a:t>veselības stāvokļa atšķirības starp romiem un pārējiem </a:t>
            </a:r>
            <a:r>
              <a:rPr lang="lv-LV" dirty="0" smtClean="0"/>
              <a:t>iedzīvotājiem</a:t>
            </a:r>
          </a:p>
          <a:p>
            <a:pPr algn="just"/>
            <a:endParaRPr lang="lv-LV" dirty="0"/>
          </a:p>
          <a:p>
            <a:pPr algn="just"/>
            <a:r>
              <a:rPr lang="lv-LV" b="1" dirty="0"/>
              <a:t>Piekļuve mājokļiem un būtiskajiem </a:t>
            </a:r>
            <a:r>
              <a:rPr lang="lv-LV" b="1" dirty="0" smtClean="0"/>
              <a:t>pakalpojumiem </a:t>
            </a:r>
            <a:r>
              <a:rPr lang="lv-LV" dirty="0" smtClean="0"/>
              <a:t>- novērst </a:t>
            </a:r>
            <a:r>
              <a:rPr lang="lv-LV" dirty="0"/>
              <a:t>atšķirību starp to romu daļu, kuriem ir piekļuve mājokļiem un komunālajiem pakalpojumiem (piemēram, ūdenim, elektrībai un gāzei), un attiecīgo daļu pārējo iedzīvotāju. 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377074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 smtClean="0"/>
              <a:t>Pētījums «Romi Latvijā», 2015</a:t>
            </a:r>
            <a:endParaRPr lang="lv-LV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pPr marL="0" indent="0">
              <a:buNone/>
            </a:pPr>
            <a:r>
              <a:rPr lang="lv-LV" sz="2800" dirty="0" smtClean="0"/>
              <a:t>Vispārējs situācijas raksturojums:</a:t>
            </a:r>
          </a:p>
          <a:p>
            <a:pPr marL="0" indent="0" algn="just">
              <a:buNone/>
            </a:pPr>
            <a:r>
              <a:rPr lang="lv-LV" dirty="0"/>
              <a:t> </a:t>
            </a:r>
            <a:r>
              <a:rPr lang="lv-LV" sz="2800" dirty="0" smtClean="0"/>
              <a:t>- ik gadu vērojama pakāpeniska romu skaita samazināšanās (nenorādīt savu tautību, saņemot pasi, izvēlas 49,3% romu);</a:t>
            </a:r>
          </a:p>
          <a:p>
            <a:pPr marL="0" indent="0" algn="just">
              <a:buNone/>
            </a:pPr>
            <a:r>
              <a:rPr lang="lv-LV" sz="2800" dirty="0"/>
              <a:t> </a:t>
            </a:r>
            <a:r>
              <a:rPr lang="lv-LV" sz="2800" dirty="0" smtClean="0"/>
              <a:t>- 35,6% aptaujāto romu ikmēneša ienākumi nepārsniedz 60 EUR uz vienu ģimenes locekli;</a:t>
            </a:r>
          </a:p>
          <a:p>
            <a:pPr marL="0" indent="0" algn="just">
              <a:buNone/>
            </a:pPr>
            <a:r>
              <a:rPr lang="lv-LV" sz="2800" dirty="0"/>
              <a:t> </a:t>
            </a:r>
            <a:r>
              <a:rPr lang="lv-LV" sz="2800" dirty="0" smtClean="0"/>
              <a:t>- 53,7% aptaujāto romu ir piešķirts maznodrošinātās vai trūcīgās personas statuss;</a:t>
            </a:r>
          </a:p>
          <a:p>
            <a:pPr marL="0" indent="0" algn="just">
              <a:buNone/>
            </a:pPr>
            <a:r>
              <a:rPr lang="lv-LV" sz="2800" dirty="0"/>
              <a:t> </a:t>
            </a:r>
            <a:r>
              <a:rPr lang="lv-LV" sz="2800" dirty="0" smtClean="0"/>
              <a:t>- 40,5% romu mājsaimniecību nav neviena legāli strādājoša ģimenes locekļa</a:t>
            </a:r>
            <a:r>
              <a:rPr lang="lv-LV" sz="2400" dirty="0" smtClean="0"/>
              <a:t>. 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xmlns="" val="375779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 smtClean="0"/>
              <a:t>Izglītība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6913"/>
            <a:ext cx="8229600" cy="5001419"/>
          </a:xfrm>
        </p:spPr>
        <p:txBody>
          <a:bodyPr>
            <a:normAutofit/>
          </a:bodyPr>
          <a:lstStyle/>
          <a:p>
            <a:r>
              <a:rPr lang="lv-LV" sz="2800" dirty="0" smtClean="0"/>
              <a:t>8,9 % aptaujāto skolā nav gājuši vispār;</a:t>
            </a:r>
            <a:endParaRPr lang="lv-LV" sz="2800" dirty="0"/>
          </a:p>
          <a:p>
            <a:r>
              <a:rPr lang="lv-LV" sz="2800" dirty="0" smtClean="0"/>
              <a:t>39,9% skolu pametuši pamatizglītības posmā;</a:t>
            </a:r>
          </a:p>
          <a:p>
            <a:r>
              <a:rPr lang="lv-LV" sz="2800" dirty="0" smtClean="0"/>
              <a:t>34% ieguvuši pamatizglītību;</a:t>
            </a:r>
          </a:p>
          <a:p>
            <a:r>
              <a:rPr lang="lv-LV" sz="2800" dirty="0" smtClean="0"/>
              <a:t>17,2% ieguvuši augstāku izglītību par pamatizglītību;</a:t>
            </a:r>
          </a:p>
          <a:p>
            <a:r>
              <a:rPr lang="lv-LV" sz="2800" dirty="0" smtClean="0"/>
              <a:t>97,5% romu atzīst par svarīgu, ka viņu bērni iegūst pamatizglītību;</a:t>
            </a:r>
          </a:p>
          <a:p>
            <a:r>
              <a:rPr lang="lv-LV" sz="2800" dirty="0" smtClean="0"/>
              <a:t>Būtiskākie mācību pārtraukšanas iemesli:</a:t>
            </a:r>
          </a:p>
          <a:p>
            <a:pPr lvl="1"/>
            <a:r>
              <a:rPr lang="lv-LV" sz="2400" dirty="0" smtClean="0"/>
              <a:t>zemais ienākumu līmenis 49,7%</a:t>
            </a:r>
          </a:p>
          <a:p>
            <a:pPr lvl="1"/>
            <a:r>
              <a:rPr lang="lv-LV" sz="2400" dirty="0"/>
              <a:t>m</a:t>
            </a:r>
            <a:r>
              <a:rPr lang="lv-LV" sz="2400" dirty="0" smtClean="0"/>
              <a:t>otivācijas trūkums 43,2%</a:t>
            </a:r>
          </a:p>
          <a:p>
            <a:pPr lvl="1"/>
            <a:r>
              <a:rPr lang="lv-LV" sz="2400" dirty="0" smtClean="0"/>
              <a:t>vecāku liegums vai neieinteresētība skolas gaitās 26,7%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61120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 smtClean="0"/>
              <a:t>Veselības aprūpe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lv-LV" sz="2800" dirty="0" smtClean="0"/>
              <a:t>98,2% aptaujāto romu ir savs ģimenes ārsts</a:t>
            </a:r>
          </a:p>
          <a:p>
            <a:pPr algn="just"/>
            <a:r>
              <a:rPr lang="lv-LV" sz="2800" dirty="0" smtClean="0"/>
              <a:t>Pēdējā gada laikā pie ģimenes ārsta vērsušies 87,8%</a:t>
            </a:r>
          </a:p>
          <a:p>
            <a:pPr algn="just"/>
            <a:r>
              <a:rPr lang="lv-LV" sz="2800" dirty="0" smtClean="0"/>
              <a:t>46,7% izmantojuši iepēju saņemt vakcīnas un potes pret slimībām bērniem</a:t>
            </a:r>
          </a:p>
          <a:p>
            <a:pPr algn="just"/>
            <a:r>
              <a:rPr lang="lv-LV" sz="2800" dirty="0" smtClean="0"/>
              <a:t>Tikai 8,5% izmantojuši pensionāriem domātās vakcīnas un potes ar atlaidēm vai bez maksas</a:t>
            </a:r>
          </a:p>
          <a:p>
            <a:pPr algn="just"/>
            <a:r>
              <a:rPr lang="lv-LV" sz="2800" dirty="0" smtClean="0"/>
              <a:t>84,3% romu sieviešu, kam ir bērni vecumā līdz 13 gadiem, pēdējās grūtniecības laikā ir stājušās uzskaitē </a:t>
            </a: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82850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05"/>
            <a:ext cx="8229600" cy="1143000"/>
          </a:xfrm>
        </p:spPr>
        <p:txBody>
          <a:bodyPr>
            <a:normAutofit/>
          </a:bodyPr>
          <a:lstStyle/>
          <a:p>
            <a:r>
              <a:rPr lang="lv-LV" sz="3200" b="1" dirty="0" smtClean="0"/>
              <a:t>Mājokļa nodrošinājums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617" y="1175405"/>
            <a:ext cx="8712968" cy="53285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lv-LV" sz="2800" dirty="0" smtClean="0"/>
              <a:t>Grūtības ar mājokļa pieejamību un tā kvalitatīvu nodrošinājumu ir 75-80% romu ģimeņu</a:t>
            </a:r>
          </a:p>
          <a:p>
            <a:pPr algn="just"/>
            <a:r>
              <a:rPr lang="lv-LV" sz="2800" dirty="0" smtClean="0"/>
              <a:t>35,6% romu mitinās pašvaldības uzturētos mājokļos</a:t>
            </a:r>
          </a:p>
          <a:p>
            <a:pPr algn="just"/>
            <a:r>
              <a:rPr lang="lv-LV" sz="2800" dirty="0" smtClean="0"/>
              <a:t>55,9% romu mājokļu nav pieejama duša vai vannasistaba</a:t>
            </a:r>
          </a:p>
          <a:p>
            <a:pPr algn="just"/>
            <a:r>
              <a:rPr lang="lv-LV" sz="2800" dirty="0" smtClean="0"/>
              <a:t>42,1% nav ierīkota tualete ar ūdens novadi</a:t>
            </a:r>
          </a:p>
          <a:p>
            <a:pPr algn="just"/>
            <a:r>
              <a:rPr lang="lv-LV" sz="2800" dirty="0" smtClean="0"/>
              <a:t>26% mājoklī nav pieejams ūdensvads</a:t>
            </a:r>
            <a:endParaRPr lang="lv-LV" sz="2800" dirty="0"/>
          </a:p>
          <a:p>
            <a:pPr algn="just"/>
            <a:r>
              <a:rPr lang="lv-LV" sz="2800" dirty="0" smtClean="0"/>
              <a:t>53,7% romu </a:t>
            </a:r>
            <a:r>
              <a:rPr lang="lv-LV" sz="2800" dirty="0"/>
              <a:t>pēdējo trīs gadu </a:t>
            </a:r>
            <a:r>
              <a:rPr lang="lv-LV" sz="2800" dirty="0" smtClean="0"/>
              <a:t>laikā ir saņēmuši no pašvaldības dzīvokļa pabalstu</a:t>
            </a:r>
          </a:p>
          <a:p>
            <a:pPr algn="just"/>
            <a:r>
              <a:rPr lang="lv-LV" sz="2800" dirty="0" smtClean="0"/>
              <a:t>1,4% saņēmuši pabalstu mājokļa remontam</a:t>
            </a:r>
          </a:p>
          <a:p>
            <a:pPr algn="just"/>
            <a:r>
              <a:rPr lang="lv-LV" sz="2800" dirty="0" smtClean="0"/>
              <a:t>Pašvaldību un NVO piedāvāto higiēnas pakalpojumu izmantošana:</a:t>
            </a:r>
          </a:p>
          <a:p>
            <a:pPr lvl="1" algn="just"/>
            <a:r>
              <a:rPr lang="lv-LV" sz="2400" dirty="0" smtClean="0"/>
              <a:t>14,4% izmantojuši dušas pakalpojumus,</a:t>
            </a:r>
          </a:p>
          <a:p>
            <a:pPr lvl="1" algn="just"/>
            <a:r>
              <a:rPr lang="lv-LV" sz="2400" dirty="0" smtClean="0"/>
              <a:t>12,7% izmantojuši veļas mazgāšanas pakalpojumus. </a:t>
            </a:r>
          </a:p>
          <a:p>
            <a:pPr algn="just"/>
            <a:endParaRPr lang="lv-LV" sz="2800" dirty="0" smtClean="0"/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25708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3890</TotalTime>
  <Words>488</Words>
  <Application>Microsoft Office PowerPoint</Application>
  <PresentationFormat>Slaidrāde ekrānā (4:3)</PresentationFormat>
  <Paragraphs>65</Paragraphs>
  <Slides>13</Slides>
  <Notes>1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13</vt:i4>
      </vt:variant>
    </vt:vector>
  </HeadingPairs>
  <TitlesOfParts>
    <vt:vector size="14" baseType="lpstr">
      <vt:lpstr>Office Theme</vt:lpstr>
      <vt:lpstr>I Reģionālo ekspertu sanāksme  </vt:lpstr>
      <vt:lpstr>Slaids 2</vt:lpstr>
      <vt:lpstr>Atskats uz iepriekšējo dienu</vt:lpstr>
      <vt:lpstr>ES Padomes ieteikums par efektīviem romu integrācijas pasākumiem dalībvalstīs (2013)</vt:lpstr>
      <vt:lpstr>Slaids 5</vt:lpstr>
      <vt:lpstr>Pētījums «Romi Latvijā», 2015</vt:lpstr>
      <vt:lpstr>Izglītība</vt:lpstr>
      <vt:lpstr>Veselības aprūpe</vt:lpstr>
      <vt:lpstr>Mājokļa nodrošinājums</vt:lpstr>
      <vt:lpstr>Nodarbinātība</vt:lpstr>
      <vt:lpstr>Slaids 11</vt:lpstr>
      <vt:lpstr>Darbs grupās</vt:lpstr>
      <vt:lpstr>Slaids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Reģionālo ekspertu sanāksme</dc:title>
  <dc:creator>K.L.</dc:creator>
  <cp:lastModifiedBy>Deniss Kretalovs</cp:lastModifiedBy>
  <cp:revision>35</cp:revision>
  <dcterms:created xsi:type="dcterms:W3CDTF">2016-11-21T12:25:48Z</dcterms:created>
  <dcterms:modified xsi:type="dcterms:W3CDTF">2017-05-12T12:51:16Z</dcterms:modified>
</cp:coreProperties>
</file>