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handoutMasterIdLst>
    <p:handoutMasterId r:id="rId36"/>
  </p:handoutMasterIdLst>
  <p:sldIdLst>
    <p:sldId id="256" r:id="rId2"/>
    <p:sldId id="321" r:id="rId3"/>
    <p:sldId id="326" r:id="rId4"/>
    <p:sldId id="328" r:id="rId5"/>
    <p:sldId id="353" r:id="rId6"/>
    <p:sldId id="329" r:id="rId7"/>
    <p:sldId id="332" r:id="rId8"/>
    <p:sldId id="348" r:id="rId9"/>
    <p:sldId id="331" r:id="rId10"/>
    <p:sldId id="334" r:id="rId11"/>
    <p:sldId id="350" r:id="rId12"/>
    <p:sldId id="335" r:id="rId13"/>
    <p:sldId id="355" r:id="rId14"/>
    <p:sldId id="337" r:id="rId15"/>
    <p:sldId id="360" r:id="rId16"/>
    <p:sldId id="349" r:id="rId17"/>
    <p:sldId id="346" r:id="rId18"/>
    <p:sldId id="338" r:id="rId19"/>
    <p:sldId id="352" r:id="rId20"/>
    <p:sldId id="356" r:id="rId21"/>
    <p:sldId id="340" r:id="rId22"/>
    <p:sldId id="357" r:id="rId23"/>
    <p:sldId id="341" r:id="rId24"/>
    <p:sldId id="359" r:id="rId25"/>
    <p:sldId id="342" r:id="rId26"/>
    <p:sldId id="361" r:id="rId27"/>
    <p:sldId id="358" r:id="rId28"/>
    <p:sldId id="343" r:id="rId29"/>
    <p:sldId id="351" r:id="rId30"/>
    <p:sldId id="344" r:id="rId31"/>
    <p:sldId id="345" r:id="rId32"/>
    <p:sldId id="347" r:id="rId33"/>
    <p:sldId id="264" r:id="rId34"/>
  </p:sldIdLst>
  <p:sldSz cx="9144000" cy="6858000" type="screen4x3"/>
  <p:notesSz cx="6797675" cy="9928225"/>
  <p:defaultTextStyle>
    <a:defPPr>
      <a:defRPr lang="en-US"/>
    </a:defPPr>
    <a:lvl1pPr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7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7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7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7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Gaišs stils 1 - izcēlums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Gaišs stils 1 - izcēlums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Bez stila, bez režģ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Dizaina stils 1 - izcēlum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A111915-BE36-4E01-A7E5-04B1672EAD32}" styleName="Gaišs stils 2 - izcēlums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Vidējs stils 4 - izcēlum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C2FFA5D-87B4-456A-9821-1D502468CF0F}" styleName="Dizaina stils 1 - izcēlum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Vidējs stils 4 - izcēlum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Vidējs stils 1 - izcēlum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9" autoAdjust="0"/>
    <p:restoredTop sz="82738" autoAdjust="0"/>
  </p:normalViewPr>
  <p:slideViewPr>
    <p:cSldViewPr snapToGrid="0" snapToObjects="1">
      <p:cViewPr varScale="1">
        <p:scale>
          <a:sx n="92" d="100"/>
          <a:sy n="92"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uma vietturis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13F9EE74-C6C0-4C0C-8B8B-6CCFF14EC215}" type="datetimeFigureOut">
              <a:rPr lang="en-GB" smtClean="0"/>
              <a:pPr/>
              <a:t>12/07/2016</a:t>
            </a:fld>
            <a:endParaRPr lang="en-GB"/>
          </a:p>
        </p:txBody>
      </p:sp>
      <p:sp>
        <p:nvSpPr>
          <p:cNvPr id="4" name="Kājenes vietturis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aida numura vietturis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9AE7EC3C-A57F-4287-BDBC-D0767ED590D6}"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defTabSz="939575"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850443" y="0"/>
            <a:ext cx="2945659" cy="496411"/>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pitchFamily="34" charset="0"/>
              </a:defRPr>
            </a:lvl1pPr>
          </a:lstStyle>
          <a:p>
            <a:pPr>
              <a:defRPr/>
            </a:pPr>
            <a:fld id="{AE8DE2F5-0882-4355-B611-E30476268134}" type="datetimeFigureOut">
              <a:rPr lang="lv-LV" altLang="lv-LV"/>
              <a:pPr>
                <a:defRPr/>
              </a:pPr>
              <a:t>2016.07.12.</a:t>
            </a:fld>
            <a:endParaRPr lang="lv-LV" alt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defTabSz="939575"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pitchFamily="34" charset="0"/>
              </a:defRPr>
            </a:lvl1pPr>
          </a:lstStyle>
          <a:p>
            <a:pPr>
              <a:defRPr/>
            </a:pPr>
            <a:fld id="{3C4B876E-BEA0-4B45-BB0C-A430DAEC5B81}" type="slidenum">
              <a:rPr lang="lv-LV" altLang="lv-LV"/>
              <a:pPr>
                <a:defRPr/>
              </a:pPr>
              <a:t>‹#›</a:t>
            </a:fld>
            <a:endParaRPr lang="lv-LV" altLang="lv-LV"/>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endParaRPr lang="lv-LV" dirty="0"/>
          </a:p>
        </p:txBody>
      </p:sp>
      <p:sp>
        <p:nvSpPr>
          <p:cNvPr id="4" name="Slaida numura vietturis 3"/>
          <p:cNvSpPr>
            <a:spLocks noGrp="1"/>
          </p:cNvSpPr>
          <p:nvPr>
            <p:ph type="sldNum" sz="quarter" idx="10"/>
          </p:nvPr>
        </p:nvSpPr>
        <p:spPr/>
        <p:txBody>
          <a:bodyPr/>
          <a:lstStyle/>
          <a:p>
            <a:pPr>
              <a:defRPr/>
            </a:pPr>
            <a:fld id="{3C4B876E-BEA0-4B45-BB0C-A430DAEC5B81}" type="slidenum">
              <a:rPr lang="lv-LV" altLang="lv-LV" smtClean="0"/>
              <a:pPr>
                <a:defRPr/>
              </a:pPr>
              <a:t>2</a:t>
            </a:fld>
            <a:endParaRPr lang="lv-LV" altLang="lv-LV"/>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endParaRPr lang="lv-LV" dirty="0"/>
          </a:p>
        </p:txBody>
      </p:sp>
      <p:sp>
        <p:nvSpPr>
          <p:cNvPr id="4" name="Slaida numura vietturis 3"/>
          <p:cNvSpPr>
            <a:spLocks noGrp="1"/>
          </p:cNvSpPr>
          <p:nvPr>
            <p:ph type="sldNum" sz="quarter" idx="10"/>
          </p:nvPr>
        </p:nvSpPr>
        <p:spPr/>
        <p:txBody>
          <a:bodyPr/>
          <a:lstStyle/>
          <a:p>
            <a:pPr>
              <a:defRPr/>
            </a:pPr>
            <a:fld id="{3C4B876E-BEA0-4B45-BB0C-A430DAEC5B81}" type="slidenum">
              <a:rPr lang="lv-LV" altLang="lv-LV" smtClean="0"/>
              <a:pPr>
                <a:defRPr/>
              </a:pPr>
              <a:t>3</a:t>
            </a:fld>
            <a:endParaRPr lang="lv-LV" altLang="lv-LV"/>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endParaRPr lang="lv-LV" dirty="0"/>
          </a:p>
        </p:txBody>
      </p:sp>
      <p:sp>
        <p:nvSpPr>
          <p:cNvPr id="4" name="Slaida numura vietturis 3"/>
          <p:cNvSpPr>
            <a:spLocks noGrp="1"/>
          </p:cNvSpPr>
          <p:nvPr>
            <p:ph type="sldNum" sz="quarter" idx="10"/>
          </p:nvPr>
        </p:nvSpPr>
        <p:spPr/>
        <p:txBody>
          <a:bodyPr/>
          <a:lstStyle/>
          <a:p>
            <a:pPr>
              <a:defRPr/>
            </a:pPr>
            <a:fld id="{3C4B876E-BEA0-4B45-BB0C-A430DAEC5B81}" type="slidenum">
              <a:rPr lang="lv-LV" altLang="lv-LV" smtClean="0"/>
              <a:pPr>
                <a:defRPr/>
              </a:pPr>
              <a:t>14</a:t>
            </a:fld>
            <a:endParaRPr lang="lv-LV" altLang="lv-LV"/>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endParaRPr lang="lv-LV" dirty="0"/>
          </a:p>
        </p:txBody>
      </p:sp>
      <p:sp>
        <p:nvSpPr>
          <p:cNvPr id="4" name="Slaida numura vietturis 3"/>
          <p:cNvSpPr>
            <a:spLocks noGrp="1"/>
          </p:cNvSpPr>
          <p:nvPr>
            <p:ph type="sldNum" sz="quarter" idx="10"/>
          </p:nvPr>
        </p:nvSpPr>
        <p:spPr/>
        <p:txBody>
          <a:bodyPr/>
          <a:lstStyle/>
          <a:p>
            <a:pPr>
              <a:defRPr/>
            </a:pPr>
            <a:fld id="{3C4B876E-BEA0-4B45-BB0C-A430DAEC5B81}" type="slidenum">
              <a:rPr lang="lv-LV" altLang="lv-LV" smtClean="0"/>
              <a:pPr>
                <a:defRPr/>
              </a:pPr>
              <a:t>25</a:t>
            </a:fld>
            <a:endParaRPr lang="lv-LV" altLang="lv-LV"/>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endParaRPr lang="lv-LV" dirty="0"/>
          </a:p>
        </p:txBody>
      </p:sp>
      <p:sp>
        <p:nvSpPr>
          <p:cNvPr id="4" name="Slaida numura vietturis 3"/>
          <p:cNvSpPr>
            <a:spLocks noGrp="1"/>
          </p:cNvSpPr>
          <p:nvPr>
            <p:ph type="sldNum" sz="quarter" idx="10"/>
          </p:nvPr>
        </p:nvSpPr>
        <p:spPr/>
        <p:txBody>
          <a:bodyPr/>
          <a:lstStyle/>
          <a:p>
            <a:pPr>
              <a:defRPr/>
            </a:pPr>
            <a:fld id="{3C4B876E-BEA0-4B45-BB0C-A430DAEC5B81}" type="slidenum">
              <a:rPr lang="lv-LV" altLang="lv-LV" smtClean="0"/>
              <a:pPr>
                <a:defRPr/>
              </a:pPr>
              <a:t>28</a:t>
            </a:fld>
            <a:endParaRPr lang="lv-LV" altLang="lv-LV"/>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endParaRPr lang="lv-LV" dirty="0"/>
          </a:p>
        </p:txBody>
      </p:sp>
      <p:sp>
        <p:nvSpPr>
          <p:cNvPr id="4" name="Slaida numura vietturis 3"/>
          <p:cNvSpPr>
            <a:spLocks noGrp="1"/>
          </p:cNvSpPr>
          <p:nvPr>
            <p:ph type="sldNum" sz="quarter" idx="10"/>
          </p:nvPr>
        </p:nvSpPr>
        <p:spPr/>
        <p:txBody>
          <a:bodyPr/>
          <a:lstStyle/>
          <a:p>
            <a:pPr>
              <a:defRPr/>
            </a:pPr>
            <a:fld id="{3C4B876E-BEA0-4B45-BB0C-A430DAEC5B81}" type="slidenum">
              <a:rPr lang="lv-LV" altLang="lv-LV" smtClean="0"/>
              <a:pPr>
                <a:defRPr/>
              </a:pPr>
              <a:t>31</a:t>
            </a:fld>
            <a:endParaRPr lang="lv-LV" altLang="lv-LV"/>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682875" y="0"/>
            <a:ext cx="3778250" cy="4165600"/>
          </a:xfrm>
          <a:prstGeom prst="rect">
            <a:avLst/>
          </a:prstGeom>
          <a:noFill/>
          <a:ln w="9525">
            <a:noFill/>
            <a:miter lim="800000"/>
            <a:headEnd/>
            <a:tailEnd/>
          </a:ln>
        </p:spPr>
      </p:pic>
      <p:pic>
        <p:nvPicPr>
          <p:cNvPr id="6" name="Picture 7"/>
          <p:cNvPicPr>
            <a:picLocks noChangeAspect="1"/>
          </p:cNvPicPr>
          <p:nvPr userDrawn="1"/>
        </p:nvPicPr>
        <p:blipFill>
          <a:blip r:embed="rId3" cstate="print"/>
          <a:srcRect/>
          <a:stretch>
            <a:fillRect/>
          </a:stretch>
        </p:blipFill>
        <p:spPr bwMode="auto">
          <a:xfrm>
            <a:off x="0" y="6621463"/>
            <a:ext cx="9144000" cy="246062"/>
          </a:xfrm>
          <a:prstGeom prst="rect">
            <a:avLst/>
          </a:prstGeom>
          <a:noFill/>
          <a:ln w="9525">
            <a:noFill/>
            <a:miter lim="800000"/>
            <a:headEnd/>
            <a:tailEnd/>
          </a:ln>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AEE92DD7-6A04-49F3-9A9F-B0F89899355E}" type="slidenum">
              <a:rPr lang="en-US" altLang="lv-LV"/>
              <a:pPr>
                <a:defRPr/>
              </a:pPr>
              <a:t>‹#›</a:t>
            </a:fld>
            <a:endParaRPr lang="en-US" alt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0275AA5C-0A2D-41E7-8999-343BF6D1D558}" type="slidenum">
              <a:rPr lang="en-US" altLang="lv-LV"/>
              <a:pPr>
                <a:defRPr/>
              </a:pPr>
              <a:t>‹#›</a:t>
            </a:fld>
            <a:endParaRPr lang="en-US" alt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93000A38-587A-4CEB-B5D6-122404DC2525}" type="slidenum">
              <a:rPr lang="en-US" altLang="lv-LV"/>
              <a:pPr>
                <a:defRPr/>
              </a:pPr>
              <a:t>‹#›</a:t>
            </a:fld>
            <a:endParaRPr lang="en-US" alt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smtClean="0">
                <a:latin typeface="Verdana" pitchFamily="34" charset="0"/>
              </a:defRPr>
            </a:lvl1pPr>
          </a:lstStyle>
          <a:p>
            <a:pPr>
              <a:defRPr/>
            </a:pPr>
            <a:fld id="{0B4B902A-9D3E-4171-8DFA-D7825A83C39C}" type="slidenum">
              <a:rPr lang="en-US" altLang="lv-LV"/>
              <a:pPr>
                <a:defRPr/>
              </a:pPr>
              <a:t>‹#›</a:t>
            </a:fld>
            <a:endParaRPr lang="en-US" alt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71161047-2894-4DDD-AB2E-1FE43BFC41E4}" type="slidenum">
              <a:rPr lang="en-US" altLang="lv-LV"/>
              <a:pPr>
                <a:defRPr/>
              </a:pPr>
              <a:t>‹#›</a:t>
            </a:fld>
            <a:endParaRPr lang="en-US" alt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0EF83AF8-44B9-420E-A6F6-C131CDAD63B4}" type="slidenum">
              <a:rPr lang="en-US" altLang="lv-LV"/>
              <a:pPr>
                <a:defRPr/>
              </a:pPr>
              <a:t>‹#›</a:t>
            </a:fld>
            <a:endParaRPr lang="en-US" alt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73C8426F-451F-4B03-AADD-F86D1F1AFEC1}" type="slidenum">
              <a:rPr lang="en-US" altLang="lv-LV"/>
              <a:pPr>
                <a:defRPr/>
              </a:pPr>
              <a:t>‹#›</a:t>
            </a:fld>
            <a:endParaRPr lang="en-US" alt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srcRect/>
          <a:stretch>
            <a:fillRect/>
          </a:stretch>
        </p:blipFill>
        <p:spPr bwMode="auto">
          <a:xfrm>
            <a:off x="0" y="6621463"/>
            <a:ext cx="9144000" cy="246062"/>
          </a:xfrm>
          <a:prstGeom prst="rect">
            <a:avLst/>
          </a:prstGeom>
          <a:noFill/>
          <a:ln w="9525">
            <a:noFill/>
            <a:miter lim="800000"/>
            <a:headEnd/>
            <a:tailEnd/>
          </a:ln>
        </p:spPr>
      </p:pic>
      <p:pic>
        <p:nvPicPr>
          <p:cNvPr id="5" name="Picture 6"/>
          <p:cNvPicPr>
            <a:picLocks noChangeAspect="1"/>
          </p:cNvPicPr>
          <p:nvPr userDrawn="1"/>
        </p:nvPicPr>
        <p:blipFill>
          <a:blip r:embed="rId3" cstate="print"/>
          <a:srcRect/>
          <a:stretch>
            <a:fillRect/>
          </a:stretch>
        </p:blipFill>
        <p:spPr bwMode="auto">
          <a:xfrm>
            <a:off x="2682875" y="0"/>
            <a:ext cx="3778250" cy="4165600"/>
          </a:xfrm>
          <a:prstGeom prst="rect">
            <a:avLst/>
          </a:prstGeom>
          <a:noFill/>
          <a:ln w="9525">
            <a:noFill/>
            <a:miter lim="800000"/>
            <a:headEnd/>
            <a:tailEnd/>
          </a:ln>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a:defRPr sz="1200" smtClean="0">
                <a:solidFill>
                  <a:srgbClr val="898989"/>
                </a:solidFill>
              </a:defRPr>
            </a:lvl1pPr>
          </a:lstStyle>
          <a:p>
            <a:pPr>
              <a:defRPr/>
            </a:pPr>
            <a:fld id="{649DD653-52A3-496D-9459-EC1149209B5B}" type="datetime1">
              <a:rPr lang="en-US" altLang="lv-LV"/>
              <a:pPr>
                <a:defRPr/>
              </a:pPr>
              <a:t>7/12/2016</a:t>
            </a:fld>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smtClean="0">
                <a:solidFill>
                  <a:srgbClr val="898989"/>
                </a:solidFill>
              </a:defRPr>
            </a:lvl1pPr>
          </a:lstStyle>
          <a:p>
            <a:pPr>
              <a:defRPr/>
            </a:pPr>
            <a:fld id="{40FA9AED-4E1F-450D-BED5-749A48E3065D}"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Lst>
  <p:timing>
    <p:tnLst>
      <p:par>
        <p:cTn id="1" dur="indefinite" restart="never" nodeType="tmRoot"/>
      </p:par>
    </p:tnLst>
  </p:timing>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kulturaskanons.lv/lv/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2883022"/>
            <a:ext cx="7772400" cy="1918677"/>
          </a:xfrm>
        </p:spPr>
        <p:txBody>
          <a:bodyPr>
            <a:noAutofit/>
          </a:bodyPr>
          <a:lstStyle/>
          <a:p>
            <a:r>
              <a:rPr lang="lv-LV" sz="2000" dirty="0" smtClean="0">
                <a:latin typeface="+mj-lt"/>
              </a:rPr>
              <a:t>Darbības programmas „Izaugsme un nodarbinātība” 5.5.1. specifiskā atbalsta mērķa „Saglabāt, aizsargāt un attīstīt nozīmīgu kultūras un dabas mantojumu, kā arī attīstīt ar to saistītos pakalpojumus” projekta idejas un kopīgās sadarbības projekta stratēģijas sākotnējās redakcijas  veidlapas aizpildīšanas metodika</a:t>
            </a:r>
            <a:r>
              <a:rPr lang="lv-LV" sz="2400" dirty="0" smtClean="0"/>
              <a:t/>
            </a:r>
            <a:br>
              <a:rPr lang="lv-LV" sz="2400" dirty="0" smtClean="0"/>
            </a:br>
            <a:r>
              <a:rPr lang="lv-LV" altLang="lv-LV" sz="2000" dirty="0" smtClean="0">
                <a:latin typeface="+mj-lt"/>
                <a:ea typeface="MS PGothic" pitchFamily="34" charset="-128"/>
              </a:rPr>
              <a:t/>
            </a:r>
            <a:br>
              <a:rPr lang="lv-LV" altLang="lv-LV" sz="2000" dirty="0" smtClean="0">
                <a:latin typeface="+mj-lt"/>
                <a:ea typeface="MS PGothic" pitchFamily="34" charset="-128"/>
              </a:rPr>
            </a:br>
            <a:r>
              <a:rPr lang="lv-LV" altLang="lv-LV" sz="2000" dirty="0" smtClean="0">
                <a:latin typeface="+mj-lt"/>
                <a:ea typeface="MS PGothic" pitchFamily="34" charset="-128"/>
              </a:rPr>
              <a:t> </a:t>
            </a:r>
            <a:r>
              <a:rPr lang="lv-LV" altLang="lv-LV" sz="2000" dirty="0" smtClean="0">
                <a:ea typeface="MS PGothic" pitchFamily="34" charset="-128"/>
              </a:rPr>
              <a:t/>
            </a:r>
            <a:br>
              <a:rPr lang="lv-LV" altLang="lv-LV" sz="2000" dirty="0" smtClean="0">
                <a:ea typeface="MS PGothic" pitchFamily="34" charset="-128"/>
              </a:rPr>
            </a:br>
            <a:r>
              <a:rPr lang="lv-LV" altLang="lv-LV" sz="2000" dirty="0" smtClean="0">
                <a:ea typeface="MS PGothic" pitchFamily="34" charset="-128"/>
              </a:rPr>
              <a:t/>
            </a:r>
            <a:br>
              <a:rPr lang="lv-LV" altLang="lv-LV" sz="2000" dirty="0" smtClean="0">
                <a:ea typeface="MS PGothic" pitchFamily="34" charset="-128"/>
              </a:rPr>
            </a:br>
            <a:endParaRPr lang="lv-LV" altLang="lv-LV" sz="2000" dirty="0" smtClean="0">
              <a:ea typeface="MS PGothic" pitchFamily="34" charset="-128"/>
            </a:endParaRPr>
          </a:p>
        </p:txBody>
      </p:sp>
      <p:sp>
        <p:nvSpPr>
          <p:cNvPr id="11268" name="Text Placeholder 3"/>
          <p:cNvSpPr>
            <a:spLocks noGrp="1"/>
          </p:cNvSpPr>
          <p:nvPr>
            <p:ph type="body" sz="quarter" idx="11"/>
          </p:nvPr>
        </p:nvSpPr>
        <p:spPr/>
        <p:txBody>
          <a:bodyPr/>
          <a:lstStyle/>
          <a:p>
            <a:r>
              <a:rPr lang="lv-LV" altLang="lv-LV" b="1" dirty="0" smtClean="0">
                <a:latin typeface="+mj-lt"/>
                <a:ea typeface="MS PGothic" pitchFamily="34" charset="-128"/>
              </a:rPr>
              <a:t>11/07/2016</a:t>
            </a:r>
          </a:p>
        </p:txBody>
      </p:sp>
      <p:pic>
        <p:nvPicPr>
          <p:cNvPr id="1027" name="Picture 3"/>
          <p:cNvPicPr>
            <a:picLocks noChangeAspect="1" noChangeArrowheads="1"/>
          </p:cNvPicPr>
          <p:nvPr/>
        </p:nvPicPr>
        <p:blipFill>
          <a:blip r:embed="rId2" cstate="print"/>
          <a:srcRect/>
          <a:stretch>
            <a:fillRect/>
          </a:stretch>
        </p:blipFill>
        <p:spPr bwMode="auto">
          <a:xfrm>
            <a:off x="2466860" y="4559040"/>
            <a:ext cx="4281412" cy="103606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Virsraksts 9"/>
          <p:cNvSpPr>
            <a:spLocks noGrp="1"/>
          </p:cNvSpPr>
          <p:nvPr>
            <p:ph type="title"/>
          </p:nvPr>
        </p:nvSpPr>
        <p:spPr>
          <a:xfrm>
            <a:off x="2590800" y="381000"/>
            <a:ext cx="6096000" cy="658091"/>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lv-LV" sz="1800" dirty="0" smtClean="0">
                <a:latin typeface="+mj-lt"/>
              </a:rPr>
              <a:t>3. SADAĻA – PROJEKTA IDEJAS ĪSTENOŠANAS PAMATOJUMS</a:t>
            </a:r>
            <a:endParaRPr lang="lv-LV" sz="1800" dirty="0">
              <a:latin typeface="+mj-lt"/>
            </a:endParaRPr>
          </a:p>
        </p:txBody>
      </p:sp>
      <p:sp>
        <p:nvSpPr>
          <p:cNvPr id="9" name="Slaida numura vietturis 8"/>
          <p:cNvSpPr>
            <a:spLocks noGrp="1"/>
          </p:cNvSpPr>
          <p:nvPr>
            <p:ph type="sldNum" sz="quarter" idx="13"/>
          </p:nvPr>
        </p:nvSpPr>
        <p:spPr/>
        <p:txBody>
          <a:bodyPr/>
          <a:lstStyle/>
          <a:p>
            <a:pPr>
              <a:defRPr/>
            </a:pPr>
            <a:fld id="{0B4B902A-9D3E-4171-8DFA-D7825A83C39C}" type="slidenum">
              <a:rPr lang="en-US" altLang="lv-LV" smtClean="0"/>
              <a:pPr>
                <a:defRPr/>
              </a:pPr>
              <a:t>10</a:t>
            </a:fld>
            <a:endParaRPr lang="en-US" altLang="lv-LV"/>
          </a:p>
        </p:txBody>
      </p:sp>
      <p:sp>
        <p:nvSpPr>
          <p:cNvPr id="14" name="Virsraksts 9"/>
          <p:cNvSpPr>
            <a:spLocks noGrp="1"/>
          </p:cNvSpPr>
          <p:nvPr>
            <p:ph idx="1"/>
          </p:nvPr>
        </p:nvSpPr>
        <p:spPr>
          <a:xfrm>
            <a:off x="811213" y="1752600"/>
            <a:ext cx="7875587" cy="408709"/>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lv-LV" sz="1800" b="1" dirty="0" smtClean="0">
                <a:latin typeface="+mj-lt"/>
              </a:rPr>
              <a:t>3.4.Projekta idejas ietvaros plānoto investīciju sinerģija</a:t>
            </a:r>
            <a:endParaRPr lang="lv-LV" sz="1800" dirty="0">
              <a:latin typeface="+mj-lt"/>
            </a:endParaRPr>
          </a:p>
        </p:txBody>
      </p:sp>
      <p:sp>
        <p:nvSpPr>
          <p:cNvPr id="15" name="Virsraksts 9"/>
          <p:cNvSpPr txBox="1">
            <a:spLocks/>
          </p:cNvSpPr>
          <p:nvPr/>
        </p:nvSpPr>
        <p:spPr bwMode="auto">
          <a:xfrm>
            <a:off x="939006" y="2403763"/>
            <a:ext cx="7875587" cy="3394364"/>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3957" tIns="46979" rIns="93957" bIns="46979" numCol="1" anchor="t" anchorCtr="0" compatLnSpc="1">
            <a:prstTxWarp prst="textNoShape">
              <a:avLst/>
            </a:prstTxWarp>
            <a:normAutofit/>
          </a:bodyPr>
          <a:lstStyle/>
          <a:p>
            <a:pPr>
              <a:buFont typeface="Arial" pitchFamily="34" charset="0"/>
              <a:buChar char="•"/>
            </a:pPr>
            <a:r>
              <a:rPr lang="lv-LV" sz="1800" dirty="0" smtClean="0"/>
              <a:t> Jāapraksta plānoto investīciju </a:t>
            </a:r>
            <a:r>
              <a:rPr lang="lv-LV" sz="1800" b="1" dirty="0" smtClean="0"/>
              <a:t>sinerģiju</a:t>
            </a:r>
            <a:r>
              <a:rPr lang="lv-LV" sz="1800" dirty="0" smtClean="0"/>
              <a:t>;</a:t>
            </a:r>
          </a:p>
          <a:p>
            <a:pPr>
              <a:buFont typeface="Arial" pitchFamily="34" charset="0"/>
              <a:buChar char="•"/>
            </a:pPr>
            <a:endParaRPr lang="lv-LV" sz="1800" dirty="0" smtClean="0"/>
          </a:p>
          <a:p>
            <a:pPr>
              <a:buFont typeface="Arial" pitchFamily="34" charset="0"/>
              <a:buChar char="•"/>
            </a:pPr>
            <a:r>
              <a:rPr lang="lv-LV" sz="1800" dirty="0" smtClean="0"/>
              <a:t> Valsts kultūras pieminekļu aizsardzības inspekcijas identificētie </a:t>
            </a:r>
            <a:r>
              <a:rPr lang="lv-LV" sz="1800" b="1" dirty="0" smtClean="0"/>
              <a:t>kultūras mantojuma attīstības ceļi</a:t>
            </a:r>
            <a:r>
              <a:rPr lang="lv-LV" sz="1800" dirty="0" smtClean="0"/>
              <a:t>;</a:t>
            </a:r>
          </a:p>
          <a:p>
            <a:pPr>
              <a:buFont typeface="Arial" pitchFamily="34" charset="0"/>
              <a:buChar char="•"/>
            </a:pPr>
            <a:endParaRPr lang="lv-LV" sz="1800" dirty="0" smtClean="0"/>
          </a:p>
          <a:p>
            <a:pPr>
              <a:buFont typeface="Arial" pitchFamily="34" charset="0"/>
              <a:buChar char="•"/>
            </a:pPr>
            <a:r>
              <a:rPr lang="lv-LV" sz="1800" dirty="0" smtClean="0"/>
              <a:t> Otrās atlases kārtas ietvaros - </a:t>
            </a:r>
            <a:r>
              <a:rPr lang="lv-LV" sz="1800" b="1" dirty="0" smtClean="0"/>
              <a:t>Valsts ilgtermiņa tematiskais plānojums Baltijas jūras piekrastei.</a:t>
            </a:r>
            <a:endParaRPr lang="lv-LV" sz="1800" b="1" dirty="0">
              <a:ea typeface="Calibri"/>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381000"/>
            <a:ext cx="6096000" cy="782782"/>
          </a:xfrm>
        </p:spPr>
        <p:txBody>
          <a:bodyPr/>
          <a:lstStyle/>
          <a:p>
            <a:r>
              <a:rPr lang="lv-LV" dirty="0" smtClean="0">
                <a:latin typeface="+mj-lt"/>
              </a:rPr>
              <a:t>Atbilstības kritērijs</a:t>
            </a:r>
            <a:endParaRPr lang="lv-LV" dirty="0">
              <a:latin typeface="+mj-lt"/>
            </a:endParaRPr>
          </a:p>
        </p:txBody>
      </p:sp>
      <p:sp>
        <p:nvSpPr>
          <p:cNvPr id="3" name="Satura vietturis 2"/>
          <p:cNvSpPr>
            <a:spLocks noGrp="1"/>
          </p:cNvSpPr>
          <p:nvPr>
            <p:ph idx="1"/>
          </p:nvPr>
        </p:nvSpPr>
        <p:spPr>
          <a:xfrm>
            <a:off x="270164" y="1752600"/>
            <a:ext cx="8416636" cy="4373573"/>
          </a:xfrm>
        </p:spPr>
        <p:txBody>
          <a:bodyPr/>
          <a:lstStyle/>
          <a:p>
            <a:endParaRPr lang="lv-LV" dirty="0"/>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11</a:t>
            </a:fld>
            <a:endParaRPr lang="en-US" altLang="lv-LV"/>
          </a:p>
        </p:txBody>
      </p:sp>
      <p:graphicFrame>
        <p:nvGraphicFramePr>
          <p:cNvPr id="7" name="Tabula 6"/>
          <p:cNvGraphicFramePr>
            <a:graphicFrameLocks noGrp="1"/>
          </p:cNvGraphicFramePr>
          <p:nvPr/>
        </p:nvGraphicFramePr>
        <p:xfrm>
          <a:off x="270164" y="1752600"/>
          <a:ext cx="8416636" cy="4615549"/>
        </p:xfrm>
        <a:graphic>
          <a:graphicData uri="http://schemas.openxmlformats.org/drawingml/2006/table">
            <a:tbl>
              <a:tblPr firstRow="1" bandRow="1">
                <a:tableStyleId>{69CF1AB2-1976-4502-BF36-3FF5EA218861}</a:tableStyleId>
              </a:tblPr>
              <a:tblGrid>
                <a:gridCol w="879921"/>
                <a:gridCol w="4731170"/>
                <a:gridCol w="2805545"/>
              </a:tblGrid>
              <a:tr h="4615549">
                <a:tc>
                  <a:txBody>
                    <a:bodyPr/>
                    <a:lstStyle/>
                    <a:p>
                      <a:pPr marL="342900" lvl="0" indent="-342900" algn="just">
                        <a:lnSpc>
                          <a:spcPct val="115000"/>
                        </a:lnSpc>
                        <a:spcAft>
                          <a:spcPts val="0"/>
                        </a:spcAft>
                        <a:buFont typeface="+mj-lt"/>
                        <a:buNone/>
                      </a:pPr>
                      <a:r>
                        <a:rPr lang="lv-LV" sz="1800" b="0" dirty="0" smtClean="0"/>
                        <a:t>5.</a:t>
                      </a:r>
                      <a:endParaRPr lang="lv-LV" sz="1800" b="0" dirty="0">
                        <a:solidFill>
                          <a:srgbClr val="000000"/>
                        </a:solidFill>
                        <a:latin typeface="Times New Roman"/>
                        <a:ea typeface="Times New Roman"/>
                        <a:cs typeface="Times New Roman"/>
                      </a:endParaRPr>
                    </a:p>
                  </a:txBody>
                  <a:tcPr marL="68580" marR="68580" marT="0" marB="0"/>
                </a:tc>
                <a:tc>
                  <a:txBody>
                    <a:bodyPr/>
                    <a:lstStyle/>
                    <a:p>
                      <a:pPr indent="190500" algn="just">
                        <a:lnSpc>
                          <a:spcPct val="150000"/>
                        </a:lnSpc>
                        <a:spcAft>
                          <a:spcPts val="0"/>
                        </a:spcAft>
                      </a:pPr>
                      <a:r>
                        <a:rPr lang="lv-LV" sz="1800" b="0" dirty="0"/>
                        <a:t>Projekta idejas veidlapā ir aprakstīta projekta ietvaros </a:t>
                      </a:r>
                      <a:r>
                        <a:rPr lang="lv-LV" sz="1800" b="1" dirty="0"/>
                        <a:t>plānoto investīciju sinerģiju</a:t>
                      </a:r>
                      <a:r>
                        <a:rPr lang="lv-LV" sz="1800" b="0" dirty="0"/>
                        <a:t>, tai skaitā, projekta ideja ir tematiski vienota ar </a:t>
                      </a:r>
                      <a:r>
                        <a:rPr lang="lv-LV" sz="1800" b="1" dirty="0"/>
                        <a:t>Valsts kultūras pieminekļu aizsardzības inspekcijas identificētajiem kultūras mantojuma attīstības ceļiem</a:t>
                      </a:r>
                      <a:r>
                        <a:rPr lang="lv-LV" sz="1800" b="0" dirty="0"/>
                        <a:t> (MK noteikumu projekta anotācijas pielikums </a:t>
                      </a:r>
                      <a:r>
                        <a:rPr lang="lv-LV" sz="1800" b="0" dirty="0" smtClean="0"/>
                        <a:t>Nr.2.). </a:t>
                      </a:r>
                      <a:endParaRPr lang="lv-LV" sz="1800" b="0" dirty="0"/>
                    </a:p>
                    <a:p>
                      <a:pPr marL="14605" marR="14605" indent="-546100" algn="just">
                        <a:lnSpc>
                          <a:spcPct val="150000"/>
                        </a:lnSpc>
                        <a:spcAft>
                          <a:spcPts val="0"/>
                        </a:spcAft>
                      </a:pPr>
                      <a:r>
                        <a:rPr lang="lv-LV" sz="1800" b="0" dirty="0"/>
                        <a:t>Turklāt 2.atlases kārtas ietvaros projekta ideja nav pretrunā ar </a:t>
                      </a:r>
                      <a:r>
                        <a:rPr lang="lv-LV" sz="1800" b="1" dirty="0"/>
                        <a:t>Valsts ilgtermiņa tematisko plānojumu Baltijas jūras piekrastei </a:t>
                      </a:r>
                      <a:r>
                        <a:rPr lang="lv-LV" sz="1800" b="0" dirty="0"/>
                        <a:t>(šobrīd projekts).</a:t>
                      </a:r>
                      <a:endParaRPr lang="lv-LV" sz="1800" b="0" dirty="0">
                        <a:latin typeface="Times New Roman"/>
                        <a:ea typeface="Times New Roman"/>
                        <a:cs typeface="Calibri"/>
                      </a:endParaRPr>
                    </a:p>
                  </a:txBody>
                  <a:tcPr marL="68580" marR="68580" marT="0" marB="0"/>
                </a:tc>
                <a:tc>
                  <a:txBody>
                    <a:bodyPr/>
                    <a:lstStyle/>
                    <a:p>
                      <a:pPr algn="ctr">
                        <a:lnSpc>
                          <a:spcPct val="115000"/>
                        </a:lnSpc>
                        <a:spcAft>
                          <a:spcPts val="0"/>
                        </a:spcAft>
                      </a:pPr>
                      <a:r>
                        <a:rPr lang="lv-LV" sz="1800" b="0" dirty="0"/>
                        <a:t>Precizējams</a:t>
                      </a:r>
                      <a:endParaRPr lang="lv-LV" sz="1800" b="0" dirty="0">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Virsraksts 9"/>
          <p:cNvSpPr>
            <a:spLocks noGrp="1"/>
          </p:cNvSpPr>
          <p:nvPr>
            <p:ph type="title"/>
          </p:nvPr>
        </p:nvSpPr>
        <p:spPr>
          <a:xfrm>
            <a:off x="2590800" y="381000"/>
            <a:ext cx="6096000" cy="658091"/>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lv-LV" sz="1800" dirty="0" smtClean="0">
                <a:latin typeface="+mj-lt"/>
              </a:rPr>
              <a:t>3. SADAĻA – PROJEKTA IDEJAS ĪSTENOŠANAS PAMATOJUMS</a:t>
            </a:r>
            <a:endParaRPr lang="lv-LV" sz="1800" dirty="0">
              <a:latin typeface="+mj-lt"/>
            </a:endParaRPr>
          </a:p>
        </p:txBody>
      </p:sp>
      <p:sp>
        <p:nvSpPr>
          <p:cNvPr id="9" name="Slaida numura vietturis 8"/>
          <p:cNvSpPr>
            <a:spLocks noGrp="1"/>
          </p:cNvSpPr>
          <p:nvPr>
            <p:ph type="sldNum" sz="quarter" idx="13"/>
          </p:nvPr>
        </p:nvSpPr>
        <p:spPr/>
        <p:txBody>
          <a:bodyPr/>
          <a:lstStyle/>
          <a:p>
            <a:pPr>
              <a:defRPr/>
            </a:pPr>
            <a:fld id="{0B4B902A-9D3E-4171-8DFA-D7825A83C39C}" type="slidenum">
              <a:rPr lang="en-US" altLang="lv-LV" smtClean="0"/>
              <a:pPr>
                <a:defRPr/>
              </a:pPr>
              <a:t>12</a:t>
            </a:fld>
            <a:endParaRPr lang="en-US" altLang="lv-LV"/>
          </a:p>
        </p:txBody>
      </p:sp>
      <p:sp>
        <p:nvSpPr>
          <p:cNvPr id="14" name="Virsraksts 9"/>
          <p:cNvSpPr>
            <a:spLocks noGrp="1"/>
          </p:cNvSpPr>
          <p:nvPr>
            <p:ph idx="1"/>
          </p:nvPr>
        </p:nvSpPr>
        <p:spPr>
          <a:xfrm>
            <a:off x="811213" y="1752600"/>
            <a:ext cx="7875587" cy="408709"/>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lv-LV" sz="1800" b="1" dirty="0" smtClean="0">
                <a:latin typeface="+mj-lt"/>
              </a:rPr>
              <a:t>3.5.Sadarbības mehānisma apraksts</a:t>
            </a:r>
            <a:endParaRPr lang="lv-LV" sz="1800" dirty="0">
              <a:latin typeface="+mj-lt"/>
            </a:endParaRPr>
          </a:p>
        </p:txBody>
      </p:sp>
      <p:sp>
        <p:nvSpPr>
          <p:cNvPr id="15" name="Virsraksts 9"/>
          <p:cNvSpPr txBox="1">
            <a:spLocks/>
          </p:cNvSpPr>
          <p:nvPr/>
        </p:nvSpPr>
        <p:spPr bwMode="auto">
          <a:xfrm>
            <a:off x="811213" y="2414154"/>
            <a:ext cx="7875587" cy="3394364"/>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3957" tIns="46979" rIns="93957" bIns="46979" numCol="1" anchor="t" anchorCtr="0" compatLnSpc="1">
            <a:prstTxWarp prst="textNoShape">
              <a:avLst/>
            </a:prstTxWarp>
            <a:normAutofit/>
          </a:bodyPr>
          <a:lstStyle/>
          <a:p>
            <a:endParaRPr lang="lv-LV" sz="1800" i="1" dirty="0" smtClean="0"/>
          </a:p>
          <a:p>
            <a:r>
              <a:rPr lang="lv-LV" sz="1800" dirty="0" smtClean="0"/>
              <a:t>Jāsniedz informāciju, vai projekta idejas ietvaros ir paredzēta </a:t>
            </a:r>
            <a:r>
              <a:rPr lang="lv-LV" sz="1800" b="1" dirty="0" smtClean="0"/>
              <a:t>sadarbība starp vairākiem</a:t>
            </a:r>
            <a:r>
              <a:rPr lang="lv-LV" sz="1800" dirty="0" smtClean="0"/>
              <a:t> kultūras un/vai dabas mantojuma objektu īpašniekiem vai valdītājiem vai turētājiem, </a:t>
            </a:r>
            <a:r>
              <a:rPr lang="lv-LV" sz="1800" u="sng" dirty="0" smtClean="0"/>
              <a:t>kas atrodas vairākās pašvaldībās </a:t>
            </a:r>
            <a:r>
              <a:rPr lang="lv-LV" sz="1800" dirty="0" smtClean="0"/>
              <a:t>(izņemot Rīgu), un aprakstīt sadarbības </a:t>
            </a:r>
            <a:r>
              <a:rPr lang="lv-LV" sz="1800" b="1" dirty="0" smtClean="0"/>
              <a:t>mehānismu.</a:t>
            </a:r>
          </a:p>
          <a:p>
            <a:r>
              <a:rPr lang="lv-LV" sz="1800" dirty="0" smtClean="0"/>
              <a:t/>
            </a:r>
            <a:br>
              <a:rPr lang="lv-LV" sz="1800" dirty="0" smtClean="0"/>
            </a:br>
            <a:r>
              <a:rPr lang="lv-LV" sz="1800" dirty="0" smtClean="0"/>
              <a:t>Tāpat projekta idejas veidlapai jāpievieno </a:t>
            </a:r>
            <a:r>
              <a:rPr lang="lv-LV" sz="1800" b="1" dirty="0" smtClean="0"/>
              <a:t>noslēgtie nodomu protokoli </a:t>
            </a:r>
            <a:r>
              <a:rPr lang="lv-LV" sz="1800" dirty="0" smtClean="0"/>
              <a:t>ar potenciālajiem sadarbības partneriem.</a:t>
            </a:r>
            <a:endParaRPr lang="lv-LV" sz="1800" dirty="0">
              <a:ea typeface="Calibri"/>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latin typeface="+mj-lt"/>
              </a:rPr>
              <a:t>Kvalitātes kritērijs</a:t>
            </a:r>
            <a:endParaRPr lang="lv-LV" dirty="0">
              <a:latin typeface="+mj-lt"/>
            </a:endParaRPr>
          </a:p>
        </p:txBody>
      </p:sp>
      <p:graphicFrame>
        <p:nvGraphicFramePr>
          <p:cNvPr id="7" name="Satura vietturis 6"/>
          <p:cNvGraphicFramePr>
            <a:graphicFrameLocks noGrp="1"/>
          </p:cNvGraphicFramePr>
          <p:nvPr>
            <p:ph idx="1"/>
          </p:nvPr>
        </p:nvGraphicFramePr>
        <p:xfrm>
          <a:off x="187037" y="1625830"/>
          <a:ext cx="8652163" cy="5210418"/>
        </p:xfrm>
        <a:graphic>
          <a:graphicData uri="http://schemas.openxmlformats.org/drawingml/2006/table">
            <a:tbl>
              <a:tblPr firstRow="1" bandRow="1">
                <a:tableStyleId>{5C22544A-7EE6-4342-B048-85BDC9FD1C3A}</a:tableStyleId>
              </a:tblPr>
              <a:tblGrid>
                <a:gridCol w="561108"/>
                <a:gridCol w="4888379"/>
                <a:gridCol w="772452"/>
                <a:gridCol w="2430224"/>
              </a:tblGrid>
              <a:tr h="790402">
                <a:tc>
                  <a:txBody>
                    <a:bodyPr/>
                    <a:lstStyle/>
                    <a:p>
                      <a:pPr algn="just">
                        <a:lnSpc>
                          <a:spcPct val="115000"/>
                        </a:lnSpc>
                        <a:spcAft>
                          <a:spcPts val="0"/>
                        </a:spcAft>
                      </a:pPr>
                      <a:r>
                        <a:rPr lang="lv-LV" sz="1600" b="1" dirty="0">
                          <a:solidFill>
                            <a:srgbClr val="000000"/>
                          </a:solidFill>
                          <a:latin typeface="+mj-lt"/>
                          <a:ea typeface="Times New Roman"/>
                          <a:cs typeface="Times New Roman"/>
                        </a:rPr>
                        <a:t>10. </a:t>
                      </a:r>
                      <a:endParaRPr lang="lv-LV" sz="1600" dirty="0">
                        <a:latin typeface="+mj-lt"/>
                        <a:ea typeface="Times New Roman"/>
                        <a:cs typeface="Times New Roman"/>
                      </a:endParaRPr>
                    </a:p>
                  </a:txBody>
                  <a:tcPr marL="68580" marR="68580" marT="0" marB="0"/>
                </a:tc>
                <a:tc>
                  <a:txBody>
                    <a:bodyPr/>
                    <a:lstStyle/>
                    <a:p>
                      <a:pPr algn="just">
                        <a:lnSpc>
                          <a:spcPct val="115000"/>
                        </a:lnSpc>
                        <a:spcAft>
                          <a:spcPts val="0"/>
                        </a:spcAft>
                      </a:pPr>
                      <a:r>
                        <a:rPr lang="lv-LV" sz="1800" b="1" dirty="0">
                          <a:latin typeface="+mj-lt"/>
                          <a:ea typeface="Times New Roman"/>
                          <a:cs typeface="Times New Roman"/>
                        </a:rPr>
                        <a:t>Projekta idejas ietvaros ir paredzēta sadarbība starp vairākiem kultūras un/vai dabas mantojuma objektu īpašniekiem vai valdītājiem vai turētājiem, kas atrodas vairākās pašvaldībās (izņemot Rīgu),  un skaidri aprakstīts sadarbības modelis:</a:t>
                      </a:r>
                      <a:endParaRPr lang="lv-LV" sz="1800" dirty="0">
                        <a:latin typeface="+mj-lt"/>
                        <a:ea typeface="Times New Roman"/>
                        <a:cs typeface="Times New Roman"/>
                      </a:endParaRPr>
                    </a:p>
                  </a:txBody>
                  <a:tcPr marL="68580" marR="68580" marT="0" marB="0"/>
                </a:tc>
                <a:tc>
                  <a:txBody>
                    <a:bodyPr/>
                    <a:lstStyle/>
                    <a:p>
                      <a:pPr algn="ctr">
                        <a:lnSpc>
                          <a:spcPct val="115000"/>
                        </a:lnSpc>
                        <a:spcAft>
                          <a:spcPts val="0"/>
                        </a:spcAft>
                      </a:pPr>
                      <a:endParaRPr lang="lv-LV" sz="1800">
                        <a:latin typeface="+mj-lt"/>
                        <a:ea typeface="Times New Roman"/>
                        <a:cs typeface="Times New Roman"/>
                      </a:endParaRPr>
                    </a:p>
                  </a:txBody>
                  <a:tcPr marL="68580" marR="68580" marT="0" marB="0"/>
                </a:tc>
                <a:tc>
                  <a:txBody>
                    <a:bodyPr/>
                    <a:lstStyle/>
                    <a:p>
                      <a:pPr algn="ctr">
                        <a:lnSpc>
                          <a:spcPct val="115000"/>
                        </a:lnSpc>
                        <a:spcAft>
                          <a:spcPts val="0"/>
                        </a:spcAft>
                      </a:pPr>
                      <a:r>
                        <a:rPr lang="lv-LV" sz="1800" b="1">
                          <a:solidFill>
                            <a:srgbClr val="000000"/>
                          </a:solidFill>
                          <a:latin typeface="+mj-lt"/>
                          <a:ea typeface="Times New Roman"/>
                          <a:cs typeface="Times New Roman"/>
                        </a:rPr>
                        <a:t>Izslēdzošs, izņemot Rīgu/N/A</a:t>
                      </a:r>
                      <a:endParaRPr lang="lv-LV" sz="1800">
                        <a:latin typeface="+mj-lt"/>
                        <a:ea typeface="Times New Roman"/>
                        <a:cs typeface="Times New Roman"/>
                      </a:endParaRPr>
                    </a:p>
                  </a:txBody>
                  <a:tcPr marL="68580" marR="68580" marT="0" marB="0"/>
                </a:tc>
              </a:tr>
              <a:tr h="790402">
                <a:tc>
                  <a:txBody>
                    <a:bodyPr/>
                    <a:lstStyle/>
                    <a:p>
                      <a:pPr algn="just">
                        <a:lnSpc>
                          <a:spcPct val="115000"/>
                        </a:lnSpc>
                        <a:spcAft>
                          <a:spcPts val="0"/>
                        </a:spcAft>
                      </a:pPr>
                      <a:r>
                        <a:rPr lang="lv-LV" sz="1600">
                          <a:solidFill>
                            <a:srgbClr val="000000"/>
                          </a:solidFill>
                          <a:latin typeface="+mj-lt"/>
                          <a:ea typeface="Times New Roman"/>
                          <a:cs typeface="Times New Roman"/>
                        </a:rPr>
                        <a:t>10.1.</a:t>
                      </a:r>
                      <a:endParaRPr lang="lv-LV" sz="1600">
                        <a:latin typeface="+mj-lt"/>
                        <a:ea typeface="Times New Roman"/>
                        <a:cs typeface="Times New Roman"/>
                      </a:endParaRPr>
                    </a:p>
                  </a:txBody>
                  <a:tcPr marL="68580" marR="68580" marT="0" marB="0"/>
                </a:tc>
                <a:tc>
                  <a:txBody>
                    <a:bodyPr/>
                    <a:lstStyle/>
                    <a:p>
                      <a:pPr algn="just">
                        <a:lnSpc>
                          <a:spcPct val="115000"/>
                        </a:lnSpc>
                        <a:spcAft>
                          <a:spcPts val="0"/>
                        </a:spcAft>
                      </a:pPr>
                      <a:r>
                        <a:rPr lang="lv-LV" sz="1800" dirty="0">
                          <a:latin typeface="+mj-lt"/>
                          <a:ea typeface="Times New Roman"/>
                          <a:cs typeface="Times New Roman"/>
                        </a:rPr>
                        <a:t>Projekta idejas ietvaros ir paredzēta sadarbība starp </a:t>
                      </a:r>
                      <a:r>
                        <a:rPr lang="lv-LV" sz="1800" b="1" dirty="0">
                          <a:latin typeface="+mj-lt"/>
                          <a:ea typeface="Times New Roman"/>
                          <a:cs typeface="Times New Roman"/>
                        </a:rPr>
                        <a:t>četrām un vairāk </a:t>
                      </a:r>
                      <a:r>
                        <a:rPr lang="lv-LV" sz="1800" dirty="0">
                          <a:latin typeface="+mj-lt"/>
                          <a:ea typeface="Times New Roman"/>
                          <a:cs typeface="Times New Roman"/>
                        </a:rPr>
                        <a:t>pašvaldībām</a:t>
                      </a:r>
                    </a:p>
                  </a:txBody>
                  <a:tcPr marL="68580" marR="68580" marT="0" marB="0"/>
                </a:tc>
                <a:tc>
                  <a:txBody>
                    <a:bodyPr/>
                    <a:lstStyle/>
                    <a:p>
                      <a:pPr algn="ctr">
                        <a:lnSpc>
                          <a:spcPct val="115000"/>
                        </a:lnSpc>
                        <a:spcAft>
                          <a:spcPts val="0"/>
                        </a:spcAft>
                      </a:pPr>
                      <a:r>
                        <a:rPr lang="lv-LV" sz="1800">
                          <a:solidFill>
                            <a:srgbClr val="000000"/>
                          </a:solidFill>
                          <a:latin typeface="+mj-lt"/>
                          <a:ea typeface="Times New Roman"/>
                          <a:cs typeface="Times New Roman"/>
                        </a:rPr>
                        <a:t>6</a:t>
                      </a:r>
                      <a:endParaRPr lang="lv-LV" sz="1800">
                        <a:latin typeface="+mj-lt"/>
                        <a:ea typeface="Times New Roman"/>
                        <a:cs typeface="Times New Roman"/>
                      </a:endParaRPr>
                    </a:p>
                  </a:txBody>
                  <a:tcPr marL="68580" marR="68580" marT="0" marB="0"/>
                </a:tc>
                <a:tc>
                  <a:txBody>
                    <a:bodyPr/>
                    <a:lstStyle/>
                    <a:p>
                      <a:pPr algn="ctr">
                        <a:lnSpc>
                          <a:spcPct val="115000"/>
                        </a:lnSpc>
                        <a:spcAft>
                          <a:spcPts val="0"/>
                        </a:spcAft>
                      </a:pPr>
                      <a:endParaRPr lang="lv-LV" sz="1800" dirty="0">
                        <a:solidFill>
                          <a:srgbClr val="000000"/>
                        </a:solidFill>
                        <a:latin typeface="+mj-lt"/>
                        <a:ea typeface="Times New Roman"/>
                        <a:cs typeface="Times New Roman"/>
                      </a:endParaRPr>
                    </a:p>
                  </a:txBody>
                  <a:tcPr marL="68580" marR="68580" marT="0" marB="0"/>
                </a:tc>
              </a:tr>
              <a:tr h="790402">
                <a:tc>
                  <a:txBody>
                    <a:bodyPr/>
                    <a:lstStyle/>
                    <a:p>
                      <a:pPr algn="just">
                        <a:lnSpc>
                          <a:spcPct val="115000"/>
                        </a:lnSpc>
                        <a:spcAft>
                          <a:spcPts val="0"/>
                        </a:spcAft>
                      </a:pPr>
                      <a:r>
                        <a:rPr lang="lv-LV" sz="1600">
                          <a:solidFill>
                            <a:srgbClr val="000000"/>
                          </a:solidFill>
                          <a:latin typeface="+mj-lt"/>
                          <a:ea typeface="Times New Roman"/>
                          <a:cs typeface="Times New Roman"/>
                        </a:rPr>
                        <a:t>10.2.</a:t>
                      </a:r>
                      <a:endParaRPr lang="lv-LV" sz="1600">
                        <a:latin typeface="+mj-lt"/>
                        <a:ea typeface="Times New Roman"/>
                        <a:cs typeface="Times New Roman"/>
                      </a:endParaRPr>
                    </a:p>
                  </a:txBody>
                  <a:tcPr marL="68580" marR="68580" marT="0" marB="0"/>
                </a:tc>
                <a:tc>
                  <a:txBody>
                    <a:bodyPr/>
                    <a:lstStyle/>
                    <a:p>
                      <a:pPr algn="just">
                        <a:lnSpc>
                          <a:spcPct val="115000"/>
                        </a:lnSpc>
                        <a:spcAft>
                          <a:spcPts val="0"/>
                        </a:spcAft>
                      </a:pPr>
                      <a:r>
                        <a:rPr lang="lv-LV" sz="1800" dirty="0">
                          <a:latin typeface="+mj-lt"/>
                          <a:ea typeface="Times New Roman"/>
                          <a:cs typeface="Times New Roman"/>
                        </a:rPr>
                        <a:t>Projekta idejas ietvaros ir paredzēta sadarbība </a:t>
                      </a:r>
                      <a:r>
                        <a:rPr lang="lv-LV" sz="1800" b="1" dirty="0">
                          <a:latin typeface="+mj-lt"/>
                          <a:ea typeface="Times New Roman"/>
                          <a:cs typeface="Times New Roman"/>
                        </a:rPr>
                        <a:t>starp trīs </a:t>
                      </a:r>
                      <a:r>
                        <a:rPr lang="lv-LV" sz="1800" dirty="0">
                          <a:latin typeface="+mj-lt"/>
                          <a:ea typeface="Times New Roman"/>
                          <a:cs typeface="Times New Roman"/>
                        </a:rPr>
                        <a:t>pašvaldībām</a:t>
                      </a:r>
                    </a:p>
                  </a:txBody>
                  <a:tcPr marL="68580" marR="68580" marT="0" marB="0"/>
                </a:tc>
                <a:tc>
                  <a:txBody>
                    <a:bodyPr/>
                    <a:lstStyle/>
                    <a:p>
                      <a:pPr algn="ctr">
                        <a:lnSpc>
                          <a:spcPct val="115000"/>
                        </a:lnSpc>
                        <a:spcAft>
                          <a:spcPts val="0"/>
                        </a:spcAft>
                      </a:pPr>
                      <a:r>
                        <a:rPr lang="lv-LV" sz="1800">
                          <a:solidFill>
                            <a:srgbClr val="000000"/>
                          </a:solidFill>
                          <a:latin typeface="+mj-lt"/>
                          <a:ea typeface="Times New Roman"/>
                          <a:cs typeface="Times New Roman"/>
                        </a:rPr>
                        <a:t>4</a:t>
                      </a:r>
                      <a:endParaRPr lang="lv-LV" sz="1800">
                        <a:latin typeface="+mj-lt"/>
                        <a:ea typeface="Times New Roman"/>
                        <a:cs typeface="Times New Roman"/>
                      </a:endParaRPr>
                    </a:p>
                  </a:txBody>
                  <a:tcPr marL="68580" marR="68580" marT="0" marB="0"/>
                </a:tc>
                <a:tc>
                  <a:txBody>
                    <a:bodyPr/>
                    <a:lstStyle/>
                    <a:p>
                      <a:pPr algn="ctr">
                        <a:lnSpc>
                          <a:spcPct val="115000"/>
                        </a:lnSpc>
                        <a:spcAft>
                          <a:spcPts val="0"/>
                        </a:spcAft>
                      </a:pPr>
                      <a:endParaRPr lang="lv-LV" sz="1800" dirty="0">
                        <a:solidFill>
                          <a:srgbClr val="000000"/>
                        </a:solidFill>
                        <a:latin typeface="+mj-lt"/>
                        <a:ea typeface="Times New Roman"/>
                        <a:cs typeface="Times New Roman"/>
                      </a:endParaRPr>
                    </a:p>
                  </a:txBody>
                  <a:tcPr marL="68580" marR="68580" marT="0" marB="0"/>
                </a:tc>
              </a:tr>
              <a:tr h="790402">
                <a:tc>
                  <a:txBody>
                    <a:bodyPr/>
                    <a:lstStyle/>
                    <a:p>
                      <a:pPr algn="just">
                        <a:lnSpc>
                          <a:spcPct val="115000"/>
                        </a:lnSpc>
                        <a:spcAft>
                          <a:spcPts val="0"/>
                        </a:spcAft>
                      </a:pPr>
                      <a:r>
                        <a:rPr lang="lv-LV" sz="1600">
                          <a:solidFill>
                            <a:srgbClr val="000000"/>
                          </a:solidFill>
                          <a:latin typeface="+mj-lt"/>
                          <a:ea typeface="Times New Roman"/>
                          <a:cs typeface="Times New Roman"/>
                        </a:rPr>
                        <a:t>10.3.</a:t>
                      </a:r>
                      <a:endParaRPr lang="lv-LV" sz="1600">
                        <a:latin typeface="+mj-lt"/>
                        <a:ea typeface="Times New Roman"/>
                        <a:cs typeface="Times New Roman"/>
                      </a:endParaRPr>
                    </a:p>
                  </a:txBody>
                  <a:tcPr marL="68580" marR="68580" marT="0" marB="0"/>
                </a:tc>
                <a:tc>
                  <a:txBody>
                    <a:bodyPr/>
                    <a:lstStyle/>
                    <a:p>
                      <a:pPr algn="just">
                        <a:lnSpc>
                          <a:spcPct val="115000"/>
                        </a:lnSpc>
                        <a:spcAft>
                          <a:spcPts val="0"/>
                        </a:spcAft>
                      </a:pPr>
                      <a:r>
                        <a:rPr lang="lv-LV" sz="1800" dirty="0">
                          <a:latin typeface="+mj-lt"/>
                          <a:ea typeface="Times New Roman"/>
                          <a:cs typeface="Times New Roman"/>
                        </a:rPr>
                        <a:t>Projekta idejas ietvaros ir paredzēta sadarbība </a:t>
                      </a:r>
                      <a:r>
                        <a:rPr lang="lv-LV" sz="1800" b="1" dirty="0">
                          <a:latin typeface="+mj-lt"/>
                          <a:ea typeface="Times New Roman"/>
                          <a:cs typeface="Times New Roman"/>
                        </a:rPr>
                        <a:t>starp divām </a:t>
                      </a:r>
                      <a:r>
                        <a:rPr lang="lv-LV" sz="1800" dirty="0">
                          <a:latin typeface="+mj-lt"/>
                          <a:ea typeface="Times New Roman"/>
                          <a:cs typeface="Times New Roman"/>
                        </a:rPr>
                        <a:t>pašvaldībām</a:t>
                      </a:r>
                    </a:p>
                  </a:txBody>
                  <a:tcPr marL="68580" marR="68580" marT="0" marB="0"/>
                </a:tc>
                <a:tc>
                  <a:txBody>
                    <a:bodyPr/>
                    <a:lstStyle/>
                    <a:p>
                      <a:pPr algn="ctr">
                        <a:lnSpc>
                          <a:spcPct val="115000"/>
                        </a:lnSpc>
                        <a:spcAft>
                          <a:spcPts val="0"/>
                        </a:spcAft>
                      </a:pPr>
                      <a:r>
                        <a:rPr lang="lv-LV" sz="1800">
                          <a:solidFill>
                            <a:srgbClr val="000000"/>
                          </a:solidFill>
                          <a:latin typeface="+mj-lt"/>
                          <a:ea typeface="Times New Roman"/>
                          <a:cs typeface="Times New Roman"/>
                        </a:rPr>
                        <a:t>2</a:t>
                      </a:r>
                      <a:endParaRPr lang="lv-LV" sz="1800">
                        <a:latin typeface="+mj-lt"/>
                        <a:ea typeface="Times New Roman"/>
                        <a:cs typeface="Times New Roman"/>
                      </a:endParaRPr>
                    </a:p>
                  </a:txBody>
                  <a:tcPr marL="68580" marR="68580" marT="0" marB="0"/>
                </a:tc>
                <a:tc>
                  <a:txBody>
                    <a:bodyPr/>
                    <a:lstStyle/>
                    <a:p>
                      <a:pPr algn="ctr">
                        <a:lnSpc>
                          <a:spcPct val="115000"/>
                        </a:lnSpc>
                        <a:spcAft>
                          <a:spcPts val="0"/>
                        </a:spcAft>
                      </a:pPr>
                      <a:endParaRPr lang="lv-LV" sz="1800" dirty="0">
                        <a:solidFill>
                          <a:srgbClr val="000000"/>
                        </a:solidFill>
                        <a:latin typeface="+mj-lt"/>
                        <a:ea typeface="Times New Roman"/>
                        <a:cs typeface="Times New Roman"/>
                      </a:endParaRPr>
                    </a:p>
                  </a:txBody>
                  <a:tcPr marL="68580" marR="68580" marT="0" marB="0"/>
                </a:tc>
              </a:tr>
              <a:tr h="790402">
                <a:tc>
                  <a:txBody>
                    <a:bodyPr/>
                    <a:lstStyle/>
                    <a:p>
                      <a:pPr algn="just">
                        <a:lnSpc>
                          <a:spcPct val="115000"/>
                        </a:lnSpc>
                        <a:spcAft>
                          <a:spcPts val="0"/>
                        </a:spcAft>
                      </a:pPr>
                      <a:r>
                        <a:rPr lang="lv-LV" sz="1600">
                          <a:solidFill>
                            <a:srgbClr val="000000"/>
                          </a:solidFill>
                          <a:latin typeface="+mj-lt"/>
                          <a:ea typeface="Times New Roman"/>
                          <a:cs typeface="Times New Roman"/>
                        </a:rPr>
                        <a:t>10.4.</a:t>
                      </a:r>
                      <a:endParaRPr lang="lv-LV" sz="1600">
                        <a:latin typeface="+mj-lt"/>
                        <a:ea typeface="Times New Roman"/>
                        <a:cs typeface="Times New Roman"/>
                      </a:endParaRPr>
                    </a:p>
                  </a:txBody>
                  <a:tcPr marL="68580" marR="68580" marT="0" marB="0"/>
                </a:tc>
                <a:tc>
                  <a:txBody>
                    <a:bodyPr/>
                    <a:lstStyle/>
                    <a:p>
                      <a:pPr algn="just">
                        <a:lnSpc>
                          <a:spcPct val="115000"/>
                        </a:lnSpc>
                        <a:spcAft>
                          <a:spcPts val="0"/>
                        </a:spcAft>
                      </a:pPr>
                      <a:r>
                        <a:rPr lang="lv-LV" sz="1800" dirty="0">
                          <a:latin typeface="+mj-lt"/>
                          <a:ea typeface="Times New Roman"/>
                          <a:cs typeface="Times New Roman"/>
                        </a:rPr>
                        <a:t>Projekta idejas ietvaros </a:t>
                      </a:r>
                      <a:r>
                        <a:rPr lang="lv-LV" sz="1800" b="1" dirty="0">
                          <a:latin typeface="+mj-lt"/>
                          <a:ea typeface="Times New Roman"/>
                          <a:cs typeface="Times New Roman"/>
                        </a:rPr>
                        <a:t>nav paredzēta sadarbība </a:t>
                      </a:r>
                      <a:r>
                        <a:rPr lang="lv-LV" sz="1800" dirty="0">
                          <a:latin typeface="+mj-lt"/>
                          <a:ea typeface="Times New Roman"/>
                          <a:cs typeface="Times New Roman"/>
                        </a:rPr>
                        <a:t>starp vismaz divām</a:t>
                      </a:r>
                      <a:r>
                        <a:rPr lang="lv-LV" sz="1800" dirty="0">
                          <a:solidFill>
                            <a:srgbClr val="1F497D"/>
                          </a:solidFill>
                          <a:latin typeface="+mj-lt"/>
                          <a:ea typeface="Times New Roman"/>
                          <a:cs typeface="Times New Roman"/>
                        </a:rPr>
                        <a:t> </a:t>
                      </a:r>
                      <a:r>
                        <a:rPr lang="lv-LV" sz="1800" dirty="0">
                          <a:latin typeface="+mj-lt"/>
                          <a:ea typeface="Times New Roman"/>
                          <a:cs typeface="Times New Roman"/>
                        </a:rPr>
                        <a:t>pašvaldībām</a:t>
                      </a:r>
                    </a:p>
                  </a:txBody>
                  <a:tcPr marL="68580" marR="68580" marT="0" marB="0"/>
                </a:tc>
                <a:tc>
                  <a:txBody>
                    <a:bodyPr/>
                    <a:lstStyle/>
                    <a:p>
                      <a:pPr algn="ctr">
                        <a:lnSpc>
                          <a:spcPct val="115000"/>
                        </a:lnSpc>
                        <a:spcAft>
                          <a:spcPts val="0"/>
                        </a:spcAft>
                      </a:pPr>
                      <a:r>
                        <a:rPr lang="lv-LV" sz="1800">
                          <a:solidFill>
                            <a:srgbClr val="000000"/>
                          </a:solidFill>
                          <a:latin typeface="+mj-lt"/>
                          <a:ea typeface="Times New Roman"/>
                          <a:cs typeface="Times New Roman"/>
                        </a:rPr>
                        <a:t>0</a:t>
                      </a:r>
                      <a:endParaRPr lang="lv-LV" sz="1800">
                        <a:latin typeface="+mj-lt"/>
                        <a:ea typeface="Times New Roman"/>
                        <a:cs typeface="Times New Roman"/>
                      </a:endParaRPr>
                    </a:p>
                  </a:txBody>
                  <a:tcPr marL="68580" marR="68580" marT="0" marB="0"/>
                </a:tc>
                <a:tc>
                  <a:txBody>
                    <a:bodyPr/>
                    <a:lstStyle/>
                    <a:p>
                      <a:pPr algn="just">
                        <a:lnSpc>
                          <a:spcPct val="115000"/>
                        </a:lnSpc>
                        <a:spcAft>
                          <a:spcPts val="0"/>
                        </a:spcAft>
                      </a:pPr>
                      <a:r>
                        <a:rPr lang="lv-LV" sz="1800" dirty="0">
                          <a:latin typeface="+mj-lt"/>
                          <a:ea typeface="Times New Roman"/>
                          <a:cs typeface="Times New Roman"/>
                        </a:rPr>
                        <a:t>Projekta ideja netiek virzīta tālāk vērtēšanai, izņemot Rīgu/ N/A</a:t>
                      </a:r>
                    </a:p>
                  </a:txBody>
                  <a:tcPr marL="68580" marR="68580" marT="0" marB="0"/>
                </a:tc>
              </a:tr>
            </a:tbl>
          </a:graphicData>
        </a:graphic>
      </p:graphicFrame>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13</a:t>
            </a:fld>
            <a:endParaRPr lang="en-US" altLang="lv-LV"/>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Virsraksts 9"/>
          <p:cNvSpPr>
            <a:spLocks noGrp="1"/>
          </p:cNvSpPr>
          <p:nvPr>
            <p:ph type="title"/>
          </p:nvPr>
        </p:nvSpPr>
        <p:spPr>
          <a:xfrm>
            <a:off x="2590800" y="381000"/>
            <a:ext cx="6096000" cy="658091"/>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lv-LV" sz="1800" dirty="0" smtClean="0">
                <a:latin typeface="+mj-lt"/>
              </a:rPr>
              <a:t>4. SADAĻA –PROJEKTA IDEJAS PLĀNOTIE REZULTĀTI</a:t>
            </a:r>
          </a:p>
        </p:txBody>
      </p:sp>
      <p:sp>
        <p:nvSpPr>
          <p:cNvPr id="12" name="Teksta vietturis 11"/>
          <p:cNvSpPr>
            <a:spLocks noGrp="1"/>
          </p:cNvSpPr>
          <p:nvPr>
            <p:ph type="body" sz="quarter" idx="10"/>
          </p:nvPr>
        </p:nvSpPr>
        <p:spPr>
          <a:xfrm>
            <a:off x="6" y="6553200"/>
            <a:ext cx="8839194" cy="304800"/>
          </a:xfrm>
        </p:spPr>
        <p:txBody>
          <a:bodyPr>
            <a:normAutofit/>
          </a:bodyPr>
          <a:lstStyle/>
          <a:p>
            <a:r>
              <a:rPr lang="lv-LV" b="1" dirty="0" smtClean="0"/>
              <a:t>Pavisam kopā Projekta idejā plānotā ietekme:</a:t>
            </a:r>
            <a:endParaRPr lang="lv-LV" dirty="0"/>
          </a:p>
        </p:txBody>
      </p:sp>
      <p:sp>
        <p:nvSpPr>
          <p:cNvPr id="9" name="Slaida numura vietturis 8"/>
          <p:cNvSpPr>
            <a:spLocks noGrp="1"/>
          </p:cNvSpPr>
          <p:nvPr>
            <p:ph type="sldNum" sz="quarter" idx="13"/>
          </p:nvPr>
        </p:nvSpPr>
        <p:spPr/>
        <p:txBody>
          <a:bodyPr/>
          <a:lstStyle/>
          <a:p>
            <a:pPr>
              <a:defRPr/>
            </a:pPr>
            <a:fld id="{0B4B902A-9D3E-4171-8DFA-D7825A83C39C}" type="slidenum">
              <a:rPr lang="en-US" altLang="lv-LV" smtClean="0"/>
              <a:pPr>
                <a:defRPr/>
              </a:pPr>
              <a:t>14</a:t>
            </a:fld>
            <a:endParaRPr lang="en-US" altLang="lv-LV"/>
          </a:p>
        </p:txBody>
      </p:sp>
      <p:graphicFrame>
        <p:nvGraphicFramePr>
          <p:cNvPr id="18" name="Tabula 17"/>
          <p:cNvGraphicFramePr>
            <a:graphicFrameLocks noGrp="1"/>
          </p:cNvGraphicFramePr>
          <p:nvPr/>
        </p:nvGraphicFramePr>
        <p:xfrm>
          <a:off x="1524000" y="2971800"/>
          <a:ext cx="6096000" cy="182880"/>
        </p:xfrm>
        <a:graphic>
          <a:graphicData uri="http://schemas.openxmlformats.org/drawingml/2006/table">
            <a:tbl>
              <a:tblPr/>
              <a:tblGrid>
                <a:gridCol w="6096000"/>
              </a:tblGrid>
              <a:tr h="0">
                <a:tc>
                  <a:txBody>
                    <a:bodyPr/>
                    <a:lstStyle/>
                    <a:p>
                      <a:pPr algn="just">
                        <a:spcAft>
                          <a:spcPts val="0"/>
                        </a:spcAft>
                      </a:pPr>
                      <a:endParaRPr lang="lv-LV" sz="1200" dirty="0">
                        <a:latin typeface="Times New Roman"/>
                        <a:ea typeface="Calibri"/>
                      </a:endParaRPr>
                    </a:p>
                  </a:txBody>
                  <a:tcPr marL="114300" marR="114300" marT="0" marB="0">
                    <a:lnL>
                      <a:noFill/>
                    </a:lnL>
                    <a:lnR>
                      <a:noFill/>
                    </a:lnR>
                    <a:lnT>
                      <a:noFill/>
                    </a:lnT>
                    <a:lnB>
                      <a:noFill/>
                    </a:lnB>
                  </a:tcPr>
                </a:tc>
              </a:tr>
            </a:tbl>
          </a:graphicData>
        </a:graphic>
      </p:graphicFrame>
      <p:graphicFrame>
        <p:nvGraphicFramePr>
          <p:cNvPr id="16" name="Satura vietturis 15"/>
          <p:cNvGraphicFramePr>
            <a:graphicFrameLocks noGrp="1"/>
          </p:cNvGraphicFramePr>
          <p:nvPr>
            <p:ph idx="1"/>
          </p:nvPr>
        </p:nvGraphicFramePr>
        <p:xfrm>
          <a:off x="3" y="1330037"/>
          <a:ext cx="9143994" cy="5433375"/>
        </p:xfrm>
        <a:graphic>
          <a:graphicData uri="http://schemas.openxmlformats.org/drawingml/2006/table">
            <a:tbl>
              <a:tblPr firstRow="1" bandRow="1">
                <a:tableStyleId>{69CF1AB2-1976-4502-BF36-3FF5EA218861}</a:tableStyleId>
              </a:tblPr>
              <a:tblGrid>
                <a:gridCol w="297482"/>
                <a:gridCol w="627306"/>
                <a:gridCol w="711491"/>
                <a:gridCol w="682519"/>
                <a:gridCol w="673165"/>
                <a:gridCol w="691875"/>
                <a:gridCol w="682519"/>
                <a:gridCol w="682519"/>
                <a:gridCol w="682519"/>
                <a:gridCol w="738622"/>
                <a:gridCol w="590171"/>
                <a:gridCol w="718768"/>
                <a:gridCol w="682519"/>
                <a:gridCol w="682519"/>
              </a:tblGrid>
              <a:tr h="746988">
                <a:tc rowSpan="2">
                  <a:txBody>
                    <a:bodyPr/>
                    <a:lstStyle/>
                    <a:p>
                      <a:r>
                        <a:rPr lang="lv-LV" sz="800" kern="1200" dirty="0" err="1" smtClean="0"/>
                        <a:t>N.p.k</a:t>
                      </a:r>
                      <a:r>
                        <a:rPr lang="lv-LV" sz="800" kern="1200" dirty="0" smtClean="0"/>
                        <a:t>.</a:t>
                      </a:r>
                      <a:endParaRPr lang="lv-LV" sz="800" b="1" kern="1200" dirty="0" smtClean="0">
                        <a:solidFill>
                          <a:schemeClr val="dk1"/>
                        </a:solidFill>
                        <a:latin typeface="Times New Roman"/>
                        <a:ea typeface="Times New Roman"/>
                        <a:cs typeface="+mn-cs"/>
                      </a:endParaRPr>
                    </a:p>
                  </a:txBody>
                  <a:tcPr/>
                </a:tc>
                <a:tc rowSpan="2">
                  <a:txBody>
                    <a:bodyPr/>
                    <a:lstStyle/>
                    <a:p>
                      <a:r>
                        <a:rPr lang="lv-LV" sz="1000" kern="1200" dirty="0" smtClean="0"/>
                        <a:t>Objekts</a:t>
                      </a:r>
                      <a:endParaRPr lang="lv-LV" sz="1000" b="1" kern="1200" dirty="0" smtClean="0">
                        <a:solidFill>
                          <a:schemeClr val="dk1"/>
                        </a:solidFill>
                        <a:latin typeface="Times New Roman"/>
                        <a:ea typeface="Times New Roman"/>
                        <a:cs typeface="+mn-cs"/>
                      </a:endParaRPr>
                    </a:p>
                  </a:txBody>
                  <a:tcPr/>
                </a:tc>
                <a:tc rowSpan="2">
                  <a:txBody>
                    <a:bodyPr/>
                    <a:lstStyle/>
                    <a:p>
                      <a:r>
                        <a:rPr lang="lv-LV" sz="1000" kern="1200" dirty="0" smtClean="0"/>
                        <a:t>Projekta idejas darbība</a:t>
                      </a:r>
                      <a:endParaRPr lang="lv-LV" sz="1000" b="1" kern="1200" dirty="0" smtClean="0">
                        <a:solidFill>
                          <a:schemeClr val="dk1"/>
                        </a:solidFill>
                        <a:latin typeface="Times New Roman"/>
                        <a:ea typeface="Times New Roman"/>
                        <a:cs typeface="+mn-cs"/>
                      </a:endParaRPr>
                    </a:p>
                  </a:txBody>
                  <a:tcPr/>
                </a:tc>
                <a:tc rowSpan="2">
                  <a:txBody>
                    <a:bodyPr/>
                    <a:lstStyle/>
                    <a:p>
                      <a:r>
                        <a:rPr lang="lv-LV" sz="1000" kern="1200" dirty="0" smtClean="0"/>
                        <a:t>Projekta idejas darbības apraksts </a:t>
                      </a:r>
                      <a:endParaRPr lang="lv-LV" sz="1000" b="1" kern="1200" dirty="0" smtClean="0">
                        <a:solidFill>
                          <a:schemeClr val="dk1"/>
                        </a:solidFill>
                        <a:latin typeface="Times New Roman"/>
                        <a:ea typeface="Times New Roman"/>
                        <a:cs typeface="+mn-cs"/>
                      </a:endParaRPr>
                    </a:p>
                  </a:txBody>
                  <a:tcPr/>
                </a:tc>
                <a:tc rowSpan="2">
                  <a:txBody>
                    <a:bodyPr/>
                    <a:lstStyle/>
                    <a:p>
                      <a:r>
                        <a:rPr lang="lv-LV" sz="1000" kern="1200" dirty="0" smtClean="0"/>
                        <a:t>Plānotā objekta pieejamība</a:t>
                      </a:r>
                      <a:endParaRPr lang="lv-LV" sz="1000" b="1" kern="1200" dirty="0" smtClean="0">
                        <a:solidFill>
                          <a:schemeClr val="dk1"/>
                        </a:solidFill>
                        <a:latin typeface="Times New Roman"/>
                        <a:ea typeface="Times New Roman"/>
                        <a:cs typeface="+mn-cs"/>
                      </a:endParaRPr>
                    </a:p>
                  </a:txBody>
                  <a:tcPr/>
                </a:tc>
                <a:tc gridSpan="2">
                  <a:txBody>
                    <a:bodyPr/>
                    <a:lstStyle/>
                    <a:p>
                      <a:r>
                        <a:rPr lang="lv-LV" sz="1000" kern="1200" dirty="0" smtClean="0"/>
                        <a:t>Indikatīvi nepieciešamais finansējums, </a:t>
                      </a:r>
                      <a:r>
                        <a:rPr lang="lv-LV" sz="1000" i="1" kern="1200" dirty="0" err="1" smtClean="0"/>
                        <a:t>euro</a:t>
                      </a:r>
                      <a:endParaRPr lang="lv-LV" sz="1000" b="1" i="1" kern="1200" dirty="0" smtClean="0">
                        <a:solidFill>
                          <a:schemeClr val="dk1"/>
                        </a:solidFill>
                        <a:latin typeface="Times New Roman"/>
                        <a:ea typeface="Times New Roman"/>
                        <a:cs typeface="+mn-cs"/>
                      </a:endParaRPr>
                    </a:p>
                  </a:txBody>
                  <a:tcPr/>
                </a:tc>
                <a:tc hMerge="1">
                  <a:txBody>
                    <a:bodyPr/>
                    <a:lstStyle/>
                    <a:p>
                      <a:endParaRPr lang="lv-LV" dirty="0"/>
                    </a:p>
                  </a:txBody>
                  <a:tcPr/>
                </a:tc>
                <a:tc gridSpan="2">
                  <a:txBody>
                    <a:bodyPr/>
                    <a:lstStyle/>
                    <a:p>
                      <a:r>
                        <a:rPr lang="lv-LV" sz="1000" kern="1200" dirty="0" smtClean="0"/>
                        <a:t>Atbalstīto kultūras un dabas mantojuma objektu un tūrisma objektu apmeklējumu paredzamā skaita pieaugums</a:t>
                      </a:r>
                      <a:endParaRPr lang="lv-LV" sz="1000" b="1" kern="1200" dirty="0" smtClean="0">
                        <a:solidFill>
                          <a:schemeClr val="dk1"/>
                        </a:solidFill>
                        <a:latin typeface="Times New Roman"/>
                        <a:ea typeface="Times New Roman"/>
                        <a:cs typeface="+mn-cs"/>
                      </a:endParaRPr>
                    </a:p>
                  </a:txBody>
                  <a:tcPr/>
                </a:tc>
                <a:tc hMerge="1">
                  <a:txBody>
                    <a:bodyPr/>
                    <a:lstStyle/>
                    <a:p>
                      <a:endParaRPr lang="lv-LV" dirty="0"/>
                    </a:p>
                  </a:txBody>
                  <a:tcPr/>
                </a:tc>
                <a:tc gridSpan="2">
                  <a:txBody>
                    <a:bodyPr/>
                    <a:lstStyle/>
                    <a:p>
                      <a:r>
                        <a:rPr lang="lv-LV" sz="1000" dirty="0" smtClean="0"/>
                        <a:t>Atbalstīto dabas un kultūras mantojuma objektu skaits</a:t>
                      </a:r>
                      <a:endParaRPr lang="lv-LV" sz="1000" dirty="0"/>
                    </a:p>
                  </a:txBody>
                  <a:tcPr/>
                </a:tc>
                <a:tc hMerge="1">
                  <a:txBody>
                    <a:bodyPr/>
                    <a:lstStyle/>
                    <a:p>
                      <a:endParaRPr lang="lv-LV" dirty="0"/>
                    </a:p>
                  </a:txBody>
                  <a:tcPr/>
                </a:tc>
                <a:tc gridSpan="2">
                  <a:txBody>
                    <a:bodyPr/>
                    <a:lstStyle/>
                    <a:p>
                      <a:r>
                        <a:rPr lang="lv-LV" sz="1000" dirty="0" smtClean="0"/>
                        <a:t>Jaunradīto pakalpojumu skaits atbalstītajos kultūras un dabas mantojuma objektos</a:t>
                      </a:r>
                      <a:endParaRPr lang="lv-LV" sz="1000" dirty="0"/>
                    </a:p>
                  </a:txBody>
                  <a:tcPr/>
                </a:tc>
                <a:tc hMerge="1">
                  <a:txBody>
                    <a:bodyPr/>
                    <a:lstStyle/>
                    <a:p>
                      <a:endParaRPr lang="lv-LV" dirty="0"/>
                    </a:p>
                  </a:txBody>
                  <a:tcPr/>
                </a:tc>
                <a:tc rowSpan="2">
                  <a:txBody>
                    <a:bodyPr/>
                    <a:lstStyle/>
                    <a:p>
                      <a:r>
                        <a:rPr lang="lv-LV" sz="1000" kern="1200" dirty="0" smtClean="0"/>
                        <a:t>Iesaistītie partneri</a:t>
                      </a:r>
                      <a:endParaRPr lang="lv-LV" sz="1000" b="1" kern="1200" dirty="0" smtClean="0">
                        <a:solidFill>
                          <a:schemeClr val="dk1"/>
                        </a:solidFill>
                        <a:latin typeface="Times New Roman"/>
                        <a:ea typeface="Times New Roman"/>
                        <a:cs typeface="+mn-cs"/>
                      </a:endParaRPr>
                    </a:p>
                  </a:txBody>
                  <a:tcPr/>
                </a:tc>
              </a:tr>
              <a:tr h="429640">
                <a:tc vMerge="1">
                  <a:txBody>
                    <a:bodyPr/>
                    <a:lstStyle/>
                    <a:p>
                      <a:endParaRPr lang="lv-LV" dirty="0"/>
                    </a:p>
                  </a:txBody>
                  <a:tcPr/>
                </a:tc>
                <a:tc vMerge="1">
                  <a:txBody>
                    <a:bodyPr/>
                    <a:lstStyle/>
                    <a:p>
                      <a:endParaRPr lang="lv-LV" dirty="0"/>
                    </a:p>
                  </a:txBody>
                  <a:tcPr/>
                </a:tc>
                <a:tc vMerge="1">
                  <a:txBody>
                    <a:bodyPr/>
                    <a:lstStyle/>
                    <a:p>
                      <a:endParaRPr lang="lv-LV" dirty="0"/>
                    </a:p>
                  </a:txBody>
                  <a:tcPr/>
                </a:tc>
                <a:tc vMerge="1">
                  <a:txBody>
                    <a:bodyPr/>
                    <a:lstStyle/>
                    <a:p>
                      <a:pPr marL="0" algn="l" defTabSz="939575" rtl="0" eaLnBrk="1" latinLnBrk="0" hangingPunct="1"/>
                      <a:endParaRPr lang="lv-LV" sz="800" b="1" kern="1200" dirty="0" smtClean="0">
                        <a:solidFill>
                          <a:schemeClr val="dk1"/>
                        </a:solidFill>
                        <a:latin typeface="Times New Roman"/>
                        <a:ea typeface="Times New Roman"/>
                        <a:cs typeface="+mn-cs"/>
                      </a:endParaRPr>
                    </a:p>
                  </a:txBody>
                  <a:tcPr/>
                </a:tc>
                <a:tc vMerge="1">
                  <a:txBody>
                    <a:bodyPr/>
                    <a:lstStyle/>
                    <a:p>
                      <a:pPr marL="0" algn="l" defTabSz="939575" rtl="0" eaLnBrk="1" latinLnBrk="0" hangingPunct="1"/>
                      <a:endParaRPr lang="lv-LV" sz="8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r>
                        <a:rPr lang="lv-LV" sz="800" b="1" kern="1200" dirty="0" smtClean="0"/>
                        <a:t>ERAF</a:t>
                      </a:r>
                      <a:endParaRPr lang="lv-LV" sz="8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r>
                        <a:rPr lang="lv-LV" sz="800" b="1" kern="1200" dirty="0" smtClean="0"/>
                        <a:t>Nacionālais</a:t>
                      </a:r>
                      <a:endParaRPr lang="lv-LV" sz="8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r>
                        <a:rPr lang="lv-LV" sz="800" b="1" kern="1200" dirty="0" smtClean="0"/>
                        <a:t>Bāzes vērtība</a:t>
                      </a:r>
                      <a:endParaRPr lang="lv-LV" sz="8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r>
                        <a:rPr lang="lv-LV" sz="800" b="1" kern="1200" dirty="0" smtClean="0"/>
                        <a:t>Sasniedzamā vērtība</a:t>
                      </a:r>
                      <a:endParaRPr lang="lv-LV" sz="800" b="1" kern="1200" dirty="0" smtClean="0">
                        <a:solidFill>
                          <a:schemeClr val="dk1"/>
                        </a:solidFill>
                        <a:latin typeface="Times New Roman"/>
                        <a:ea typeface="Times New Roman"/>
                        <a:cs typeface="+mn-cs"/>
                      </a:endParaRPr>
                    </a:p>
                  </a:txBody>
                  <a:tcPr/>
                </a:tc>
                <a:tc>
                  <a:txBody>
                    <a:bodyPr/>
                    <a:lstStyle/>
                    <a:p>
                      <a:r>
                        <a:rPr lang="lv-LV" sz="800" b="1" kern="1200" dirty="0" smtClean="0"/>
                        <a:t>Bāzes vērtība</a:t>
                      </a:r>
                      <a:endParaRPr lang="lv-LV" sz="800" b="1" kern="1200" dirty="0" smtClean="0">
                        <a:solidFill>
                          <a:schemeClr val="dk1"/>
                        </a:solidFill>
                        <a:latin typeface="Times New Roman"/>
                        <a:ea typeface="Times New Roman"/>
                        <a:cs typeface="+mn-cs"/>
                      </a:endParaRPr>
                    </a:p>
                  </a:txBody>
                  <a:tcPr/>
                </a:tc>
                <a:tc>
                  <a:txBody>
                    <a:bodyPr/>
                    <a:lstStyle/>
                    <a:p>
                      <a:r>
                        <a:rPr lang="lv-LV" sz="800" b="1" kern="1200" dirty="0" smtClean="0"/>
                        <a:t>Sasniedzamā vērtība</a:t>
                      </a:r>
                      <a:endParaRPr lang="lv-LV" sz="800" b="1" kern="1200" dirty="0" smtClean="0">
                        <a:solidFill>
                          <a:schemeClr val="dk1"/>
                        </a:solidFill>
                        <a:latin typeface="Times New Roman"/>
                        <a:ea typeface="Times New Roman"/>
                        <a:cs typeface="+mn-cs"/>
                      </a:endParaRPr>
                    </a:p>
                  </a:txBody>
                  <a:tcPr/>
                </a:tc>
                <a:tc>
                  <a:txBody>
                    <a:bodyPr/>
                    <a:lstStyle/>
                    <a:p>
                      <a:r>
                        <a:rPr lang="lv-LV" sz="800" b="1" kern="1200" dirty="0" smtClean="0"/>
                        <a:t>Bāzes vērtība</a:t>
                      </a:r>
                      <a:endParaRPr lang="lv-LV" sz="800" b="1" kern="1200" dirty="0" smtClean="0">
                        <a:solidFill>
                          <a:schemeClr val="dk1"/>
                        </a:solidFill>
                        <a:latin typeface="Times New Roman"/>
                        <a:ea typeface="Times New Roman"/>
                        <a:cs typeface="+mn-cs"/>
                      </a:endParaRPr>
                    </a:p>
                  </a:txBody>
                  <a:tcPr/>
                </a:tc>
                <a:tc>
                  <a:txBody>
                    <a:bodyPr/>
                    <a:lstStyle/>
                    <a:p>
                      <a:r>
                        <a:rPr lang="lv-LV" sz="800" b="1" kern="1200" dirty="0" smtClean="0"/>
                        <a:t>Sasniedzamā vērtība</a:t>
                      </a:r>
                      <a:endParaRPr lang="lv-LV" sz="800" b="1" kern="1200" dirty="0" smtClean="0">
                        <a:solidFill>
                          <a:schemeClr val="dk1"/>
                        </a:solidFill>
                        <a:latin typeface="Times New Roman"/>
                        <a:ea typeface="Times New Roman"/>
                        <a:cs typeface="+mn-cs"/>
                      </a:endParaRPr>
                    </a:p>
                  </a:txBody>
                  <a:tcPr/>
                </a:tc>
                <a:tc vMerge="1">
                  <a:txBody>
                    <a:bodyPr/>
                    <a:lstStyle/>
                    <a:p>
                      <a:endParaRPr lang="lv-LV" dirty="0"/>
                    </a:p>
                  </a:txBody>
                  <a:tcPr/>
                </a:tc>
              </a:tr>
              <a:tr h="3817935">
                <a:tc>
                  <a:txBody>
                    <a:bodyPr/>
                    <a:lstStyle/>
                    <a:p>
                      <a:endParaRPr lang="lv-LV"/>
                    </a:p>
                  </a:txBody>
                  <a:tcPr/>
                </a:tc>
                <a:tc>
                  <a:txBody>
                    <a:bodyPr/>
                    <a:lstStyle/>
                    <a:p>
                      <a:r>
                        <a:rPr lang="lv-LV" sz="1000" kern="1200" dirty="0" smtClean="0"/>
                        <a:t>Jānorāda </a:t>
                      </a:r>
                    </a:p>
                    <a:p>
                      <a:r>
                        <a:rPr lang="lv-LV" sz="1000" kern="1200" dirty="0" smtClean="0"/>
                        <a:t>katrs objekts, kurā plānotas darbības</a:t>
                      </a:r>
                      <a:endParaRPr lang="lv-LV" sz="1000" i="0" dirty="0"/>
                    </a:p>
                  </a:txBody>
                  <a:tcPr/>
                </a:tc>
                <a:tc>
                  <a:txBody>
                    <a:bodyPr/>
                    <a:lstStyle/>
                    <a:p>
                      <a:r>
                        <a:rPr lang="lv-LV" sz="1000" kern="1200" dirty="0" smtClean="0"/>
                        <a:t>Jānorāda darbības nosaukums </a:t>
                      </a:r>
                      <a:r>
                        <a:rPr lang="lv-LV" sz="1000" b="1" kern="1200" dirty="0" smtClean="0"/>
                        <a:t>katrā objektā. </a:t>
                      </a:r>
                      <a:r>
                        <a:rPr lang="lv-LV" sz="1000" kern="1200" dirty="0" smtClean="0"/>
                        <a:t>Projekta idejā var plānot tikai tādas darbības, kas atbilst MK noteikumos par specifiskā atbalsta ieviešanu noteiktajām atbalstāmajām darbībām</a:t>
                      </a:r>
                      <a:endParaRPr lang="lv-LV" sz="1000" i="0" dirty="0"/>
                    </a:p>
                  </a:txBody>
                  <a:tcPr/>
                </a:tc>
                <a:tc>
                  <a:txBody>
                    <a:bodyPr/>
                    <a:lstStyle/>
                    <a:p>
                      <a:r>
                        <a:rPr lang="lv-LV" sz="1000" kern="1200" dirty="0" smtClean="0"/>
                        <a:t>Katrai projekta idejas darbībai aprakstīt galvenos veicamos </a:t>
                      </a:r>
                      <a:r>
                        <a:rPr lang="lv-LV" sz="1000" b="1" kern="1200" dirty="0" smtClean="0"/>
                        <a:t>uzdevumus un mērķi,</a:t>
                      </a:r>
                      <a:r>
                        <a:rPr lang="lv-LV" sz="1000" kern="1200" dirty="0" smtClean="0"/>
                        <a:t> kura sasniegšana veicinās norādīto rezultātu sasniegšanu </a:t>
                      </a:r>
                      <a:endParaRPr lang="lv-LV" sz="1000" i="0" kern="1200" dirty="0" smtClean="0">
                        <a:solidFill>
                          <a:schemeClr val="dk1"/>
                        </a:solidFill>
                        <a:latin typeface="+mn-lt"/>
                        <a:ea typeface="+mn-ea"/>
                        <a:cs typeface="+mn-cs"/>
                      </a:endParaRPr>
                    </a:p>
                  </a:txBody>
                  <a:tcPr/>
                </a:tc>
                <a:tc>
                  <a:txBody>
                    <a:bodyPr/>
                    <a:lstStyle/>
                    <a:p>
                      <a:r>
                        <a:rPr lang="lv-LV" sz="1000" kern="1200" dirty="0" smtClean="0"/>
                        <a:t>Katram objektam jānorāda, </a:t>
                      </a:r>
                      <a:r>
                        <a:rPr lang="lv-LV" sz="1000" b="1" kern="1200" dirty="0" smtClean="0"/>
                        <a:t>cik dienas gadā tas būs pieejams apmeklētājiem </a:t>
                      </a:r>
                      <a:r>
                        <a:rPr lang="lv-LV" sz="1000" kern="1200" dirty="0" smtClean="0"/>
                        <a:t>pēc investīciju veikšanas.</a:t>
                      </a:r>
                      <a:endParaRPr lang="lv-LV" sz="1000" i="0" kern="1200" dirty="0" smtClean="0">
                        <a:solidFill>
                          <a:schemeClr val="dk1"/>
                        </a:solidFill>
                        <a:latin typeface="+mn-lt"/>
                        <a:ea typeface="+mn-ea"/>
                        <a:cs typeface="+mn-cs"/>
                      </a:endParaRPr>
                    </a:p>
                  </a:txBody>
                  <a:tcPr/>
                </a:tc>
                <a:tc>
                  <a:txBody>
                    <a:bodyPr/>
                    <a:lstStyle/>
                    <a:p>
                      <a:r>
                        <a:rPr lang="lv-LV" sz="1000" kern="1200" dirty="0" smtClean="0"/>
                        <a:t>Jānorāda indikatīvi nepieciešamais ERAF </a:t>
                      </a:r>
                      <a:r>
                        <a:rPr lang="lv-LV" sz="1000" b="1" kern="1200" dirty="0" smtClean="0"/>
                        <a:t>finansējums katrai plānotajai darbībai.</a:t>
                      </a:r>
                      <a:endParaRPr lang="lv-LV" sz="1000" b="1" i="0" kern="1200" dirty="0" smtClean="0">
                        <a:solidFill>
                          <a:schemeClr val="dk1"/>
                        </a:solidFill>
                        <a:latin typeface="+mn-lt"/>
                        <a:ea typeface="+mn-ea"/>
                        <a:cs typeface="+mn-cs"/>
                      </a:endParaRPr>
                    </a:p>
                  </a:txBody>
                  <a:tcPr/>
                </a:tc>
                <a:tc>
                  <a:txBody>
                    <a:bodyPr/>
                    <a:lstStyle/>
                    <a:p>
                      <a:r>
                        <a:rPr lang="lv-LV" sz="1000" kern="1200" dirty="0" smtClean="0"/>
                        <a:t>Jānorāda indikatīvi nepieciešamā finansējuma </a:t>
                      </a:r>
                      <a:r>
                        <a:rPr lang="lv-LV" sz="1000" b="1" kern="1200" dirty="0" smtClean="0"/>
                        <a:t>nacionālais līdzfinansējums </a:t>
                      </a:r>
                      <a:r>
                        <a:rPr lang="lv-LV" sz="1000" kern="1200" dirty="0" smtClean="0"/>
                        <a:t>katrai plānotajai darbībai. </a:t>
                      </a:r>
                      <a:endParaRPr lang="lv-LV" sz="1000" i="0" kern="1200" dirty="0" smtClean="0">
                        <a:solidFill>
                          <a:schemeClr val="dk1"/>
                        </a:solidFill>
                        <a:latin typeface="+mn-lt"/>
                        <a:ea typeface="+mn-ea"/>
                        <a:cs typeface="+mn-cs"/>
                      </a:endParaRPr>
                    </a:p>
                  </a:txBody>
                  <a:tcPr/>
                </a:tc>
                <a:tc>
                  <a:txBody>
                    <a:bodyPr/>
                    <a:lstStyle/>
                    <a:p>
                      <a:r>
                        <a:rPr lang="lv-LV" sz="1000" kern="1200" dirty="0" smtClean="0"/>
                        <a:t>Jānorāda sasniedzamā rezultāta bāzes vērtība 2015.gadā katram objektam </a:t>
                      </a:r>
                      <a:endParaRPr lang="lv-LV" sz="1000" i="0" kern="1200" dirty="0" smtClean="0">
                        <a:solidFill>
                          <a:schemeClr val="dk1"/>
                        </a:solidFill>
                        <a:latin typeface="+mn-lt"/>
                        <a:ea typeface="+mn-ea"/>
                        <a:cs typeface="+mn-cs"/>
                      </a:endParaRPr>
                    </a:p>
                  </a:txBody>
                  <a:tcPr/>
                </a:tc>
                <a:tc>
                  <a:txBody>
                    <a:bodyPr/>
                    <a:lstStyle/>
                    <a:p>
                      <a:r>
                        <a:rPr lang="lv-LV" sz="1000" kern="1200" dirty="0" smtClean="0"/>
                        <a:t>Jānorāda plānoto ietekmi uz darbības programmā "Izaugsme un nodarbinātībā" noteikto iznākuma rādītāju katram objektam atsevišķi.</a:t>
                      </a:r>
                      <a:endParaRPr lang="lv-LV" sz="1000" i="0" kern="1200" dirty="0" smtClean="0">
                        <a:solidFill>
                          <a:schemeClr val="dk1"/>
                        </a:solidFill>
                        <a:latin typeface="+mn-lt"/>
                        <a:ea typeface="+mn-ea"/>
                        <a:cs typeface="+mn-cs"/>
                      </a:endParaRPr>
                    </a:p>
                  </a:txBody>
                  <a:tcPr/>
                </a:tc>
                <a:tc>
                  <a:txBody>
                    <a:bodyPr/>
                    <a:lstStyle/>
                    <a:p>
                      <a:r>
                        <a:rPr lang="lv-LV" sz="1000" kern="1200" dirty="0" smtClean="0"/>
                        <a:t>Jānorāda sasniedzamā rezultāta bāzes vērtība 2015.gadā katram objektam </a:t>
                      </a:r>
                      <a:endParaRPr lang="lv-LV" sz="1000" i="0" kern="1200" dirty="0" smtClean="0">
                        <a:solidFill>
                          <a:schemeClr val="dk1"/>
                        </a:solidFill>
                        <a:latin typeface="+mn-lt"/>
                        <a:ea typeface="+mn-ea"/>
                        <a:cs typeface="+mn-cs"/>
                      </a:endParaRPr>
                    </a:p>
                  </a:txBody>
                  <a:tcPr/>
                </a:tc>
                <a:tc>
                  <a:txBody>
                    <a:bodyPr/>
                    <a:lstStyle/>
                    <a:p>
                      <a:r>
                        <a:rPr lang="lv-LV" sz="1000" kern="1200" dirty="0" smtClean="0"/>
                        <a:t>Jānorāda plānoto ietekmi uz darbības programmā "Izaugsme un nodarbinātībā" noteikto iznākuma rādītāju katram objektam atsevišķi.</a:t>
                      </a:r>
                      <a:endParaRPr lang="lv-LV" sz="1000" i="0" kern="1200" dirty="0" smtClean="0">
                        <a:solidFill>
                          <a:schemeClr val="dk1"/>
                        </a:solidFill>
                        <a:latin typeface="+mn-lt"/>
                        <a:ea typeface="+mn-ea"/>
                        <a:cs typeface="+mn-cs"/>
                      </a:endParaRPr>
                    </a:p>
                  </a:txBody>
                  <a:tcPr/>
                </a:tc>
                <a:tc>
                  <a:txBody>
                    <a:bodyPr/>
                    <a:lstStyle/>
                    <a:p>
                      <a:r>
                        <a:rPr lang="lv-LV" sz="1000" kern="1200" dirty="0" smtClean="0"/>
                        <a:t>Jānorāda sasniedzamā rezultāta bāzes vērtība 2015.gadā katram objektam </a:t>
                      </a:r>
                      <a:endParaRPr lang="lv-LV" sz="1000" i="0" kern="1200" dirty="0" smtClean="0">
                        <a:solidFill>
                          <a:schemeClr val="dk1"/>
                        </a:solidFill>
                        <a:latin typeface="+mn-lt"/>
                        <a:ea typeface="+mn-ea"/>
                        <a:cs typeface="+mn-cs"/>
                      </a:endParaRPr>
                    </a:p>
                  </a:txBody>
                  <a:tcPr/>
                </a:tc>
                <a:tc>
                  <a:txBody>
                    <a:bodyPr/>
                    <a:lstStyle/>
                    <a:p>
                      <a:r>
                        <a:rPr lang="lv-LV" sz="1000" kern="1200" dirty="0" smtClean="0"/>
                        <a:t>Jānorāda plānoto ietekmi uz darbības programmā "Izaugsme un nodarbinātībā" noteikto iznākuma rādītāju katram objektam atsevišķi.</a:t>
                      </a:r>
                      <a:endParaRPr lang="lv-LV" sz="1000" i="0" kern="1200" dirty="0" smtClean="0">
                        <a:solidFill>
                          <a:schemeClr val="dk1"/>
                        </a:solidFill>
                        <a:latin typeface="+mn-lt"/>
                        <a:ea typeface="+mn-ea"/>
                        <a:cs typeface="+mn-cs"/>
                      </a:endParaRPr>
                    </a:p>
                  </a:txBody>
                  <a:tcPr/>
                </a:tc>
                <a:tc>
                  <a:txBody>
                    <a:bodyPr/>
                    <a:lstStyle/>
                    <a:p>
                      <a:r>
                        <a:rPr lang="lv-LV" sz="1000" kern="1200" dirty="0" smtClean="0"/>
                        <a:t>Jānorāda, vai objekts, kurā plānota darbība, atrodas sadarbības partnera īpašumā</a:t>
                      </a:r>
                      <a:endParaRPr lang="lv-LV" sz="1000" i="0" kern="1200" dirty="0" smtClean="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latin typeface="+mj-lt"/>
              </a:rPr>
              <a:t>Kvalitātes kritērijs</a:t>
            </a:r>
            <a:endParaRPr lang="lv-LV" dirty="0">
              <a:latin typeface="+mj-lt"/>
            </a:endParaRPr>
          </a:p>
        </p:txBody>
      </p:sp>
      <p:graphicFrame>
        <p:nvGraphicFramePr>
          <p:cNvPr id="7" name="Satura vietturis 6"/>
          <p:cNvGraphicFramePr>
            <a:graphicFrameLocks noGrp="1"/>
          </p:cNvGraphicFramePr>
          <p:nvPr>
            <p:ph idx="1"/>
          </p:nvPr>
        </p:nvGraphicFramePr>
        <p:xfrm>
          <a:off x="197427" y="1632123"/>
          <a:ext cx="8641773" cy="4692477"/>
        </p:xfrm>
        <a:graphic>
          <a:graphicData uri="http://schemas.openxmlformats.org/drawingml/2006/table">
            <a:tbl>
              <a:tblPr firstRow="1" bandRow="1">
                <a:tableStyleId>{5C22544A-7EE6-4342-B048-85BDC9FD1C3A}</a:tableStyleId>
              </a:tblPr>
              <a:tblGrid>
                <a:gridCol w="794524"/>
                <a:gridCol w="4452886"/>
                <a:gridCol w="1233920"/>
                <a:gridCol w="2160443"/>
              </a:tblGrid>
              <a:tr h="2598548">
                <a:tc>
                  <a:txBody>
                    <a:bodyPr/>
                    <a:lstStyle/>
                    <a:p>
                      <a:pPr algn="just">
                        <a:lnSpc>
                          <a:spcPct val="115000"/>
                        </a:lnSpc>
                        <a:spcAft>
                          <a:spcPts val="0"/>
                        </a:spcAft>
                      </a:pPr>
                      <a:r>
                        <a:rPr lang="lv-LV" sz="1800" b="1" dirty="0">
                          <a:solidFill>
                            <a:srgbClr val="000000"/>
                          </a:solidFill>
                          <a:latin typeface="+mj-lt"/>
                          <a:ea typeface="Times New Roman"/>
                          <a:cs typeface="Times New Roman"/>
                        </a:rPr>
                        <a:t>16.</a:t>
                      </a:r>
                      <a:endParaRPr lang="lv-LV" sz="1800" dirty="0">
                        <a:latin typeface="+mj-lt"/>
                        <a:ea typeface="Times New Roman"/>
                        <a:cs typeface="Times New Roman"/>
                      </a:endParaRPr>
                    </a:p>
                  </a:txBody>
                  <a:tcPr marL="68580" marR="68580" marT="0" marB="0"/>
                </a:tc>
                <a:tc>
                  <a:txBody>
                    <a:bodyPr/>
                    <a:lstStyle/>
                    <a:p>
                      <a:pPr algn="just">
                        <a:lnSpc>
                          <a:spcPct val="115000"/>
                        </a:lnSpc>
                        <a:spcAft>
                          <a:spcPts val="0"/>
                        </a:spcAft>
                      </a:pPr>
                      <a:r>
                        <a:rPr lang="lv-LV" sz="1800" b="1" dirty="0">
                          <a:latin typeface="+mj-lt"/>
                          <a:ea typeface="Times New Roman"/>
                          <a:cs typeface="Calibri"/>
                        </a:rPr>
                        <a:t>Pēc investīciju veikšanas projekta idejas ietvaros atjaunotajos kultūras un dabas mantojuma objektos tiks nodrošināta pieejamība apmeklētājiem vismaz 100 dienas gadā, un objektu apmeklējumi 2023.gadā kopā, salīdzinot ar apmeklējumu skaitu pirms investīciju veikšanas 2015.gadā, pieaug:</a:t>
                      </a:r>
                      <a:endParaRPr lang="lv-LV" sz="1800" dirty="0">
                        <a:latin typeface="+mj-lt"/>
                        <a:ea typeface="Times New Roman"/>
                        <a:cs typeface="Calibri"/>
                      </a:endParaRPr>
                    </a:p>
                  </a:txBody>
                  <a:tcPr marL="68580" marR="68580" marT="0" marB="0"/>
                </a:tc>
                <a:tc>
                  <a:txBody>
                    <a:bodyPr/>
                    <a:lstStyle/>
                    <a:p>
                      <a:pPr algn="ctr">
                        <a:lnSpc>
                          <a:spcPct val="115000"/>
                        </a:lnSpc>
                        <a:spcAft>
                          <a:spcPts val="0"/>
                        </a:spcAft>
                      </a:pPr>
                      <a:endParaRPr lang="lv-LV" sz="1800" dirty="0">
                        <a:latin typeface="+mj-lt"/>
                        <a:ea typeface="Times New Roman"/>
                        <a:cs typeface="Times New Roman"/>
                      </a:endParaRPr>
                    </a:p>
                  </a:txBody>
                  <a:tcPr marL="68580" marR="68580" marT="0" marB="0"/>
                </a:tc>
                <a:tc>
                  <a:txBody>
                    <a:bodyPr/>
                    <a:lstStyle/>
                    <a:p>
                      <a:pPr algn="just">
                        <a:lnSpc>
                          <a:spcPct val="115000"/>
                        </a:lnSpc>
                        <a:spcAft>
                          <a:spcPts val="0"/>
                        </a:spcAft>
                      </a:pPr>
                      <a:r>
                        <a:rPr lang="lv-LV" sz="1800" b="1">
                          <a:latin typeface="+mj-lt"/>
                          <a:ea typeface="Times New Roman"/>
                          <a:cs typeface="Times New Roman"/>
                        </a:rPr>
                        <a:t>Izslēdzošs</a:t>
                      </a:r>
                      <a:endParaRPr lang="lv-LV" sz="1800">
                        <a:latin typeface="+mj-lt"/>
                        <a:ea typeface="Times New Roman"/>
                        <a:cs typeface="Times New Roman"/>
                      </a:endParaRPr>
                    </a:p>
                  </a:txBody>
                  <a:tcPr marL="68580" marR="68580" marT="0" marB="0"/>
                </a:tc>
              </a:tr>
              <a:tr h="381832">
                <a:tc>
                  <a:txBody>
                    <a:bodyPr/>
                    <a:lstStyle/>
                    <a:p>
                      <a:pPr algn="just">
                        <a:lnSpc>
                          <a:spcPct val="115000"/>
                        </a:lnSpc>
                        <a:spcAft>
                          <a:spcPts val="0"/>
                        </a:spcAft>
                      </a:pPr>
                      <a:r>
                        <a:rPr lang="lv-LV" sz="1800">
                          <a:solidFill>
                            <a:srgbClr val="000000"/>
                          </a:solidFill>
                          <a:latin typeface="+mj-lt"/>
                          <a:ea typeface="Times New Roman"/>
                          <a:cs typeface="Times New Roman"/>
                        </a:rPr>
                        <a:t>16.1.</a:t>
                      </a:r>
                      <a:endParaRPr lang="lv-LV" sz="1800">
                        <a:latin typeface="+mj-lt"/>
                        <a:ea typeface="Times New Roman"/>
                        <a:cs typeface="Times New Roman"/>
                      </a:endParaRPr>
                    </a:p>
                  </a:txBody>
                  <a:tcPr marL="68580" marR="68580" marT="0" marB="0"/>
                </a:tc>
                <a:tc>
                  <a:txBody>
                    <a:bodyPr/>
                    <a:lstStyle/>
                    <a:p>
                      <a:pPr>
                        <a:lnSpc>
                          <a:spcPct val="115000"/>
                        </a:lnSpc>
                        <a:spcAft>
                          <a:spcPts val="0"/>
                        </a:spcAft>
                      </a:pPr>
                      <a:r>
                        <a:rPr lang="lv-LV" sz="1800" dirty="0">
                          <a:latin typeface="+mj-lt"/>
                          <a:ea typeface="Times New Roman"/>
                          <a:cs typeface="Calibri"/>
                        </a:rPr>
                        <a:t>par </a:t>
                      </a:r>
                      <a:r>
                        <a:rPr lang="lv-LV" sz="1800" b="1" dirty="0">
                          <a:latin typeface="+mj-lt"/>
                          <a:ea typeface="Times New Roman"/>
                          <a:cs typeface="Calibri"/>
                        </a:rPr>
                        <a:t>15 001 </a:t>
                      </a:r>
                      <a:r>
                        <a:rPr lang="lv-LV" sz="1800" dirty="0">
                          <a:latin typeface="+mj-lt"/>
                          <a:ea typeface="Times New Roman"/>
                          <a:cs typeface="Calibri"/>
                        </a:rPr>
                        <a:t>un vairāk apmeklējumiem; </a:t>
                      </a:r>
                    </a:p>
                  </a:txBody>
                  <a:tcPr marL="68580" marR="68580" marT="0" marB="0"/>
                </a:tc>
                <a:tc>
                  <a:txBody>
                    <a:bodyPr/>
                    <a:lstStyle/>
                    <a:p>
                      <a:pPr algn="ctr">
                        <a:lnSpc>
                          <a:spcPct val="115000"/>
                        </a:lnSpc>
                        <a:spcAft>
                          <a:spcPts val="0"/>
                        </a:spcAft>
                      </a:pPr>
                      <a:r>
                        <a:rPr lang="lv-LV" sz="1800">
                          <a:solidFill>
                            <a:srgbClr val="000000"/>
                          </a:solidFill>
                          <a:latin typeface="+mj-lt"/>
                          <a:ea typeface="Times New Roman"/>
                          <a:cs typeface="Times New Roman"/>
                        </a:rPr>
                        <a:t>6</a:t>
                      </a:r>
                      <a:endParaRPr lang="lv-LV" sz="180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800">
                        <a:latin typeface="+mj-lt"/>
                        <a:ea typeface="Times New Roman"/>
                        <a:cs typeface="Times New Roman"/>
                      </a:endParaRPr>
                    </a:p>
                  </a:txBody>
                  <a:tcPr marL="68580" marR="68580" marT="0" marB="0"/>
                </a:tc>
              </a:tr>
              <a:tr h="381832">
                <a:tc>
                  <a:txBody>
                    <a:bodyPr/>
                    <a:lstStyle/>
                    <a:p>
                      <a:pPr algn="just">
                        <a:lnSpc>
                          <a:spcPct val="115000"/>
                        </a:lnSpc>
                        <a:spcAft>
                          <a:spcPts val="0"/>
                        </a:spcAft>
                      </a:pPr>
                      <a:r>
                        <a:rPr lang="lv-LV" sz="1800">
                          <a:solidFill>
                            <a:srgbClr val="000000"/>
                          </a:solidFill>
                          <a:latin typeface="+mj-lt"/>
                          <a:ea typeface="Times New Roman"/>
                          <a:cs typeface="Times New Roman"/>
                        </a:rPr>
                        <a:t>16.2.</a:t>
                      </a:r>
                      <a:endParaRPr lang="lv-LV" sz="1800">
                        <a:latin typeface="+mj-lt"/>
                        <a:ea typeface="Times New Roman"/>
                        <a:cs typeface="Times New Roman"/>
                      </a:endParaRPr>
                    </a:p>
                  </a:txBody>
                  <a:tcPr marL="68580" marR="68580" marT="0" marB="0"/>
                </a:tc>
                <a:tc>
                  <a:txBody>
                    <a:bodyPr/>
                    <a:lstStyle/>
                    <a:p>
                      <a:pPr>
                        <a:lnSpc>
                          <a:spcPct val="115000"/>
                        </a:lnSpc>
                        <a:spcAft>
                          <a:spcPts val="0"/>
                        </a:spcAft>
                      </a:pPr>
                      <a:r>
                        <a:rPr lang="lv-LV" sz="1800" dirty="0">
                          <a:latin typeface="+mj-lt"/>
                          <a:ea typeface="Times New Roman"/>
                          <a:cs typeface="Calibri"/>
                        </a:rPr>
                        <a:t>par </a:t>
                      </a:r>
                      <a:r>
                        <a:rPr lang="lv-LV" sz="1800" b="1" dirty="0">
                          <a:latin typeface="+mj-lt"/>
                          <a:ea typeface="Times New Roman"/>
                          <a:cs typeface="Calibri"/>
                        </a:rPr>
                        <a:t>12 001 līdz 15 000 </a:t>
                      </a:r>
                      <a:r>
                        <a:rPr lang="lv-LV" sz="1800" dirty="0">
                          <a:latin typeface="+mj-lt"/>
                          <a:ea typeface="Times New Roman"/>
                          <a:cs typeface="Calibri"/>
                        </a:rPr>
                        <a:t>apmeklējumiem;</a:t>
                      </a:r>
                    </a:p>
                  </a:txBody>
                  <a:tcPr marL="68580" marR="68580" marT="0" marB="0"/>
                </a:tc>
                <a:tc>
                  <a:txBody>
                    <a:bodyPr/>
                    <a:lstStyle/>
                    <a:p>
                      <a:pPr algn="ctr">
                        <a:lnSpc>
                          <a:spcPct val="115000"/>
                        </a:lnSpc>
                        <a:spcAft>
                          <a:spcPts val="0"/>
                        </a:spcAft>
                      </a:pPr>
                      <a:r>
                        <a:rPr lang="lv-LV" sz="1800">
                          <a:solidFill>
                            <a:srgbClr val="000000"/>
                          </a:solidFill>
                          <a:latin typeface="+mj-lt"/>
                          <a:ea typeface="Times New Roman"/>
                          <a:cs typeface="Times New Roman"/>
                        </a:rPr>
                        <a:t>4</a:t>
                      </a:r>
                      <a:endParaRPr lang="lv-LV" sz="180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800">
                        <a:latin typeface="+mj-lt"/>
                        <a:ea typeface="Times New Roman"/>
                        <a:cs typeface="Times New Roman"/>
                      </a:endParaRPr>
                    </a:p>
                  </a:txBody>
                  <a:tcPr marL="68580" marR="68580" marT="0" marB="0"/>
                </a:tc>
              </a:tr>
              <a:tr h="381832">
                <a:tc>
                  <a:txBody>
                    <a:bodyPr/>
                    <a:lstStyle/>
                    <a:p>
                      <a:pPr algn="just">
                        <a:lnSpc>
                          <a:spcPct val="115000"/>
                        </a:lnSpc>
                        <a:spcAft>
                          <a:spcPts val="0"/>
                        </a:spcAft>
                      </a:pPr>
                      <a:r>
                        <a:rPr lang="lv-LV" sz="1800">
                          <a:solidFill>
                            <a:srgbClr val="000000"/>
                          </a:solidFill>
                          <a:latin typeface="+mj-lt"/>
                          <a:ea typeface="Times New Roman"/>
                          <a:cs typeface="Times New Roman"/>
                        </a:rPr>
                        <a:t>16.3.</a:t>
                      </a:r>
                      <a:endParaRPr lang="lv-LV" sz="1800">
                        <a:latin typeface="+mj-lt"/>
                        <a:ea typeface="Times New Roman"/>
                        <a:cs typeface="Times New Roman"/>
                      </a:endParaRPr>
                    </a:p>
                  </a:txBody>
                  <a:tcPr marL="68580" marR="68580" marT="0" marB="0"/>
                </a:tc>
                <a:tc>
                  <a:txBody>
                    <a:bodyPr/>
                    <a:lstStyle/>
                    <a:p>
                      <a:pPr>
                        <a:lnSpc>
                          <a:spcPct val="115000"/>
                        </a:lnSpc>
                        <a:spcAft>
                          <a:spcPts val="0"/>
                        </a:spcAft>
                      </a:pPr>
                      <a:r>
                        <a:rPr lang="lv-LV" sz="1800" dirty="0">
                          <a:latin typeface="+mj-lt"/>
                          <a:ea typeface="Times New Roman"/>
                          <a:cs typeface="Calibri"/>
                        </a:rPr>
                        <a:t>par </a:t>
                      </a:r>
                      <a:r>
                        <a:rPr lang="lv-LV" sz="1800" b="1" dirty="0">
                          <a:latin typeface="+mj-lt"/>
                          <a:ea typeface="Times New Roman"/>
                          <a:cs typeface="Calibri"/>
                        </a:rPr>
                        <a:t>9 001 līdz 12 000 </a:t>
                      </a:r>
                      <a:r>
                        <a:rPr lang="lv-LV" sz="1800" dirty="0">
                          <a:latin typeface="+mj-lt"/>
                          <a:ea typeface="Times New Roman"/>
                          <a:cs typeface="Calibri"/>
                        </a:rPr>
                        <a:t>apmeklējumiem;</a:t>
                      </a:r>
                    </a:p>
                  </a:txBody>
                  <a:tcPr marL="68580" marR="68580" marT="0" marB="0"/>
                </a:tc>
                <a:tc>
                  <a:txBody>
                    <a:bodyPr/>
                    <a:lstStyle/>
                    <a:p>
                      <a:pPr algn="ctr">
                        <a:lnSpc>
                          <a:spcPct val="115000"/>
                        </a:lnSpc>
                        <a:spcAft>
                          <a:spcPts val="0"/>
                        </a:spcAft>
                      </a:pPr>
                      <a:r>
                        <a:rPr lang="lv-LV" sz="1800">
                          <a:solidFill>
                            <a:srgbClr val="000000"/>
                          </a:solidFill>
                          <a:latin typeface="+mj-lt"/>
                          <a:ea typeface="Times New Roman"/>
                          <a:cs typeface="Times New Roman"/>
                        </a:rPr>
                        <a:t>2</a:t>
                      </a:r>
                      <a:endParaRPr lang="lv-LV" sz="180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800">
                        <a:latin typeface="+mj-lt"/>
                        <a:ea typeface="Times New Roman"/>
                        <a:cs typeface="Times New Roman"/>
                      </a:endParaRPr>
                    </a:p>
                  </a:txBody>
                  <a:tcPr marL="68580" marR="68580" marT="0" marB="0"/>
                </a:tc>
              </a:tr>
              <a:tr h="948433">
                <a:tc>
                  <a:txBody>
                    <a:bodyPr/>
                    <a:lstStyle/>
                    <a:p>
                      <a:pPr algn="just">
                        <a:lnSpc>
                          <a:spcPct val="115000"/>
                        </a:lnSpc>
                        <a:spcAft>
                          <a:spcPts val="0"/>
                        </a:spcAft>
                      </a:pPr>
                      <a:r>
                        <a:rPr lang="lv-LV" sz="1800">
                          <a:solidFill>
                            <a:srgbClr val="000000"/>
                          </a:solidFill>
                          <a:latin typeface="+mj-lt"/>
                          <a:ea typeface="Times New Roman"/>
                          <a:cs typeface="Times New Roman"/>
                        </a:rPr>
                        <a:t>16.4.</a:t>
                      </a:r>
                      <a:endParaRPr lang="lv-LV" sz="1800">
                        <a:latin typeface="+mj-lt"/>
                        <a:ea typeface="Times New Roman"/>
                        <a:cs typeface="Times New Roman"/>
                      </a:endParaRPr>
                    </a:p>
                  </a:txBody>
                  <a:tcPr marL="68580" marR="68580" marT="0" marB="0"/>
                </a:tc>
                <a:tc>
                  <a:txBody>
                    <a:bodyPr/>
                    <a:lstStyle/>
                    <a:p>
                      <a:pPr>
                        <a:lnSpc>
                          <a:spcPct val="115000"/>
                        </a:lnSpc>
                        <a:spcAft>
                          <a:spcPts val="0"/>
                        </a:spcAft>
                      </a:pPr>
                      <a:r>
                        <a:rPr lang="lv-LV" sz="1800" dirty="0">
                          <a:latin typeface="+mj-lt"/>
                          <a:ea typeface="Times New Roman"/>
                          <a:cs typeface="Calibri"/>
                        </a:rPr>
                        <a:t>par </a:t>
                      </a:r>
                      <a:r>
                        <a:rPr lang="lv-LV" sz="1800" b="1" dirty="0">
                          <a:latin typeface="+mj-lt"/>
                          <a:ea typeface="Times New Roman"/>
                          <a:cs typeface="Calibri"/>
                        </a:rPr>
                        <a:t>9 000 </a:t>
                      </a:r>
                      <a:r>
                        <a:rPr lang="lv-LV" sz="1800" dirty="0">
                          <a:latin typeface="+mj-lt"/>
                          <a:ea typeface="Times New Roman"/>
                          <a:cs typeface="Calibri"/>
                        </a:rPr>
                        <a:t>apmeklējumiem un mazāk.</a:t>
                      </a:r>
                    </a:p>
                  </a:txBody>
                  <a:tcPr marL="68580" marR="68580" marT="0" marB="0"/>
                </a:tc>
                <a:tc>
                  <a:txBody>
                    <a:bodyPr/>
                    <a:lstStyle/>
                    <a:p>
                      <a:pPr algn="ctr">
                        <a:lnSpc>
                          <a:spcPct val="115000"/>
                        </a:lnSpc>
                        <a:spcAft>
                          <a:spcPts val="0"/>
                        </a:spcAft>
                      </a:pPr>
                      <a:r>
                        <a:rPr lang="lv-LV" sz="1800">
                          <a:solidFill>
                            <a:srgbClr val="000000"/>
                          </a:solidFill>
                          <a:latin typeface="+mj-lt"/>
                          <a:ea typeface="Times New Roman"/>
                          <a:cs typeface="Times New Roman"/>
                        </a:rPr>
                        <a:t>0</a:t>
                      </a:r>
                      <a:endParaRPr lang="lv-LV" sz="1800">
                        <a:latin typeface="+mj-lt"/>
                        <a:ea typeface="Times New Roman"/>
                        <a:cs typeface="Times New Roman"/>
                      </a:endParaRPr>
                    </a:p>
                  </a:txBody>
                  <a:tcPr marL="68580" marR="68580" marT="0" marB="0"/>
                </a:tc>
                <a:tc>
                  <a:txBody>
                    <a:bodyPr/>
                    <a:lstStyle/>
                    <a:p>
                      <a:pPr algn="just">
                        <a:lnSpc>
                          <a:spcPct val="115000"/>
                        </a:lnSpc>
                        <a:spcAft>
                          <a:spcPts val="0"/>
                        </a:spcAft>
                      </a:pPr>
                      <a:r>
                        <a:rPr lang="lv-LV" sz="1800" dirty="0">
                          <a:latin typeface="+mj-lt"/>
                          <a:ea typeface="Times New Roman"/>
                          <a:cs typeface="Times New Roman"/>
                        </a:rPr>
                        <a:t>Projekta ideja netiek virzīta tālāk vērtēšanai</a:t>
                      </a:r>
                    </a:p>
                  </a:txBody>
                  <a:tcPr marL="68580" marR="68580" marT="0" marB="0"/>
                </a:tc>
              </a:tr>
            </a:tbl>
          </a:graphicData>
        </a:graphic>
      </p:graphicFrame>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15</a:t>
            </a:fld>
            <a:endParaRPr lang="en-US" altLang="lv-LV"/>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381000"/>
            <a:ext cx="6096000" cy="668482"/>
          </a:xfrm>
        </p:spPr>
        <p:txBody>
          <a:bodyPr/>
          <a:lstStyle/>
          <a:p>
            <a:r>
              <a:rPr lang="lv-LV" dirty="0" smtClean="0">
                <a:latin typeface="+mj-lt"/>
              </a:rPr>
              <a:t>Atbilstības kritērijs</a:t>
            </a:r>
            <a:endParaRPr lang="lv-LV" dirty="0">
              <a:latin typeface="+mj-lt"/>
            </a:endParaRPr>
          </a:p>
        </p:txBody>
      </p:sp>
      <p:sp>
        <p:nvSpPr>
          <p:cNvPr id="3" name="Satura vietturis 2"/>
          <p:cNvSpPr>
            <a:spLocks noGrp="1"/>
          </p:cNvSpPr>
          <p:nvPr>
            <p:ph idx="1"/>
          </p:nvPr>
        </p:nvSpPr>
        <p:spPr>
          <a:xfrm>
            <a:off x="270164" y="1752600"/>
            <a:ext cx="8416636" cy="4373573"/>
          </a:xfrm>
        </p:spPr>
        <p:txBody>
          <a:bodyPr/>
          <a:lstStyle/>
          <a:p>
            <a:endParaRPr lang="lv-LV" dirty="0"/>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16</a:t>
            </a:fld>
            <a:endParaRPr lang="en-US" altLang="lv-LV"/>
          </a:p>
        </p:txBody>
      </p:sp>
      <p:graphicFrame>
        <p:nvGraphicFramePr>
          <p:cNvPr id="7" name="Tabula 6"/>
          <p:cNvGraphicFramePr>
            <a:graphicFrameLocks noGrp="1"/>
          </p:cNvGraphicFramePr>
          <p:nvPr/>
        </p:nvGraphicFramePr>
        <p:xfrm>
          <a:off x="270164" y="1752601"/>
          <a:ext cx="8569035" cy="4876800"/>
        </p:xfrm>
        <a:graphic>
          <a:graphicData uri="http://schemas.openxmlformats.org/drawingml/2006/table">
            <a:tbl>
              <a:tblPr firstRow="1" bandRow="1">
                <a:tableStyleId>{69CF1AB2-1976-4502-BF36-3FF5EA218861}</a:tableStyleId>
              </a:tblPr>
              <a:tblGrid>
                <a:gridCol w="749792"/>
                <a:gridCol w="4962898"/>
                <a:gridCol w="2856345"/>
              </a:tblGrid>
              <a:tr h="4876800">
                <a:tc>
                  <a:txBody>
                    <a:bodyPr/>
                    <a:lstStyle/>
                    <a:p>
                      <a:pPr marL="342900" lvl="0" indent="-342900" algn="just">
                        <a:lnSpc>
                          <a:spcPct val="115000"/>
                        </a:lnSpc>
                        <a:spcAft>
                          <a:spcPts val="0"/>
                        </a:spcAft>
                        <a:buFont typeface="+mj-lt"/>
                        <a:buNone/>
                      </a:pPr>
                      <a:r>
                        <a:rPr lang="lv-LV" sz="1800" b="0" dirty="0" smtClean="0">
                          <a:solidFill>
                            <a:srgbClr val="000000"/>
                          </a:solidFill>
                          <a:latin typeface="Times New Roman"/>
                          <a:ea typeface="Times New Roman"/>
                          <a:cs typeface="Times New Roman"/>
                        </a:rPr>
                        <a:t>4.</a:t>
                      </a:r>
                      <a:endParaRPr lang="lv-LV" sz="1800" b="0" dirty="0">
                        <a:solidFill>
                          <a:srgbClr val="000000"/>
                        </a:solidFill>
                        <a:latin typeface="Times New Roman"/>
                        <a:ea typeface="Times New Roman"/>
                        <a:cs typeface="Times New Roman"/>
                      </a:endParaRPr>
                    </a:p>
                  </a:txBody>
                  <a:tcPr marL="68580" marR="68580" marT="0" marB="0"/>
                </a:tc>
                <a:tc>
                  <a:txBody>
                    <a:bodyPr/>
                    <a:lstStyle/>
                    <a:p>
                      <a:pPr algn="just">
                        <a:lnSpc>
                          <a:spcPct val="115000"/>
                        </a:lnSpc>
                        <a:spcAft>
                          <a:spcPts val="0"/>
                        </a:spcAft>
                      </a:pPr>
                      <a:r>
                        <a:rPr lang="lv-LV" sz="1800" b="0" dirty="0">
                          <a:latin typeface="Times New Roman"/>
                          <a:ea typeface="Times New Roman"/>
                          <a:cs typeface="Times New Roman"/>
                        </a:rPr>
                        <a:t>Projekta idejas veidlapā iekļautās </a:t>
                      </a:r>
                      <a:r>
                        <a:rPr lang="lv-LV" sz="1800" b="1" dirty="0">
                          <a:latin typeface="Times New Roman"/>
                          <a:ea typeface="Times New Roman"/>
                          <a:cs typeface="Times New Roman"/>
                        </a:rPr>
                        <a:t>plānotās atbalstāmās darbības</a:t>
                      </a:r>
                      <a:r>
                        <a:rPr lang="lv-LV" sz="1800" b="0" dirty="0">
                          <a:latin typeface="Times New Roman"/>
                          <a:ea typeface="Times New Roman"/>
                          <a:cs typeface="Times New Roman"/>
                        </a:rPr>
                        <a:t> un </a:t>
                      </a:r>
                      <a:r>
                        <a:rPr lang="lv-LV" sz="1800" b="1" dirty="0">
                          <a:latin typeface="Times New Roman"/>
                          <a:ea typeface="Times New Roman"/>
                          <a:cs typeface="Times New Roman"/>
                        </a:rPr>
                        <a:t>izmaksu pozīcijas </a:t>
                      </a:r>
                      <a:r>
                        <a:rPr lang="lv-LV" sz="1800" b="0" dirty="0">
                          <a:solidFill>
                            <a:srgbClr val="000000"/>
                          </a:solidFill>
                          <a:latin typeface="Times New Roman"/>
                          <a:ea typeface="Times New Roman"/>
                          <a:cs typeface="Times New Roman"/>
                        </a:rPr>
                        <a:t>nodrošina projekta idejā un MK noteikumos par specifiskā atbalsta mērķa īstenošanu noteiktā  </a:t>
                      </a:r>
                      <a:r>
                        <a:rPr lang="lv-LV" sz="1800" b="1" dirty="0">
                          <a:solidFill>
                            <a:srgbClr val="000000"/>
                          </a:solidFill>
                          <a:latin typeface="Times New Roman"/>
                          <a:ea typeface="Times New Roman"/>
                          <a:cs typeface="Times New Roman"/>
                        </a:rPr>
                        <a:t>mērķa un rādītāju sasniegšanu.</a:t>
                      </a:r>
                      <a:endParaRPr lang="lv-LV" sz="1800" b="1" dirty="0">
                        <a:latin typeface="Calibri"/>
                        <a:ea typeface="Times New Roman"/>
                        <a:cs typeface="Times New Roman"/>
                      </a:endParaRPr>
                    </a:p>
                  </a:txBody>
                  <a:tcPr marL="68580" marR="68580" marT="0" marB="0"/>
                </a:tc>
                <a:tc>
                  <a:txBody>
                    <a:bodyPr/>
                    <a:lstStyle/>
                    <a:p>
                      <a:pPr algn="ctr">
                        <a:lnSpc>
                          <a:spcPct val="115000"/>
                        </a:lnSpc>
                        <a:spcAft>
                          <a:spcPts val="0"/>
                        </a:spcAft>
                      </a:pPr>
                      <a:r>
                        <a:rPr lang="lv-LV" sz="1800" b="0" dirty="0">
                          <a:solidFill>
                            <a:srgbClr val="000000"/>
                          </a:solidFill>
                          <a:latin typeface="Times New Roman"/>
                          <a:ea typeface="Times New Roman"/>
                          <a:cs typeface="Times New Roman"/>
                        </a:rPr>
                        <a:t>Precizējams</a:t>
                      </a:r>
                      <a:endParaRPr lang="lv-LV" sz="1800" b="0" dirty="0">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251831"/>
            <a:ext cx="6096000" cy="797651"/>
          </a:xfrm>
        </p:spPr>
        <p:txBody>
          <a:bodyPr/>
          <a:lstStyle/>
          <a:p>
            <a:r>
              <a:rPr lang="lv-LV" dirty="0" smtClean="0">
                <a:latin typeface="+mj-lt"/>
              </a:rPr>
              <a:t>Atbilstības kritērijs</a:t>
            </a:r>
            <a:endParaRPr lang="lv-LV" dirty="0">
              <a:latin typeface="+mj-lt"/>
            </a:endParaRPr>
          </a:p>
        </p:txBody>
      </p:sp>
      <p:sp>
        <p:nvSpPr>
          <p:cNvPr id="3" name="Satura vietturis 2"/>
          <p:cNvSpPr>
            <a:spLocks noGrp="1"/>
          </p:cNvSpPr>
          <p:nvPr>
            <p:ph idx="1"/>
          </p:nvPr>
        </p:nvSpPr>
        <p:spPr>
          <a:xfrm>
            <a:off x="467591" y="1752600"/>
            <a:ext cx="8219209" cy="4373573"/>
          </a:xfrm>
        </p:spPr>
        <p:txBody>
          <a:bodyPr/>
          <a:lstStyle/>
          <a:p>
            <a:pPr algn="just"/>
            <a:endParaRPr lang="lv-LV" dirty="0" smtClean="0">
              <a:latin typeface="+mj-lt"/>
            </a:endParaRPr>
          </a:p>
          <a:p>
            <a:pPr algn="just"/>
            <a:endParaRPr lang="lv-LV" dirty="0">
              <a:latin typeface="+mj-lt"/>
            </a:endParaRPr>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17</a:t>
            </a:fld>
            <a:endParaRPr lang="en-US" altLang="lv-LV"/>
          </a:p>
        </p:txBody>
      </p:sp>
      <p:graphicFrame>
        <p:nvGraphicFramePr>
          <p:cNvPr id="7" name="Tabula 6"/>
          <p:cNvGraphicFramePr>
            <a:graphicFrameLocks noGrp="1"/>
          </p:cNvGraphicFramePr>
          <p:nvPr/>
        </p:nvGraphicFramePr>
        <p:xfrm>
          <a:off x="301336" y="1579418"/>
          <a:ext cx="8385465" cy="5049982"/>
        </p:xfrm>
        <a:graphic>
          <a:graphicData uri="http://schemas.openxmlformats.org/drawingml/2006/table">
            <a:tbl>
              <a:tblPr firstRow="1" bandRow="1">
                <a:tableStyleId>{69CF1AB2-1976-4502-BF36-3FF5EA218861}</a:tableStyleId>
              </a:tblPr>
              <a:tblGrid>
                <a:gridCol w="467591"/>
                <a:gridCol w="5122719"/>
                <a:gridCol w="2795155"/>
              </a:tblGrid>
              <a:tr h="5049982">
                <a:tc>
                  <a:txBody>
                    <a:bodyPr/>
                    <a:lstStyle/>
                    <a:p>
                      <a:pPr marL="342900" lvl="0" indent="-342900" algn="just">
                        <a:lnSpc>
                          <a:spcPct val="115000"/>
                        </a:lnSpc>
                        <a:spcAft>
                          <a:spcPts val="0"/>
                        </a:spcAft>
                        <a:buFont typeface="+mj-lt"/>
                        <a:buNone/>
                      </a:pPr>
                      <a:r>
                        <a:rPr lang="lv-LV" sz="1800" b="0" dirty="0" smtClean="0">
                          <a:solidFill>
                            <a:srgbClr val="000000"/>
                          </a:solidFill>
                          <a:latin typeface="Times New Roman"/>
                          <a:ea typeface="Times New Roman"/>
                          <a:cs typeface="Times New Roman"/>
                        </a:rPr>
                        <a:t>3.</a:t>
                      </a:r>
                      <a:endParaRPr lang="lv-LV" sz="1800" b="0" dirty="0">
                        <a:solidFill>
                          <a:srgbClr val="000000"/>
                        </a:solidFill>
                        <a:latin typeface="Times New Roman"/>
                        <a:ea typeface="Times New Roman"/>
                        <a:cs typeface="Times New Roman"/>
                      </a:endParaRPr>
                    </a:p>
                  </a:txBody>
                  <a:tcPr marL="68580" marR="68580" marT="0" marB="0"/>
                </a:tc>
                <a:tc>
                  <a:txBody>
                    <a:bodyPr/>
                    <a:lstStyle/>
                    <a:p>
                      <a:pPr algn="just">
                        <a:lnSpc>
                          <a:spcPct val="115000"/>
                        </a:lnSpc>
                        <a:spcAft>
                          <a:spcPts val="0"/>
                        </a:spcAft>
                      </a:pPr>
                      <a:r>
                        <a:rPr lang="lv-LV" sz="1800" b="0" dirty="0">
                          <a:latin typeface="Times New Roman"/>
                          <a:ea typeface="Times New Roman"/>
                          <a:cs typeface="Times New Roman"/>
                        </a:rPr>
                        <a:t>Projekta idejas veidlapā iekļautās </a:t>
                      </a:r>
                      <a:r>
                        <a:rPr lang="lv-LV" sz="1800" b="1" dirty="0">
                          <a:latin typeface="Times New Roman"/>
                          <a:ea typeface="Times New Roman"/>
                          <a:cs typeface="Times New Roman"/>
                        </a:rPr>
                        <a:t>plānotās atbalstāmās darbības un izmaksu pozīcijas </a:t>
                      </a:r>
                      <a:r>
                        <a:rPr lang="lv-LV" sz="1800" b="0" dirty="0">
                          <a:latin typeface="Times New Roman"/>
                          <a:ea typeface="Times New Roman"/>
                          <a:cs typeface="Times New Roman"/>
                        </a:rPr>
                        <a:t>atbilst </a:t>
                      </a:r>
                      <a:r>
                        <a:rPr lang="lv-LV" sz="1800" b="1" dirty="0">
                          <a:latin typeface="Times New Roman"/>
                          <a:ea typeface="Times New Roman"/>
                          <a:cs typeface="Times New Roman"/>
                        </a:rPr>
                        <a:t>MK noteikumos </a:t>
                      </a:r>
                      <a:r>
                        <a:rPr lang="lv-LV" sz="1800" b="0" dirty="0">
                          <a:latin typeface="Times New Roman"/>
                          <a:ea typeface="Times New Roman"/>
                          <a:cs typeface="Times New Roman"/>
                        </a:rPr>
                        <a:t>par specifiskā atbalsta mērķa īstenošanu </a:t>
                      </a:r>
                      <a:r>
                        <a:rPr lang="lv-LV" sz="1800" b="1" dirty="0">
                          <a:latin typeface="Times New Roman"/>
                          <a:ea typeface="Times New Roman"/>
                          <a:cs typeface="Times New Roman"/>
                        </a:rPr>
                        <a:t>noteiktajām</a:t>
                      </a:r>
                      <a:r>
                        <a:rPr lang="lv-LV" sz="1800" b="0" dirty="0">
                          <a:latin typeface="Times New Roman"/>
                          <a:ea typeface="Times New Roman"/>
                          <a:cs typeface="Times New Roman"/>
                        </a:rPr>
                        <a:t>, t.sk. nepārsniedz noteikto izmaksu pozīciju apjomus.</a:t>
                      </a:r>
                      <a:endParaRPr lang="lv-LV" sz="1800" b="0" dirty="0">
                        <a:latin typeface="Calibri"/>
                        <a:ea typeface="Times New Roman"/>
                        <a:cs typeface="Times New Roman"/>
                      </a:endParaRPr>
                    </a:p>
                  </a:txBody>
                  <a:tcPr marL="68580" marR="68580" marT="0" marB="0"/>
                </a:tc>
                <a:tc>
                  <a:txBody>
                    <a:bodyPr/>
                    <a:lstStyle/>
                    <a:p>
                      <a:pPr algn="ctr">
                        <a:lnSpc>
                          <a:spcPct val="115000"/>
                        </a:lnSpc>
                        <a:spcAft>
                          <a:spcPts val="0"/>
                        </a:spcAft>
                      </a:pPr>
                      <a:r>
                        <a:rPr lang="lv-LV" sz="1800" b="0" dirty="0">
                          <a:solidFill>
                            <a:srgbClr val="000000"/>
                          </a:solidFill>
                          <a:latin typeface="Times New Roman"/>
                          <a:ea typeface="Times New Roman"/>
                          <a:cs typeface="Times New Roman"/>
                        </a:rPr>
                        <a:t>Precizējams</a:t>
                      </a:r>
                      <a:endParaRPr lang="lv-LV" sz="1800" b="0" dirty="0">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Virsraksts 9"/>
          <p:cNvSpPr>
            <a:spLocks noGrp="1"/>
          </p:cNvSpPr>
          <p:nvPr>
            <p:ph type="title"/>
          </p:nvPr>
        </p:nvSpPr>
        <p:spPr>
          <a:xfrm>
            <a:off x="2590800" y="381000"/>
            <a:ext cx="6096000" cy="658091"/>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lv-LV" sz="1800" dirty="0" smtClean="0">
                <a:latin typeface="+mj-lt"/>
              </a:rPr>
              <a:t>5. SADAĻA – PROJEKTA IDEJAS IETVAROS PLĀNOTO DARBĪBU IETEKME</a:t>
            </a:r>
          </a:p>
        </p:txBody>
      </p:sp>
      <p:sp>
        <p:nvSpPr>
          <p:cNvPr id="9" name="Slaida numura vietturis 8"/>
          <p:cNvSpPr>
            <a:spLocks noGrp="1"/>
          </p:cNvSpPr>
          <p:nvPr>
            <p:ph type="sldNum" sz="quarter" idx="13"/>
          </p:nvPr>
        </p:nvSpPr>
        <p:spPr/>
        <p:txBody>
          <a:bodyPr/>
          <a:lstStyle/>
          <a:p>
            <a:pPr>
              <a:defRPr/>
            </a:pPr>
            <a:fld id="{0B4B902A-9D3E-4171-8DFA-D7825A83C39C}" type="slidenum">
              <a:rPr lang="en-US" altLang="lv-LV" smtClean="0"/>
              <a:pPr>
                <a:defRPr/>
              </a:pPr>
              <a:t>18</a:t>
            </a:fld>
            <a:endParaRPr lang="en-US" altLang="lv-LV"/>
          </a:p>
        </p:txBody>
      </p:sp>
      <p:sp>
        <p:nvSpPr>
          <p:cNvPr id="14" name="Virsraksts 9"/>
          <p:cNvSpPr>
            <a:spLocks noGrp="1"/>
          </p:cNvSpPr>
          <p:nvPr>
            <p:ph idx="1"/>
          </p:nvPr>
        </p:nvSpPr>
        <p:spPr>
          <a:xfrm>
            <a:off x="332509" y="1392382"/>
            <a:ext cx="8645236" cy="592282"/>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lv-LV" sz="1500" b="1" dirty="0" smtClean="0">
                <a:latin typeface="+mj-lt"/>
              </a:rPr>
              <a:t>5.1. Kultūras pieminekļa unikalitāte un atjaunošanas darbu ietekme uz kultūras pieminekļa saglabājamām vērtībām </a:t>
            </a:r>
            <a:endParaRPr lang="lv-LV" sz="1500" dirty="0">
              <a:latin typeface="+mj-lt"/>
            </a:endParaRPr>
          </a:p>
        </p:txBody>
      </p:sp>
      <p:sp>
        <p:nvSpPr>
          <p:cNvPr id="15" name="Virsraksts 9"/>
          <p:cNvSpPr txBox="1">
            <a:spLocks/>
          </p:cNvSpPr>
          <p:nvPr/>
        </p:nvSpPr>
        <p:spPr bwMode="auto">
          <a:xfrm>
            <a:off x="332509" y="1984664"/>
            <a:ext cx="8645236" cy="4644736"/>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3957" tIns="46979" rIns="93957" bIns="46979" numCol="1" anchor="t" anchorCtr="0" compatLnSpc="1">
            <a:prstTxWarp prst="textNoShape">
              <a:avLst/>
            </a:prstTxWarp>
            <a:normAutofit fontScale="85000" lnSpcReduction="20000"/>
          </a:bodyPr>
          <a:lstStyle/>
          <a:p>
            <a:pPr lvl="0" defTabSz="914400"/>
            <a:r>
              <a:rPr lang="lv-LV" sz="2000" b="1" dirty="0" smtClean="0">
                <a:solidFill>
                  <a:schemeClr val="tx1"/>
                </a:solidFill>
                <a:latin typeface="+mj-lt"/>
                <a:ea typeface="Times New Roman" pitchFamily="18" charset="0"/>
                <a:cs typeface="Times New Roman" pitchFamily="18" charset="0"/>
              </a:rPr>
              <a:t>Norādīt :</a:t>
            </a:r>
            <a:endParaRPr lang="lv-LV" sz="2000" b="1" dirty="0" smtClean="0">
              <a:solidFill>
                <a:schemeClr val="tx1"/>
              </a:solidFill>
              <a:latin typeface="+mj-lt"/>
              <a:cs typeface="Arial" pitchFamily="34" charset="0"/>
            </a:endParaRPr>
          </a:p>
          <a:p>
            <a:pPr lvl="0" defTabSz="914400" eaLnBrk="0" hangingPunct="0"/>
            <a:r>
              <a:rPr lang="lv-LV" sz="2000" dirty="0" smtClean="0">
                <a:solidFill>
                  <a:schemeClr val="tx1"/>
                </a:solidFill>
                <a:latin typeface="+mj-lt"/>
                <a:ea typeface="Times New Roman" pitchFamily="18" charset="0"/>
                <a:cs typeface="Times New Roman" pitchFamily="18" charset="0"/>
              </a:rPr>
              <a:t>- objekti, kas noteikti atbilstoši UNESCO Konvencijai par pasaules kultūras un dabas mantojuma aizsardzību un iekļauti </a:t>
            </a:r>
            <a:r>
              <a:rPr lang="lv-LV" sz="2000" b="1" dirty="0" smtClean="0">
                <a:solidFill>
                  <a:schemeClr val="tx1"/>
                </a:solidFill>
                <a:latin typeface="+mj-lt"/>
                <a:ea typeface="Times New Roman" pitchFamily="18" charset="0"/>
                <a:cs typeface="Times New Roman" pitchFamily="18" charset="0"/>
              </a:rPr>
              <a:t>pasaules kultūras un dabas mantojuma objektu sarakstā</a:t>
            </a:r>
            <a:r>
              <a:rPr lang="lv-LV" sz="2000" dirty="0" smtClean="0">
                <a:solidFill>
                  <a:schemeClr val="tx1"/>
                </a:solidFill>
                <a:latin typeface="+mj-lt"/>
                <a:ea typeface="Times New Roman" pitchFamily="18" charset="0"/>
                <a:cs typeface="Times New Roman" pitchFamily="18" charset="0"/>
              </a:rPr>
              <a:t>;</a:t>
            </a:r>
            <a:endParaRPr lang="lv-LV" sz="2000" dirty="0" smtClean="0">
              <a:solidFill>
                <a:schemeClr val="tx1"/>
              </a:solidFill>
              <a:latin typeface="+mj-lt"/>
              <a:cs typeface="Arial" pitchFamily="34" charset="0"/>
            </a:endParaRPr>
          </a:p>
          <a:p>
            <a:pPr lvl="0" defTabSz="914400" eaLnBrk="0" hangingPunct="0"/>
            <a:r>
              <a:rPr lang="lv-LV" sz="2000" dirty="0" smtClean="0">
                <a:solidFill>
                  <a:schemeClr val="tx1"/>
                </a:solidFill>
                <a:latin typeface="+mj-lt"/>
                <a:ea typeface="Times New Roman" pitchFamily="18" charset="0"/>
                <a:cs typeface="Times New Roman" pitchFamily="18" charset="0"/>
              </a:rPr>
              <a:t>- </a:t>
            </a:r>
            <a:r>
              <a:rPr lang="lv-LV" sz="2000" b="1" dirty="0" smtClean="0">
                <a:solidFill>
                  <a:schemeClr val="tx1"/>
                </a:solidFill>
                <a:latin typeface="+mj-lt"/>
                <a:ea typeface="Times New Roman" pitchFamily="18" charset="0"/>
                <a:cs typeface="Times New Roman" pitchFamily="18" charset="0"/>
              </a:rPr>
              <a:t>valsts nozīmes </a:t>
            </a:r>
            <a:r>
              <a:rPr lang="lv-LV" sz="2000" dirty="0" smtClean="0">
                <a:solidFill>
                  <a:schemeClr val="tx1"/>
                </a:solidFill>
                <a:latin typeface="+mj-lt"/>
                <a:ea typeface="Times New Roman" pitchFamily="18" charset="0"/>
                <a:cs typeface="Times New Roman" pitchFamily="18" charset="0"/>
              </a:rPr>
              <a:t>kultūras pieminekļi;</a:t>
            </a:r>
            <a:endParaRPr lang="lv-LV" sz="2000" dirty="0" smtClean="0">
              <a:solidFill>
                <a:schemeClr val="tx1"/>
              </a:solidFill>
              <a:latin typeface="+mj-lt"/>
              <a:cs typeface="Arial" pitchFamily="34" charset="0"/>
            </a:endParaRPr>
          </a:p>
          <a:p>
            <a:pPr lvl="0" defTabSz="914400" eaLnBrk="0" hangingPunct="0">
              <a:buFontTx/>
              <a:buChar char="-"/>
            </a:pPr>
            <a:r>
              <a:rPr lang="lv-LV" sz="2000" b="1" dirty="0" smtClean="0">
                <a:solidFill>
                  <a:schemeClr val="tx1"/>
                </a:solidFill>
                <a:latin typeface="+mj-lt"/>
                <a:ea typeface="Times New Roman" pitchFamily="18" charset="0"/>
                <a:cs typeface="Times New Roman" pitchFamily="18" charset="0"/>
              </a:rPr>
              <a:t>vietējas nozīmes </a:t>
            </a:r>
            <a:r>
              <a:rPr lang="lv-LV" sz="2000" dirty="0" smtClean="0">
                <a:solidFill>
                  <a:schemeClr val="tx1"/>
                </a:solidFill>
                <a:latin typeface="+mj-lt"/>
                <a:ea typeface="Times New Roman" pitchFamily="18" charset="0"/>
                <a:cs typeface="Times New Roman" pitchFamily="18" charset="0"/>
              </a:rPr>
              <a:t>kultūras pieminekļi.</a:t>
            </a:r>
          </a:p>
          <a:p>
            <a:pPr lvl="0" defTabSz="914400" eaLnBrk="0" hangingPunct="0"/>
            <a:endParaRPr lang="lv-LV" sz="2000" dirty="0" smtClean="0">
              <a:solidFill>
                <a:schemeClr val="tx1"/>
              </a:solidFill>
              <a:latin typeface="+mj-lt"/>
              <a:cs typeface="Arial" pitchFamily="34" charset="0"/>
            </a:endParaRPr>
          </a:p>
          <a:p>
            <a:pPr lvl="0" defTabSz="914400" eaLnBrk="0" hangingPunct="0"/>
            <a:r>
              <a:rPr lang="lv-LV" sz="2000" b="1" dirty="0" smtClean="0">
                <a:solidFill>
                  <a:schemeClr val="tx1"/>
                </a:solidFill>
                <a:latin typeface="+mj-lt"/>
                <a:ea typeface="Times New Roman" pitchFamily="18" charset="0"/>
                <a:cs typeface="Times New Roman" pitchFamily="18" charset="0"/>
              </a:rPr>
              <a:t>Raksturot kultūras pieminekli</a:t>
            </a:r>
            <a:r>
              <a:rPr lang="lv-LV" sz="2000" dirty="0" smtClean="0">
                <a:solidFill>
                  <a:schemeClr val="tx1"/>
                </a:solidFill>
                <a:latin typeface="+mj-lt"/>
                <a:ea typeface="Times New Roman" pitchFamily="18" charset="0"/>
                <a:cs typeface="Times New Roman" pitchFamily="18" charset="0"/>
              </a:rPr>
              <a:t>:</a:t>
            </a:r>
          </a:p>
          <a:p>
            <a:pPr lvl="0" defTabSz="914400" eaLnBrk="0" hangingPunct="0"/>
            <a:r>
              <a:rPr lang="lv-LV" sz="2000" dirty="0" smtClean="0">
                <a:solidFill>
                  <a:schemeClr val="tx1"/>
                </a:solidFill>
                <a:latin typeface="+mj-lt"/>
                <a:ea typeface="Times New Roman" pitchFamily="18" charset="0"/>
                <a:cs typeface="Times New Roman" pitchFamily="18" charset="0"/>
              </a:rPr>
              <a:t> tā unikalitāti;</a:t>
            </a:r>
          </a:p>
          <a:p>
            <a:pPr lvl="0" defTabSz="914400" eaLnBrk="0" hangingPunct="0"/>
            <a:r>
              <a:rPr lang="lv-LV" sz="2000" dirty="0" smtClean="0">
                <a:solidFill>
                  <a:schemeClr val="tx1"/>
                </a:solidFill>
                <a:latin typeface="+mj-lt"/>
                <a:ea typeface="Times New Roman" pitchFamily="18" charset="0"/>
                <a:cs typeface="Times New Roman" pitchFamily="18" charset="0"/>
              </a:rPr>
              <a:t> autentiskumu;</a:t>
            </a:r>
          </a:p>
          <a:p>
            <a:pPr lvl="0" defTabSz="914400" eaLnBrk="0" hangingPunct="0"/>
            <a:r>
              <a:rPr lang="lv-LV" sz="2000" dirty="0" smtClean="0">
                <a:solidFill>
                  <a:schemeClr val="tx1"/>
                </a:solidFill>
                <a:latin typeface="+mj-lt"/>
                <a:ea typeface="Times New Roman" pitchFamily="18" charset="0"/>
                <a:cs typeface="Times New Roman" pitchFamily="18" charset="0"/>
              </a:rPr>
              <a:t> un oriģinālas substances saglabātības pakāpi;</a:t>
            </a:r>
          </a:p>
          <a:p>
            <a:pPr lvl="0" defTabSz="914400" eaLnBrk="0" hangingPunct="0"/>
            <a:r>
              <a:rPr lang="lv-LV" sz="2000" dirty="0" smtClean="0">
                <a:solidFill>
                  <a:schemeClr val="tx1"/>
                </a:solidFill>
                <a:latin typeface="+mj-lt"/>
                <a:ea typeface="Times New Roman" pitchFamily="18" charset="0"/>
                <a:cs typeface="Times New Roman" pitchFamily="18" charset="0"/>
              </a:rPr>
              <a:t> fasāžu un interjeru apdari;</a:t>
            </a:r>
          </a:p>
          <a:p>
            <a:pPr lvl="0" defTabSz="914400" eaLnBrk="0" hangingPunct="0"/>
            <a:r>
              <a:rPr lang="lv-LV" sz="2000" dirty="0" smtClean="0">
                <a:solidFill>
                  <a:schemeClr val="tx1"/>
                </a:solidFill>
                <a:latin typeface="+mj-lt"/>
                <a:ea typeface="Times New Roman" pitchFamily="18" charset="0"/>
                <a:cs typeface="Times New Roman" pitchFamily="18" charset="0"/>
              </a:rPr>
              <a:t> oriģinālo materiālu, iekārtu un vēsturisko būvniecības paņēmienu lietojumu.</a:t>
            </a:r>
          </a:p>
          <a:p>
            <a:pPr lvl="0" defTabSz="914400" eaLnBrk="0" hangingPunct="0"/>
            <a:endParaRPr lang="lv-LV" sz="2000" dirty="0" smtClean="0">
              <a:solidFill>
                <a:schemeClr val="tx1"/>
              </a:solidFill>
              <a:latin typeface="+mj-lt"/>
              <a:cs typeface="Arial" pitchFamily="34" charset="0"/>
            </a:endParaRPr>
          </a:p>
          <a:p>
            <a:pPr lvl="0" defTabSz="914400" eaLnBrk="0" hangingPunct="0"/>
            <a:r>
              <a:rPr lang="lv-LV" sz="2000" b="1" dirty="0" smtClean="0">
                <a:solidFill>
                  <a:schemeClr val="tx1"/>
                </a:solidFill>
                <a:latin typeface="+mj-lt"/>
                <a:ea typeface="Times New Roman" pitchFamily="18" charset="0"/>
                <a:cs typeface="Times New Roman" pitchFamily="18" charset="0"/>
              </a:rPr>
              <a:t>Raksturot projekta idejas ietvaros plānotos darbus</a:t>
            </a:r>
            <a:r>
              <a:rPr lang="lv-LV" sz="2000" dirty="0" smtClean="0">
                <a:solidFill>
                  <a:schemeClr val="tx1"/>
                </a:solidFill>
                <a:latin typeface="+mj-lt"/>
                <a:ea typeface="Times New Roman" pitchFamily="18" charset="0"/>
                <a:cs typeface="Times New Roman" pitchFamily="18" charset="0"/>
              </a:rPr>
              <a:t>, kuru rezultātā tiks saglabāta kultūras pieminekļa saglabājamās vērtības - oriģinālā substance.</a:t>
            </a:r>
          </a:p>
          <a:p>
            <a:pPr lvl="0" defTabSz="914400" eaLnBrk="0" hangingPunct="0"/>
            <a:endParaRPr lang="lv-LV" sz="2000" dirty="0" smtClean="0">
              <a:solidFill>
                <a:schemeClr val="tx1"/>
              </a:solidFill>
              <a:latin typeface="+mj-lt"/>
              <a:cs typeface="Arial" pitchFamily="34" charset="0"/>
            </a:endParaRPr>
          </a:p>
          <a:p>
            <a:pPr lvl="0" defTabSz="914400" eaLnBrk="0" hangingPunct="0"/>
            <a:r>
              <a:rPr lang="lv-LV" sz="2000" dirty="0" smtClean="0">
                <a:solidFill>
                  <a:schemeClr val="tx1"/>
                </a:solidFill>
                <a:latin typeface="+mj-lt"/>
                <a:ea typeface="Times New Roman" pitchFamily="18" charset="0"/>
                <a:cs typeface="Times New Roman" pitchFamily="18" charset="0"/>
              </a:rPr>
              <a:t>Raksturot, vai plānotie darbi atbilst kultūras pieminekļa atjaunošanas </a:t>
            </a:r>
            <a:r>
              <a:rPr lang="lv-LV" sz="2000" b="1" dirty="0" smtClean="0">
                <a:solidFill>
                  <a:schemeClr val="tx1"/>
                </a:solidFill>
                <a:latin typeface="+mj-lt"/>
                <a:ea typeface="Times New Roman" pitchFamily="18" charset="0"/>
                <a:cs typeface="Times New Roman" pitchFamily="18" charset="0"/>
              </a:rPr>
              <a:t>labas prakses principiem</a:t>
            </a:r>
            <a:r>
              <a:rPr lang="lv-LV" sz="2000" dirty="0" smtClean="0">
                <a:solidFill>
                  <a:schemeClr val="tx1"/>
                </a:solidFill>
                <a:latin typeface="+mj-lt"/>
                <a:ea typeface="Times New Roman" pitchFamily="18" charset="0"/>
                <a:cs typeface="Times New Roman" pitchFamily="18" charset="0"/>
              </a:rPr>
              <a:t>.</a:t>
            </a:r>
          </a:p>
          <a:p>
            <a:pPr lvl="0" defTabSz="914400" eaLnBrk="0" hangingPunct="0"/>
            <a:endParaRPr lang="lv-LV" sz="2000" dirty="0" smtClean="0">
              <a:solidFill>
                <a:schemeClr val="tx1"/>
              </a:solidFill>
              <a:latin typeface="+mj-lt"/>
              <a:ea typeface="Times New Roman" pitchFamily="18" charset="0"/>
              <a:cs typeface="Arial" pitchFamily="34" charset="0"/>
            </a:endParaRPr>
          </a:p>
          <a:p>
            <a:pPr lvl="0" defTabSz="914400" eaLnBrk="0" hangingPunct="0"/>
            <a:r>
              <a:rPr lang="lv-LV" sz="2000" dirty="0" smtClean="0">
                <a:solidFill>
                  <a:schemeClr val="tx1"/>
                </a:solidFill>
                <a:latin typeface="+mj-lt"/>
                <a:ea typeface="Times New Roman" pitchFamily="18" charset="0"/>
                <a:cs typeface="Arial" pitchFamily="34" charset="0"/>
              </a:rPr>
              <a:t>Raksturot </a:t>
            </a:r>
            <a:r>
              <a:rPr lang="lv-LV" sz="2000" b="1" dirty="0" smtClean="0">
                <a:solidFill>
                  <a:schemeClr val="tx1"/>
                </a:solidFill>
                <a:latin typeface="+mj-lt"/>
                <a:ea typeface="Times New Roman" pitchFamily="18" charset="0"/>
                <a:cs typeface="Arial" pitchFamily="34" charset="0"/>
              </a:rPr>
              <a:t>vēlāku laiku pārveidojumus </a:t>
            </a:r>
            <a:r>
              <a:rPr lang="lv-LV" sz="2000" dirty="0" smtClean="0">
                <a:solidFill>
                  <a:schemeClr val="tx1"/>
                </a:solidFill>
                <a:latin typeface="+mj-lt"/>
                <a:ea typeface="Times New Roman" pitchFamily="18" charset="0"/>
                <a:cs typeface="Arial" pitchFamily="34" charset="0"/>
              </a:rPr>
              <a:t>(ja tādi ir) </a:t>
            </a:r>
            <a:r>
              <a:rPr lang="lv-LV" sz="2000" b="1" dirty="0" smtClean="0">
                <a:solidFill>
                  <a:schemeClr val="tx1"/>
                </a:solidFill>
                <a:latin typeface="+mj-lt"/>
                <a:ea typeface="Times New Roman" pitchFamily="18" charset="0"/>
                <a:cs typeface="Arial" pitchFamily="34" charset="0"/>
              </a:rPr>
              <a:t>vai bojājumus</a:t>
            </a:r>
            <a:r>
              <a:rPr lang="lv-LV" sz="2000" dirty="0" smtClean="0">
                <a:solidFill>
                  <a:schemeClr val="tx1"/>
                </a:solidFill>
                <a:latin typeface="+mj-lt"/>
                <a:ea typeface="Times New Roman" pitchFamily="18" charset="0"/>
                <a:cs typeface="Arial" pitchFamily="34" charset="0"/>
              </a:rPr>
              <a:t>, kas saistīti ar objekta tehniskās saglabātības pakāpi.</a:t>
            </a:r>
            <a:r>
              <a:rPr lang="lv-LV" sz="2000" dirty="0" smtClean="0">
                <a:solidFill>
                  <a:schemeClr val="tx1"/>
                </a:solidFill>
                <a:latin typeface="+mj-lt"/>
                <a:cs typeface="Arial" pitchFamily="34" charset="0"/>
              </a:rPr>
              <a:t> </a:t>
            </a:r>
          </a:p>
          <a:p>
            <a:endParaRPr lang="lv-LV" sz="1800" dirty="0">
              <a:ea typeface="Calibri"/>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latin typeface="+mj-lt"/>
              </a:rPr>
              <a:t>Atbilstības kritērijs</a:t>
            </a:r>
            <a:endParaRPr lang="lv-LV" dirty="0">
              <a:latin typeface="+mj-lt"/>
            </a:endParaRPr>
          </a:p>
        </p:txBody>
      </p:sp>
      <p:sp>
        <p:nvSpPr>
          <p:cNvPr id="3" name="Satura vietturis 2"/>
          <p:cNvSpPr>
            <a:spLocks noGrp="1"/>
          </p:cNvSpPr>
          <p:nvPr>
            <p:ph idx="1"/>
          </p:nvPr>
        </p:nvSpPr>
        <p:spPr>
          <a:xfrm>
            <a:off x="457200" y="1752600"/>
            <a:ext cx="8229600" cy="4373573"/>
          </a:xfrm>
        </p:spPr>
        <p:txBody>
          <a:bodyPr/>
          <a:lstStyle/>
          <a:p>
            <a:endParaRPr lang="lv-LV" dirty="0"/>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19</a:t>
            </a:fld>
            <a:endParaRPr lang="en-US" altLang="lv-LV"/>
          </a:p>
        </p:txBody>
      </p:sp>
      <p:graphicFrame>
        <p:nvGraphicFramePr>
          <p:cNvPr id="7" name="Tabula 6"/>
          <p:cNvGraphicFramePr>
            <a:graphicFrameLocks noGrp="1"/>
          </p:cNvGraphicFramePr>
          <p:nvPr/>
        </p:nvGraphicFramePr>
        <p:xfrm>
          <a:off x="457200" y="1752599"/>
          <a:ext cx="8229600" cy="4373574"/>
        </p:xfrm>
        <a:graphic>
          <a:graphicData uri="http://schemas.openxmlformats.org/drawingml/2006/table">
            <a:tbl>
              <a:tblPr firstRow="1" bandRow="1">
                <a:tableStyleId>{69CF1AB2-1976-4502-BF36-3FF5EA218861}</a:tableStyleId>
              </a:tblPr>
              <a:tblGrid>
                <a:gridCol w="675293"/>
                <a:gridCol w="4811107"/>
                <a:gridCol w="2743200"/>
              </a:tblGrid>
              <a:tr h="4373574">
                <a:tc>
                  <a:txBody>
                    <a:bodyPr/>
                    <a:lstStyle/>
                    <a:p>
                      <a:pPr marL="342900" lvl="0" indent="-342900" algn="just">
                        <a:lnSpc>
                          <a:spcPct val="115000"/>
                        </a:lnSpc>
                        <a:spcAft>
                          <a:spcPts val="0"/>
                        </a:spcAft>
                        <a:buFont typeface="+mj-lt"/>
                        <a:buNone/>
                      </a:pPr>
                      <a:r>
                        <a:rPr lang="lv-LV" sz="1800" b="0" dirty="0" smtClean="0">
                          <a:solidFill>
                            <a:srgbClr val="000000"/>
                          </a:solidFill>
                          <a:latin typeface="Times New Roman"/>
                          <a:ea typeface="Times New Roman"/>
                          <a:cs typeface="Times New Roman"/>
                        </a:rPr>
                        <a:t>7.</a:t>
                      </a:r>
                      <a:endParaRPr lang="lv-LV" sz="1800" b="0" dirty="0">
                        <a:solidFill>
                          <a:srgbClr val="000000"/>
                        </a:solidFill>
                        <a:latin typeface="Times New Roman"/>
                        <a:ea typeface="Times New Roman"/>
                        <a:cs typeface="Times New Roman"/>
                      </a:endParaRPr>
                    </a:p>
                  </a:txBody>
                  <a:tcPr marL="68580" marR="68580" marT="0" marB="0"/>
                </a:tc>
                <a:tc>
                  <a:txBody>
                    <a:bodyPr/>
                    <a:lstStyle/>
                    <a:p>
                      <a:pPr algn="just">
                        <a:lnSpc>
                          <a:spcPct val="115000"/>
                        </a:lnSpc>
                        <a:spcAft>
                          <a:spcPts val="1000"/>
                        </a:spcAft>
                      </a:pPr>
                      <a:r>
                        <a:rPr lang="lv-LV" sz="1800" b="1" dirty="0">
                          <a:latin typeface="Times New Roman"/>
                          <a:ea typeface="Times New Roman"/>
                          <a:cs typeface="Times New Roman"/>
                        </a:rPr>
                        <a:t>1.atlases kārtas </a:t>
                      </a:r>
                      <a:r>
                        <a:rPr lang="lv-LV" sz="1800" b="0" dirty="0">
                          <a:latin typeface="Times New Roman"/>
                          <a:ea typeface="Times New Roman"/>
                          <a:cs typeface="Times New Roman"/>
                        </a:rPr>
                        <a:t>ietvaros iesniegtās projekta idejas rezultātā </a:t>
                      </a:r>
                      <a:r>
                        <a:rPr lang="lv-LV" sz="1800" b="1" dirty="0">
                          <a:latin typeface="Times New Roman"/>
                          <a:ea typeface="Times New Roman"/>
                          <a:cs typeface="Times New Roman"/>
                        </a:rPr>
                        <a:t>tiek saglabāts un atjaunots </a:t>
                      </a:r>
                      <a:r>
                        <a:rPr lang="lv-LV" sz="1800" b="0" dirty="0">
                          <a:latin typeface="Times New Roman"/>
                          <a:ea typeface="Times New Roman"/>
                          <a:cs typeface="Times New Roman"/>
                        </a:rPr>
                        <a:t>arhitektūras, arheoloģijas vai vēstures </a:t>
                      </a:r>
                      <a:r>
                        <a:rPr lang="lv-LV" sz="1800" b="1" dirty="0">
                          <a:latin typeface="Times New Roman"/>
                          <a:ea typeface="Times New Roman"/>
                          <a:cs typeface="Times New Roman"/>
                        </a:rPr>
                        <a:t>piemineklis</a:t>
                      </a:r>
                      <a:r>
                        <a:rPr lang="lv-LV" sz="1800" b="0" dirty="0">
                          <a:latin typeface="Times New Roman"/>
                          <a:ea typeface="Times New Roman"/>
                          <a:cs typeface="Times New Roman"/>
                        </a:rPr>
                        <a:t> vai pilsētbūvniecības </a:t>
                      </a:r>
                      <a:r>
                        <a:rPr lang="lv-LV" sz="1800" b="1" dirty="0">
                          <a:latin typeface="Times New Roman"/>
                          <a:ea typeface="Times New Roman"/>
                          <a:cs typeface="Times New Roman"/>
                        </a:rPr>
                        <a:t>pieminekļa daļa</a:t>
                      </a:r>
                      <a:r>
                        <a:rPr lang="lv-LV" sz="1800" b="0" dirty="0">
                          <a:latin typeface="Times New Roman"/>
                          <a:ea typeface="Times New Roman"/>
                          <a:cs typeface="Times New Roman"/>
                        </a:rPr>
                        <a:t>, kas ir </a:t>
                      </a:r>
                      <a:r>
                        <a:rPr lang="lv-LV" sz="1800" b="1" dirty="0">
                          <a:latin typeface="Times New Roman"/>
                          <a:ea typeface="Times New Roman"/>
                          <a:cs typeface="Times New Roman"/>
                        </a:rPr>
                        <a:t>valsts nozīmes </a:t>
                      </a:r>
                      <a:r>
                        <a:rPr lang="lv-LV" sz="1800" b="0" dirty="0">
                          <a:latin typeface="Times New Roman"/>
                          <a:ea typeface="Times New Roman"/>
                          <a:cs typeface="Times New Roman"/>
                        </a:rPr>
                        <a:t>kultūras piemineklis.</a:t>
                      </a:r>
                      <a:r>
                        <a:rPr lang="lv-LV" sz="1800" b="0" dirty="0">
                          <a:highlight>
                            <a:srgbClr val="FFFF00"/>
                          </a:highlight>
                          <a:latin typeface="Times New Roman"/>
                          <a:ea typeface="Times New Roman"/>
                          <a:cs typeface="Times New Roman"/>
                        </a:rPr>
                        <a:t> </a:t>
                      </a:r>
                      <a:endParaRPr lang="lv-LV" sz="1800" b="0" dirty="0">
                        <a:latin typeface="Calibri"/>
                        <a:ea typeface="Times New Roman"/>
                        <a:cs typeface="Times New Roman"/>
                      </a:endParaRPr>
                    </a:p>
                  </a:txBody>
                  <a:tcPr marL="68580" marR="68580" marT="0" marB="0"/>
                </a:tc>
                <a:tc>
                  <a:txBody>
                    <a:bodyPr/>
                    <a:lstStyle/>
                    <a:p>
                      <a:pPr algn="ctr">
                        <a:lnSpc>
                          <a:spcPct val="115000"/>
                        </a:lnSpc>
                        <a:spcAft>
                          <a:spcPts val="0"/>
                        </a:spcAft>
                      </a:pPr>
                      <a:r>
                        <a:rPr lang="lv-LV" sz="1800" b="0" dirty="0">
                          <a:solidFill>
                            <a:srgbClr val="000000"/>
                          </a:solidFill>
                          <a:latin typeface="Times New Roman"/>
                          <a:ea typeface="Times New Roman"/>
                          <a:cs typeface="Times New Roman"/>
                        </a:rPr>
                        <a:t>Izslēdzošs</a:t>
                      </a:r>
                      <a:endParaRPr lang="lv-LV" sz="1800" b="0" dirty="0">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124691"/>
            <a:ext cx="6096000" cy="924791"/>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lv-LV" dirty="0" smtClean="0">
                <a:latin typeface="+mj-lt"/>
              </a:rPr>
              <a:t> </a:t>
            </a:r>
            <a:r>
              <a:rPr lang="lv-LV" sz="2000" dirty="0" smtClean="0">
                <a:latin typeface="+mj-lt"/>
              </a:rPr>
              <a:t>Projekta idejas un kopīgās sadarbības projekta stratēģijas sākotnējās redakcijas veidlapas iesniedzējs un sadarbības partneri</a:t>
            </a:r>
            <a:endParaRPr lang="lv-LV" sz="2000" dirty="0">
              <a:latin typeface="+mj-lt"/>
            </a:endParaRPr>
          </a:p>
        </p:txBody>
      </p:sp>
      <p:sp>
        <p:nvSpPr>
          <p:cNvPr id="3" name="Satura vietturis 2"/>
          <p:cNvSpPr>
            <a:spLocks noGrp="1"/>
          </p:cNvSpPr>
          <p:nvPr>
            <p:ph sz="half" idx="1"/>
          </p:nvPr>
        </p:nvSpPr>
        <p:spPr/>
        <p:txBody>
          <a:bodyPr>
            <a:normAutofit/>
          </a:bodyPr>
          <a:lstStyle/>
          <a:p>
            <a:pPr algn="ctr"/>
            <a:endParaRPr lang="lv-LV" sz="1800" b="1" dirty="0" smtClean="0">
              <a:latin typeface="+mj-lt"/>
            </a:endParaRPr>
          </a:p>
          <a:p>
            <a:pPr lvl="0">
              <a:buFont typeface="Arial" pitchFamily="34" charset="0"/>
              <a:buChar char="•"/>
            </a:pPr>
            <a:endParaRPr lang="lv-LV" sz="1800" dirty="0" smtClean="0">
              <a:latin typeface="+mj-lt"/>
            </a:endParaRPr>
          </a:p>
          <a:p>
            <a:pPr>
              <a:buFont typeface="Arial" pitchFamily="34" charset="0"/>
              <a:buChar char="•"/>
            </a:pPr>
            <a:endParaRPr lang="lv-LV" sz="1800" dirty="0" smtClean="0">
              <a:latin typeface="+mj-lt"/>
            </a:endParaRPr>
          </a:p>
          <a:p>
            <a:endParaRPr lang="lv-LV" sz="1800" dirty="0" smtClean="0">
              <a:latin typeface="+mj-lt"/>
            </a:endParaRPr>
          </a:p>
          <a:p>
            <a:pPr lvl="0"/>
            <a:endParaRPr lang="lv-LV" sz="1800" dirty="0" smtClean="0">
              <a:latin typeface="+mj-lt"/>
            </a:endParaRPr>
          </a:p>
          <a:p>
            <a:pPr lvl="0"/>
            <a:endParaRPr lang="lv-LV" sz="1000" dirty="0" smtClean="0">
              <a:latin typeface="+mj-lt"/>
            </a:endParaRPr>
          </a:p>
          <a:p>
            <a:pPr lvl="0"/>
            <a:endParaRPr lang="lv-LV" sz="1800" dirty="0" smtClean="0">
              <a:latin typeface="+mj-lt"/>
            </a:endParaRPr>
          </a:p>
          <a:p>
            <a:pPr algn="ctr">
              <a:buFont typeface="Arial" pitchFamily="34" charset="0"/>
              <a:buChar char="•"/>
            </a:pPr>
            <a:endParaRPr lang="lv-LV" sz="1800" dirty="0" smtClean="0">
              <a:latin typeface="+mj-lt"/>
            </a:endParaRPr>
          </a:p>
          <a:p>
            <a:endParaRPr lang="lv-LV" sz="1800" dirty="0" smtClean="0">
              <a:latin typeface="+mj-lt"/>
            </a:endParaRPr>
          </a:p>
          <a:p>
            <a:endParaRPr lang="lv-LV" sz="1800" dirty="0" smtClean="0">
              <a:latin typeface="+mj-lt"/>
            </a:endParaRPr>
          </a:p>
          <a:p>
            <a:endParaRPr lang="lv-LV" sz="1800" dirty="0" smtClean="0">
              <a:latin typeface="+mj-lt"/>
            </a:endParaRPr>
          </a:p>
          <a:p>
            <a:pPr lvl="0"/>
            <a:endParaRPr lang="lv-LV" sz="1600" dirty="0" smtClean="0">
              <a:latin typeface="+mj-lt"/>
            </a:endParaRPr>
          </a:p>
          <a:p>
            <a:endParaRPr lang="lv-LV" dirty="0"/>
          </a:p>
        </p:txBody>
      </p:sp>
      <p:sp>
        <p:nvSpPr>
          <p:cNvPr id="16" name="Satura vietturis 15"/>
          <p:cNvSpPr>
            <a:spLocks noGrp="1"/>
          </p:cNvSpPr>
          <p:nvPr>
            <p:ph sz="half" idx="2"/>
          </p:nvPr>
        </p:nvSpPr>
        <p:spPr/>
        <p:txBody>
          <a:bodyPr/>
          <a:lstStyle/>
          <a:p>
            <a:endParaRPr lang="lv-LV" dirty="0"/>
          </a:p>
        </p:txBody>
      </p:sp>
      <p:sp>
        <p:nvSpPr>
          <p:cNvPr id="17" name="Teksta vietturis 16"/>
          <p:cNvSpPr>
            <a:spLocks noGrp="1"/>
          </p:cNvSpPr>
          <p:nvPr>
            <p:ph type="body" sz="quarter" idx="10"/>
          </p:nvPr>
        </p:nvSpPr>
        <p:spPr/>
        <p:txBody>
          <a:bodyPr/>
          <a:lstStyle/>
          <a:p>
            <a:endParaRPr lang="lv-LV"/>
          </a:p>
        </p:txBody>
      </p:sp>
      <p:sp>
        <p:nvSpPr>
          <p:cNvPr id="18" name="Teksta vietturis 17"/>
          <p:cNvSpPr>
            <a:spLocks noGrp="1"/>
          </p:cNvSpPr>
          <p:nvPr>
            <p:ph type="body" sz="quarter" idx="12"/>
          </p:nvPr>
        </p:nvSpPr>
        <p:spPr/>
        <p:txBody>
          <a:bodyPr/>
          <a:lstStyle/>
          <a:p>
            <a:endParaRPr lang="lv-LV"/>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2</a:t>
            </a:fld>
            <a:endParaRPr lang="en-US" altLang="lv-LV"/>
          </a:p>
        </p:txBody>
      </p:sp>
      <p:graphicFrame>
        <p:nvGraphicFramePr>
          <p:cNvPr id="19" name="Satura vietturis 13"/>
          <p:cNvGraphicFramePr>
            <a:graphicFrameLocks/>
          </p:cNvGraphicFramePr>
          <p:nvPr/>
        </p:nvGraphicFramePr>
        <p:xfrm>
          <a:off x="0" y="1311357"/>
          <a:ext cx="9144000" cy="5635667"/>
        </p:xfrm>
        <a:graphic>
          <a:graphicData uri="http://schemas.openxmlformats.org/drawingml/2006/table">
            <a:tbl>
              <a:tblPr firstRow="1" bandRow="1">
                <a:tableStyleId>{69CF1AB2-1976-4502-BF36-3FF5EA218861}</a:tableStyleId>
              </a:tblPr>
              <a:tblGrid>
                <a:gridCol w="2847109"/>
                <a:gridCol w="3248891"/>
                <a:gridCol w="1031213"/>
                <a:gridCol w="100408"/>
                <a:gridCol w="1916379"/>
              </a:tblGrid>
              <a:tr h="240186">
                <a:tc>
                  <a:txBody>
                    <a:bodyPr/>
                    <a:lstStyle/>
                    <a:p>
                      <a:pPr algn="l">
                        <a:spcAft>
                          <a:spcPts val="0"/>
                        </a:spcAft>
                      </a:pPr>
                      <a:r>
                        <a:rPr lang="lv-LV" sz="1500" dirty="0">
                          <a:latin typeface="+mj-lt"/>
                        </a:rPr>
                        <a:t>Projekta idejas nosaukums:</a:t>
                      </a:r>
                      <a:endParaRPr lang="lv-LV" sz="1500" dirty="0">
                        <a:latin typeface="+mj-lt"/>
                        <a:ea typeface="Calibri"/>
                        <a:cs typeface="Times New Roman"/>
                      </a:endParaRPr>
                    </a:p>
                  </a:txBody>
                  <a:tcPr marL="68580" marR="68580" marT="0" marB="0" anchor="ctr"/>
                </a:tc>
                <a:tc gridSpan="4">
                  <a:txBody>
                    <a:bodyPr/>
                    <a:lstStyle/>
                    <a:p>
                      <a:pPr algn="ctr">
                        <a:spcAft>
                          <a:spcPts val="0"/>
                        </a:spcAft>
                      </a:pPr>
                      <a:r>
                        <a:rPr lang="lv-LV" sz="1000" b="0" i="0" dirty="0">
                          <a:latin typeface="+mj-lt"/>
                          <a:ea typeface="Times New Roman"/>
                          <a:cs typeface="Times New Roman"/>
                        </a:rPr>
                        <a:t>Jānorāda kopīgās sadarbības projekta idejas nosaukums </a:t>
                      </a:r>
                      <a:endParaRPr lang="lv-LV" sz="1000" b="0" i="0" dirty="0">
                        <a:latin typeface="+mj-lt"/>
                        <a:ea typeface="Calibri"/>
                        <a:cs typeface="Times New Roman"/>
                      </a:endParaRPr>
                    </a:p>
                  </a:txBody>
                  <a:tcPr marL="68580" marR="68580" marT="0" marB="0" anchor="ctr"/>
                </a:tc>
                <a:tc hMerge="1">
                  <a:txBody>
                    <a:bodyPr/>
                    <a:lstStyle/>
                    <a:p>
                      <a:pPr algn="ctr">
                        <a:spcAft>
                          <a:spcPts val="0"/>
                        </a:spcAft>
                      </a:pPr>
                      <a:endParaRPr lang="lv-LV" sz="1200" dirty="0">
                        <a:latin typeface="Times New Roman"/>
                        <a:ea typeface="Calibri"/>
                        <a:cs typeface="Times New Roman"/>
                      </a:endParaRPr>
                    </a:p>
                  </a:txBody>
                  <a:tcPr marL="68580" marR="68580" marT="0" marB="0" anchor="ctr"/>
                </a:tc>
                <a:tc hMerge="1">
                  <a:txBody>
                    <a:bodyPr/>
                    <a:lstStyle/>
                    <a:p>
                      <a:endParaRPr lang="lv-LV"/>
                    </a:p>
                  </a:txBody>
                  <a:tcPr/>
                </a:tc>
                <a:tc hMerge="1">
                  <a:txBody>
                    <a:bodyPr/>
                    <a:lstStyle/>
                    <a:p>
                      <a:endParaRPr lang="lv-LV"/>
                    </a:p>
                  </a:txBody>
                  <a:tcPr/>
                </a:tc>
              </a:tr>
              <a:tr h="240186">
                <a:tc>
                  <a:txBody>
                    <a:bodyPr/>
                    <a:lstStyle/>
                    <a:p>
                      <a:pPr algn="l">
                        <a:spcAft>
                          <a:spcPts val="0"/>
                        </a:spcAft>
                      </a:pPr>
                      <a:r>
                        <a:rPr lang="lv-LV" sz="1500" b="1" dirty="0">
                          <a:latin typeface="+mj-lt"/>
                        </a:rPr>
                        <a:t>Projekta idejas iesniedzējs:</a:t>
                      </a:r>
                      <a:endParaRPr lang="lv-LV" sz="1500" b="1" dirty="0">
                        <a:latin typeface="+mj-lt"/>
                        <a:ea typeface="Calibri"/>
                        <a:cs typeface="Times New Roman"/>
                      </a:endParaRPr>
                    </a:p>
                  </a:txBody>
                  <a:tcPr marL="68580" marR="68580" marT="0" marB="0" anchor="ctr"/>
                </a:tc>
                <a:tc gridSpan="4">
                  <a:txBody>
                    <a:bodyPr/>
                    <a:lstStyle/>
                    <a:p>
                      <a:pPr algn="ctr">
                        <a:spcAft>
                          <a:spcPts val="0"/>
                        </a:spcAft>
                      </a:pPr>
                      <a:r>
                        <a:rPr lang="lv-LV" sz="1000" i="0" dirty="0">
                          <a:latin typeface="+mj-lt"/>
                          <a:ea typeface="Times New Roman"/>
                          <a:cs typeface="Times New Roman"/>
                        </a:rPr>
                        <a:t>Jānorāda projekta idejas </a:t>
                      </a:r>
                      <a:r>
                        <a:rPr lang="lv-LV" sz="1000" i="0" dirty="0" smtClean="0">
                          <a:latin typeface="+mj-lt"/>
                          <a:ea typeface="Times New Roman"/>
                          <a:cs typeface="Times New Roman"/>
                        </a:rPr>
                        <a:t>iesniedzēja/sadarbības partnera </a:t>
                      </a:r>
                      <a:r>
                        <a:rPr lang="lv-LV" sz="1000" i="0" dirty="0">
                          <a:latin typeface="+mj-lt"/>
                          <a:ea typeface="Times New Roman"/>
                          <a:cs typeface="Times New Roman"/>
                        </a:rPr>
                        <a:t>precīzs juridiskais nosaukums </a:t>
                      </a:r>
                      <a:endParaRPr lang="lv-LV" sz="1000" i="0" dirty="0">
                        <a:latin typeface="+mj-lt"/>
                        <a:ea typeface="Calibri"/>
                        <a:cs typeface="Times New Roman"/>
                      </a:endParaRPr>
                    </a:p>
                  </a:txBody>
                  <a:tcPr marL="68580" marR="68580" marT="0" marB="0" anchor="ctr"/>
                </a:tc>
                <a:tc hMerge="1">
                  <a:txBody>
                    <a:bodyPr/>
                    <a:lstStyle/>
                    <a:p>
                      <a:pPr algn="ctr">
                        <a:spcAft>
                          <a:spcPts val="0"/>
                        </a:spcAft>
                      </a:pPr>
                      <a:endParaRPr lang="lv-LV" sz="1200" dirty="0">
                        <a:latin typeface="Times New Roman"/>
                        <a:ea typeface="Calibri"/>
                        <a:cs typeface="Times New Roman"/>
                      </a:endParaRPr>
                    </a:p>
                  </a:txBody>
                  <a:tcPr marL="68580" marR="68580" marT="0" marB="0" anchor="ctr"/>
                </a:tc>
                <a:tc hMerge="1">
                  <a:txBody>
                    <a:bodyPr/>
                    <a:lstStyle/>
                    <a:p>
                      <a:endParaRPr lang="lv-LV"/>
                    </a:p>
                  </a:txBody>
                  <a:tcPr/>
                </a:tc>
                <a:tc hMerge="1">
                  <a:txBody>
                    <a:bodyPr/>
                    <a:lstStyle/>
                    <a:p>
                      <a:endParaRPr lang="lv-LV"/>
                    </a:p>
                  </a:txBody>
                  <a:tcPr/>
                </a:tc>
              </a:tr>
              <a:tr h="480374">
                <a:tc>
                  <a:txBody>
                    <a:bodyPr/>
                    <a:lstStyle/>
                    <a:p>
                      <a:pPr algn="l">
                        <a:spcAft>
                          <a:spcPts val="0"/>
                        </a:spcAft>
                      </a:pPr>
                      <a:r>
                        <a:rPr lang="lv-LV" sz="1500" b="1" dirty="0">
                          <a:latin typeface="+mj-lt"/>
                        </a:rPr>
                        <a:t>Reģistrācijas numurs/Nodokļu maksātāja reģistrācijas numurs: </a:t>
                      </a:r>
                      <a:endParaRPr lang="lv-LV" sz="1500" b="1" dirty="0">
                        <a:latin typeface="+mj-lt"/>
                        <a:ea typeface="Calibri"/>
                        <a:cs typeface="Times New Roman"/>
                      </a:endParaRPr>
                    </a:p>
                  </a:txBody>
                  <a:tcPr marL="68580" marR="68580" marT="0" marB="0" anchor="ctr"/>
                </a:tc>
                <a:tc gridSpan="4">
                  <a:txBody>
                    <a:bodyPr/>
                    <a:lstStyle/>
                    <a:p>
                      <a:pPr algn="ctr">
                        <a:spcAft>
                          <a:spcPts val="0"/>
                        </a:spcAft>
                      </a:pPr>
                      <a:r>
                        <a:rPr lang="lv-LV" sz="1000" i="0" dirty="0">
                          <a:latin typeface="+mj-lt"/>
                          <a:ea typeface="Times New Roman"/>
                          <a:cs typeface="Times New Roman"/>
                        </a:rPr>
                        <a:t>Jānorāda projekta idejas </a:t>
                      </a:r>
                      <a:r>
                        <a:rPr lang="lv-LV" sz="1000" i="0" dirty="0" smtClean="0">
                          <a:latin typeface="+mj-lt"/>
                          <a:ea typeface="Times New Roman"/>
                          <a:cs typeface="Times New Roman"/>
                        </a:rPr>
                        <a:t>iesniedzēja/sadarbības partnera </a:t>
                      </a:r>
                      <a:r>
                        <a:rPr lang="lv-LV" sz="1000" i="0" dirty="0">
                          <a:latin typeface="+mj-lt"/>
                          <a:ea typeface="Times New Roman"/>
                          <a:cs typeface="Times New Roman"/>
                        </a:rPr>
                        <a:t>reģistrācijas numurs/nodokļu maksātāja reģistrācijas numurs</a:t>
                      </a:r>
                      <a:endParaRPr lang="lv-LV" sz="1000" i="0" dirty="0">
                        <a:latin typeface="+mj-lt"/>
                        <a:ea typeface="Calibri"/>
                        <a:cs typeface="Times New Roman"/>
                      </a:endParaRPr>
                    </a:p>
                  </a:txBody>
                  <a:tcPr marL="68580" marR="68580" marT="0" marB="0" anchor="ctr"/>
                </a:tc>
                <a:tc hMerge="1">
                  <a:txBody>
                    <a:bodyPr/>
                    <a:lstStyle/>
                    <a:p>
                      <a:pPr algn="ctr">
                        <a:spcAft>
                          <a:spcPts val="0"/>
                        </a:spcAft>
                      </a:pPr>
                      <a:endParaRPr lang="lv-LV" sz="1200" dirty="0">
                        <a:latin typeface="Times New Roman"/>
                        <a:ea typeface="Calibri"/>
                        <a:cs typeface="Times New Roman"/>
                      </a:endParaRPr>
                    </a:p>
                  </a:txBody>
                  <a:tcPr marL="68580" marR="68580" marT="0" marB="0" anchor="ctr"/>
                </a:tc>
                <a:tc hMerge="1">
                  <a:txBody>
                    <a:bodyPr/>
                    <a:lstStyle/>
                    <a:p>
                      <a:endParaRPr lang="lv-LV"/>
                    </a:p>
                  </a:txBody>
                  <a:tcPr/>
                </a:tc>
                <a:tc hMerge="1">
                  <a:txBody>
                    <a:bodyPr/>
                    <a:lstStyle/>
                    <a:p>
                      <a:endParaRPr lang="lv-LV"/>
                    </a:p>
                  </a:txBody>
                  <a:tcPr/>
                </a:tc>
              </a:tr>
              <a:tr h="240186">
                <a:tc>
                  <a:txBody>
                    <a:bodyPr/>
                    <a:lstStyle/>
                    <a:p>
                      <a:pPr algn="l">
                        <a:spcAft>
                          <a:spcPts val="0"/>
                        </a:spcAft>
                      </a:pPr>
                      <a:r>
                        <a:rPr lang="lv-LV" sz="1500" b="1" dirty="0">
                          <a:latin typeface="+mj-lt"/>
                        </a:rPr>
                        <a:t>Projekta idejas iesniedzēja veids: </a:t>
                      </a:r>
                      <a:endParaRPr lang="lv-LV" sz="1500" b="1" dirty="0">
                        <a:latin typeface="+mj-lt"/>
                        <a:ea typeface="Calibri"/>
                        <a:cs typeface="Times New Roman"/>
                      </a:endParaRPr>
                    </a:p>
                  </a:txBody>
                  <a:tcPr marL="68580" marR="68580" marT="0" marB="0" anchor="ctr"/>
                </a:tc>
                <a:tc gridSpan="4">
                  <a:txBody>
                    <a:bodyPr/>
                    <a:lstStyle/>
                    <a:p>
                      <a:pPr algn="ctr">
                        <a:spcAft>
                          <a:spcPts val="0"/>
                        </a:spcAft>
                      </a:pPr>
                      <a:r>
                        <a:rPr lang="lv-LV" sz="1000" i="0" dirty="0">
                          <a:latin typeface="+mj-lt"/>
                          <a:ea typeface="Times New Roman"/>
                          <a:cs typeface="Times New Roman"/>
                        </a:rPr>
                        <a:t>Jānorāda sadarbības projekta idejas </a:t>
                      </a:r>
                      <a:r>
                        <a:rPr lang="lv-LV" sz="1000" i="0" dirty="0" smtClean="0">
                          <a:latin typeface="+mj-lt"/>
                          <a:ea typeface="Times New Roman"/>
                          <a:cs typeface="Times New Roman"/>
                        </a:rPr>
                        <a:t>iesniedzēja/sadarbības partnera veids</a:t>
                      </a:r>
                      <a:endParaRPr lang="lv-LV" sz="1000" i="0" dirty="0">
                        <a:latin typeface="+mj-lt"/>
                        <a:ea typeface="Calibri"/>
                        <a:cs typeface="Times New Roman"/>
                      </a:endParaRPr>
                    </a:p>
                  </a:txBody>
                  <a:tcPr marL="68580" marR="68580" marT="0" marB="0" anchor="ctr"/>
                </a:tc>
                <a:tc hMerge="1">
                  <a:txBody>
                    <a:bodyPr/>
                    <a:lstStyle/>
                    <a:p>
                      <a:pPr algn="ctr">
                        <a:spcAft>
                          <a:spcPts val="0"/>
                        </a:spcAft>
                      </a:pPr>
                      <a:endParaRPr lang="lv-LV" sz="1200" dirty="0">
                        <a:latin typeface="Times New Roman"/>
                        <a:ea typeface="Calibri"/>
                        <a:cs typeface="Times New Roman"/>
                      </a:endParaRPr>
                    </a:p>
                  </a:txBody>
                  <a:tcPr marL="68580" marR="68580" marT="0" marB="0" anchor="ctr"/>
                </a:tc>
                <a:tc hMerge="1">
                  <a:txBody>
                    <a:bodyPr/>
                    <a:lstStyle/>
                    <a:p>
                      <a:endParaRPr lang="lv-LV"/>
                    </a:p>
                  </a:txBody>
                  <a:tcPr/>
                </a:tc>
                <a:tc hMerge="1">
                  <a:txBody>
                    <a:bodyPr/>
                    <a:lstStyle/>
                    <a:p>
                      <a:endParaRPr lang="lv-LV"/>
                    </a:p>
                  </a:txBody>
                  <a:tcPr/>
                </a:tc>
              </a:tr>
              <a:tr h="438357">
                <a:tc rowSpan="5">
                  <a:txBody>
                    <a:bodyPr/>
                    <a:lstStyle/>
                    <a:p>
                      <a:pPr algn="l">
                        <a:spcAft>
                          <a:spcPts val="0"/>
                        </a:spcAft>
                      </a:pPr>
                      <a:r>
                        <a:rPr lang="lv-LV" sz="1500" b="1" kern="1200" dirty="0">
                          <a:solidFill>
                            <a:schemeClr val="dk1"/>
                          </a:solidFill>
                          <a:latin typeface="+mj-lt"/>
                          <a:ea typeface="+mn-ea"/>
                          <a:cs typeface="+mn-cs"/>
                        </a:rPr>
                        <a:t>Juridiskā adrese:</a:t>
                      </a:r>
                    </a:p>
                  </a:txBody>
                  <a:tcPr marL="68580" marR="68580" marT="0" marB="0" anchor="ctr"/>
                </a:tc>
                <a:tc gridSpan="4">
                  <a:txBody>
                    <a:bodyPr/>
                    <a:lstStyle/>
                    <a:p>
                      <a:pPr algn="l">
                        <a:spcAft>
                          <a:spcPts val="0"/>
                        </a:spcAft>
                      </a:pPr>
                      <a:r>
                        <a:rPr lang="lv-LV" sz="1000" i="0" dirty="0">
                          <a:latin typeface="+mj-lt"/>
                          <a:ea typeface="Times New Roman"/>
                          <a:cs typeface="Times New Roman"/>
                        </a:rPr>
                        <a:t/>
                      </a:r>
                      <a:br>
                        <a:rPr lang="lv-LV" sz="1000" i="0" dirty="0">
                          <a:latin typeface="+mj-lt"/>
                          <a:ea typeface="Times New Roman"/>
                          <a:cs typeface="Times New Roman"/>
                        </a:rPr>
                      </a:br>
                      <a:r>
                        <a:rPr lang="lv-LV" sz="1000" b="1" i="0" dirty="0">
                          <a:latin typeface="+mj-lt"/>
                          <a:ea typeface="Times New Roman"/>
                          <a:cs typeface="Times New Roman"/>
                        </a:rPr>
                        <a:t>Iela, mājas nosaukums, Nr./dzīvokļa Nr</a:t>
                      </a:r>
                      <a:r>
                        <a:rPr lang="lv-LV" sz="1000" b="1" i="0" dirty="0" smtClean="0">
                          <a:latin typeface="+mj-lt"/>
                          <a:ea typeface="Times New Roman"/>
                          <a:cs typeface="Times New Roman"/>
                        </a:rPr>
                        <a:t>. </a:t>
                      </a:r>
                      <a:r>
                        <a:rPr lang="lv-LV" sz="1000" i="0" dirty="0" smtClean="0">
                          <a:latin typeface="+mj-lt"/>
                          <a:ea typeface="Times New Roman"/>
                          <a:cs typeface="Times New Roman"/>
                        </a:rPr>
                        <a:t>:  </a:t>
                      </a:r>
                      <a:r>
                        <a:rPr lang="lv-LV" sz="1000" i="0" kern="1200" dirty="0" smtClean="0">
                          <a:solidFill>
                            <a:schemeClr val="dk1"/>
                          </a:solidFill>
                          <a:latin typeface="+mn-lt"/>
                          <a:ea typeface="Times New Roman"/>
                          <a:cs typeface="Times New Roman"/>
                        </a:rPr>
                        <a:t>Jānorāda projekta idejas iesniedzēja/sadarbības</a:t>
                      </a:r>
                      <a:r>
                        <a:rPr lang="lv-LV" sz="1000" i="0" kern="1200" baseline="0" dirty="0" smtClean="0">
                          <a:solidFill>
                            <a:schemeClr val="dk1"/>
                          </a:solidFill>
                          <a:latin typeface="+mn-lt"/>
                          <a:ea typeface="Times New Roman"/>
                          <a:cs typeface="Times New Roman"/>
                        </a:rPr>
                        <a:t> partnera</a:t>
                      </a:r>
                      <a:r>
                        <a:rPr lang="lv-LV" sz="1000" i="0" kern="1200" dirty="0" smtClean="0">
                          <a:solidFill>
                            <a:schemeClr val="dk1"/>
                          </a:solidFill>
                          <a:latin typeface="+mn-lt"/>
                          <a:ea typeface="Times New Roman"/>
                          <a:cs typeface="Times New Roman"/>
                        </a:rPr>
                        <a:t> precīza juridiskā adrese, aizpildot visu prasīto informāciju:</a:t>
                      </a:r>
                      <a:endParaRPr lang="lv-LV" sz="1000" i="0" dirty="0">
                        <a:latin typeface="+mj-lt"/>
                        <a:ea typeface="Calibri"/>
                        <a:cs typeface="Times New Roman"/>
                      </a:endParaRPr>
                    </a:p>
                  </a:txBody>
                  <a:tcPr marL="68580" marR="68580" marT="0" marB="0" anchor="ctr"/>
                </a:tc>
                <a:tc hMerge="1">
                  <a:txBody>
                    <a:bodyPr/>
                    <a:lstStyle/>
                    <a:p>
                      <a:endParaRPr lang="lv-LV"/>
                    </a:p>
                  </a:txBody>
                  <a:tcPr/>
                </a:tc>
                <a:tc hMerge="1">
                  <a:txBody>
                    <a:bodyPr/>
                    <a:lstStyle/>
                    <a:p>
                      <a:endParaRPr lang="lv-LV"/>
                    </a:p>
                  </a:txBody>
                  <a:tcPr/>
                </a:tc>
                <a:tc hMerge="1">
                  <a:txBody>
                    <a:bodyPr/>
                    <a:lstStyle/>
                    <a:p>
                      <a:endParaRPr lang="lv-LV"/>
                    </a:p>
                  </a:txBody>
                  <a:tcPr/>
                </a:tc>
              </a:tr>
              <a:tr h="292238">
                <a:tc vMerge="1">
                  <a:txBody>
                    <a:bodyPr/>
                    <a:lstStyle/>
                    <a:p>
                      <a:endParaRPr lang="lv-LV"/>
                    </a:p>
                  </a:txBody>
                  <a:tcPr/>
                </a:tc>
                <a:tc>
                  <a:txBody>
                    <a:bodyPr/>
                    <a:lstStyle/>
                    <a:p>
                      <a:pPr algn="l">
                        <a:spcAft>
                          <a:spcPts val="0"/>
                        </a:spcAft>
                      </a:pPr>
                      <a:r>
                        <a:rPr lang="lv-LV" sz="1000" b="1" i="0" dirty="0">
                          <a:latin typeface="+mj-lt"/>
                          <a:ea typeface="Times New Roman"/>
                          <a:cs typeface="Times New Roman"/>
                        </a:rPr>
                        <a:t>Republikas pilsēta </a:t>
                      </a:r>
                      <a:endParaRPr lang="lv-LV" sz="1000" b="1" i="0" dirty="0">
                        <a:latin typeface="+mj-lt"/>
                        <a:ea typeface="Calibri"/>
                        <a:cs typeface="Times New Roman"/>
                      </a:endParaRPr>
                    </a:p>
                  </a:txBody>
                  <a:tcPr marL="68580" marR="68580" marT="0" marB="0" anchor="ctr"/>
                </a:tc>
                <a:tc>
                  <a:txBody>
                    <a:bodyPr/>
                    <a:lstStyle/>
                    <a:p>
                      <a:pPr algn="ctr">
                        <a:spcAft>
                          <a:spcPts val="0"/>
                        </a:spcAft>
                      </a:pPr>
                      <a:r>
                        <a:rPr lang="lv-LV" sz="1000" i="1" dirty="0">
                          <a:latin typeface="+mj-lt"/>
                          <a:ea typeface="Times New Roman"/>
                          <a:cs typeface="Times New Roman"/>
                        </a:rPr>
                        <a:t> Novads </a:t>
                      </a:r>
                      <a:endParaRPr lang="lv-LV" sz="1000" dirty="0">
                        <a:latin typeface="+mj-lt"/>
                        <a:ea typeface="Calibri"/>
                        <a:cs typeface="Times New Roman"/>
                      </a:endParaRPr>
                    </a:p>
                  </a:txBody>
                  <a:tcPr marL="68580" marR="68580" marT="0" marB="0" anchor="ctr"/>
                </a:tc>
                <a:tc gridSpan="2">
                  <a:txBody>
                    <a:bodyPr/>
                    <a:lstStyle/>
                    <a:p>
                      <a:pPr marL="0" marR="0" indent="0" algn="ctr" defTabSz="939575" rtl="0" eaLnBrk="1" fontAlgn="auto" latinLnBrk="0" hangingPunct="1">
                        <a:lnSpc>
                          <a:spcPct val="100000"/>
                        </a:lnSpc>
                        <a:spcBef>
                          <a:spcPts val="0"/>
                        </a:spcBef>
                        <a:spcAft>
                          <a:spcPts val="0"/>
                        </a:spcAft>
                        <a:buClrTx/>
                        <a:buSzTx/>
                        <a:buFontTx/>
                        <a:buNone/>
                        <a:tabLst/>
                        <a:defRPr/>
                      </a:pPr>
                      <a:r>
                        <a:rPr lang="lv-LV" sz="1000" i="1" kern="1200" dirty="0" smtClean="0">
                          <a:solidFill>
                            <a:schemeClr val="dk1"/>
                          </a:solidFill>
                          <a:latin typeface="+mn-lt"/>
                          <a:ea typeface="Times New Roman"/>
                          <a:cs typeface="Times New Roman"/>
                        </a:rPr>
                        <a:t>Novada pilsēta vai pagasts</a:t>
                      </a:r>
                    </a:p>
                    <a:p>
                      <a:pPr algn="ctr">
                        <a:spcAft>
                          <a:spcPts val="0"/>
                        </a:spcAft>
                      </a:pPr>
                      <a:endParaRPr lang="lv-LV" sz="1000" dirty="0">
                        <a:latin typeface="+mj-lt"/>
                        <a:ea typeface="Calibri"/>
                        <a:cs typeface="Times New Roman"/>
                      </a:endParaRPr>
                    </a:p>
                  </a:txBody>
                  <a:tcPr marL="68580" marR="68580" marT="0" marB="0" anchor="ctr"/>
                </a:tc>
                <a:tc hMerge="1">
                  <a:txBody>
                    <a:bodyPr/>
                    <a:lstStyle/>
                    <a:p>
                      <a:pPr algn="ctr">
                        <a:spcAft>
                          <a:spcPts val="0"/>
                        </a:spcAft>
                      </a:pPr>
                      <a:endParaRPr lang="lv-LV" sz="1000" dirty="0">
                        <a:latin typeface="+mj-lt"/>
                        <a:ea typeface="Calibri"/>
                        <a:cs typeface="Times New Roman"/>
                      </a:endParaRPr>
                    </a:p>
                  </a:txBody>
                  <a:tcPr marL="68580" marR="68580" marT="0" marB="0" anchor="ctr"/>
                </a:tc>
              </a:tr>
              <a:tr h="146119">
                <a:tc vMerge="1">
                  <a:txBody>
                    <a:bodyPr/>
                    <a:lstStyle/>
                    <a:p>
                      <a:endParaRPr lang="lv-LV"/>
                    </a:p>
                  </a:txBody>
                  <a:tcPr/>
                </a:tc>
                <a:tc gridSpan="4">
                  <a:txBody>
                    <a:bodyPr/>
                    <a:lstStyle/>
                    <a:p>
                      <a:pPr algn="l">
                        <a:spcAft>
                          <a:spcPts val="0"/>
                        </a:spcAft>
                      </a:pPr>
                      <a:r>
                        <a:rPr lang="lv-LV" sz="1000" b="1" i="0" dirty="0">
                          <a:latin typeface="+mj-lt"/>
                          <a:ea typeface="Times New Roman"/>
                          <a:cs typeface="Times New Roman"/>
                        </a:rPr>
                        <a:t>Pasta indekss</a:t>
                      </a:r>
                      <a:endParaRPr lang="lv-LV" sz="1000" b="1" i="0" dirty="0">
                        <a:latin typeface="+mj-lt"/>
                        <a:ea typeface="Calibri"/>
                        <a:cs typeface="Times New Roman"/>
                      </a:endParaRPr>
                    </a:p>
                  </a:txBody>
                  <a:tcPr marL="68580" marR="68580" marT="0" marB="0" anchor="ctr"/>
                </a:tc>
                <a:tc hMerge="1">
                  <a:txBody>
                    <a:bodyPr/>
                    <a:lstStyle/>
                    <a:p>
                      <a:endParaRPr lang="lv-LV"/>
                    </a:p>
                  </a:txBody>
                  <a:tcPr/>
                </a:tc>
                <a:tc hMerge="1">
                  <a:txBody>
                    <a:bodyPr/>
                    <a:lstStyle/>
                    <a:p>
                      <a:endParaRPr lang="lv-LV"/>
                    </a:p>
                  </a:txBody>
                  <a:tcPr/>
                </a:tc>
                <a:tc hMerge="1">
                  <a:txBody>
                    <a:bodyPr/>
                    <a:lstStyle/>
                    <a:p>
                      <a:endParaRPr lang="lv-LV"/>
                    </a:p>
                  </a:txBody>
                  <a:tcPr/>
                </a:tc>
              </a:tr>
              <a:tr h="146119">
                <a:tc vMerge="1">
                  <a:txBody>
                    <a:bodyPr/>
                    <a:lstStyle/>
                    <a:p>
                      <a:endParaRPr lang="lv-LV"/>
                    </a:p>
                  </a:txBody>
                  <a:tcPr/>
                </a:tc>
                <a:tc gridSpan="4">
                  <a:txBody>
                    <a:bodyPr/>
                    <a:lstStyle/>
                    <a:p>
                      <a:pPr algn="l">
                        <a:spcAft>
                          <a:spcPts val="0"/>
                        </a:spcAft>
                      </a:pPr>
                      <a:r>
                        <a:rPr lang="lv-LV" sz="1000" b="1" i="0" dirty="0">
                          <a:latin typeface="+mj-lt"/>
                          <a:ea typeface="Times New Roman"/>
                          <a:cs typeface="Times New Roman"/>
                        </a:rPr>
                        <a:t>E - pasts</a:t>
                      </a:r>
                      <a:endParaRPr lang="lv-LV" sz="1000" b="1" i="0" dirty="0">
                        <a:latin typeface="+mj-lt"/>
                        <a:ea typeface="Calibri"/>
                        <a:cs typeface="Times New Roman"/>
                      </a:endParaRPr>
                    </a:p>
                  </a:txBody>
                  <a:tcPr marL="68580" marR="68580" marT="0" marB="0" anchor="ctr"/>
                </a:tc>
                <a:tc hMerge="1">
                  <a:txBody>
                    <a:bodyPr/>
                    <a:lstStyle/>
                    <a:p>
                      <a:endParaRPr lang="lv-LV"/>
                    </a:p>
                  </a:txBody>
                  <a:tcPr/>
                </a:tc>
                <a:tc hMerge="1">
                  <a:txBody>
                    <a:bodyPr/>
                    <a:lstStyle/>
                    <a:p>
                      <a:endParaRPr lang="lv-LV"/>
                    </a:p>
                  </a:txBody>
                  <a:tcPr/>
                </a:tc>
                <a:tc hMerge="1">
                  <a:txBody>
                    <a:bodyPr/>
                    <a:lstStyle/>
                    <a:p>
                      <a:endParaRPr lang="lv-LV"/>
                    </a:p>
                  </a:txBody>
                  <a:tcPr/>
                </a:tc>
              </a:tr>
              <a:tr h="146119">
                <a:tc vMerge="1">
                  <a:txBody>
                    <a:bodyPr/>
                    <a:lstStyle/>
                    <a:p>
                      <a:endParaRPr lang="lv-LV"/>
                    </a:p>
                  </a:txBody>
                  <a:tcPr/>
                </a:tc>
                <a:tc gridSpan="4">
                  <a:txBody>
                    <a:bodyPr/>
                    <a:lstStyle/>
                    <a:p>
                      <a:pPr algn="l">
                        <a:spcAft>
                          <a:spcPts val="0"/>
                        </a:spcAft>
                      </a:pPr>
                      <a:r>
                        <a:rPr lang="lv-LV" sz="1000" b="1" i="0" dirty="0">
                          <a:latin typeface="+mj-lt"/>
                          <a:ea typeface="Times New Roman"/>
                          <a:cs typeface="Times New Roman"/>
                        </a:rPr>
                        <a:t>Tīmekļa vietne</a:t>
                      </a:r>
                      <a:endParaRPr lang="lv-LV" sz="1000" b="1" i="0" dirty="0">
                        <a:latin typeface="+mj-lt"/>
                        <a:ea typeface="Calibri"/>
                        <a:cs typeface="Times New Roman"/>
                      </a:endParaRPr>
                    </a:p>
                  </a:txBody>
                  <a:tcPr marL="68580" marR="68580" marT="0" marB="0" anchor="ctr"/>
                </a:tc>
                <a:tc hMerge="1">
                  <a:txBody>
                    <a:bodyPr/>
                    <a:lstStyle/>
                    <a:p>
                      <a:endParaRPr lang="lv-LV" dirty="0"/>
                    </a:p>
                  </a:txBody>
                  <a:tcPr/>
                </a:tc>
                <a:tc hMerge="1">
                  <a:txBody>
                    <a:bodyPr/>
                    <a:lstStyle/>
                    <a:p>
                      <a:endParaRPr lang="lv-LV"/>
                    </a:p>
                  </a:txBody>
                  <a:tcPr/>
                </a:tc>
                <a:tc hMerge="1">
                  <a:txBody>
                    <a:bodyPr/>
                    <a:lstStyle/>
                    <a:p>
                      <a:endParaRPr lang="lv-LV"/>
                    </a:p>
                  </a:txBody>
                  <a:tcPr/>
                </a:tc>
              </a:tr>
              <a:tr h="978722">
                <a:tc rowSpan="4">
                  <a:txBody>
                    <a:bodyPr/>
                    <a:lstStyle/>
                    <a:p>
                      <a:pPr algn="l">
                        <a:spcAft>
                          <a:spcPts val="0"/>
                        </a:spcAft>
                      </a:pPr>
                      <a:r>
                        <a:rPr lang="lv-LV" sz="1500" b="1" kern="1200" dirty="0">
                          <a:solidFill>
                            <a:schemeClr val="dk1"/>
                          </a:solidFill>
                          <a:latin typeface="+mj-lt"/>
                          <a:ea typeface="+mn-ea"/>
                          <a:cs typeface="+mn-cs"/>
                        </a:rPr>
                        <a:t>Kontaktinformācija:</a:t>
                      </a:r>
                    </a:p>
                  </a:txBody>
                  <a:tcPr marL="68580" marR="68580" marT="0" marB="0" anchor="ctr"/>
                </a:tc>
                <a:tc gridSpan="4">
                  <a:txBody>
                    <a:bodyPr/>
                    <a:lstStyle/>
                    <a:p>
                      <a:pPr algn="l">
                        <a:spcAft>
                          <a:spcPts val="0"/>
                        </a:spcAft>
                      </a:pPr>
                      <a:r>
                        <a:rPr lang="lv-LV" sz="1000" i="0" dirty="0">
                          <a:latin typeface="+mj-lt"/>
                          <a:ea typeface="Times New Roman"/>
                          <a:cs typeface="Times New Roman"/>
                        </a:rPr>
                        <a:t>Jānorāda projekta idejas </a:t>
                      </a:r>
                      <a:r>
                        <a:rPr lang="lv-LV" sz="1000" i="0" dirty="0" smtClean="0">
                          <a:latin typeface="+mj-lt"/>
                          <a:ea typeface="Times New Roman"/>
                          <a:cs typeface="Times New Roman"/>
                        </a:rPr>
                        <a:t>iesniedzēja/sadarbības</a:t>
                      </a:r>
                      <a:r>
                        <a:rPr lang="lv-LV" sz="1000" i="0" baseline="0" dirty="0" smtClean="0">
                          <a:latin typeface="+mj-lt"/>
                          <a:ea typeface="Times New Roman"/>
                          <a:cs typeface="Times New Roman"/>
                        </a:rPr>
                        <a:t> partnera</a:t>
                      </a:r>
                      <a:r>
                        <a:rPr lang="lv-LV" sz="1000" i="0" dirty="0" smtClean="0">
                          <a:latin typeface="+mj-lt"/>
                          <a:ea typeface="Times New Roman"/>
                          <a:cs typeface="Times New Roman"/>
                        </a:rPr>
                        <a:t> </a:t>
                      </a:r>
                      <a:r>
                        <a:rPr lang="lv-LV" sz="1000" i="0" dirty="0">
                          <a:latin typeface="+mj-lt"/>
                          <a:ea typeface="Times New Roman"/>
                          <a:cs typeface="Times New Roman"/>
                        </a:rPr>
                        <a:t>kontaktpersonas pilns </a:t>
                      </a:r>
                      <a:r>
                        <a:rPr lang="lv-LV" sz="1000" b="1" i="0" dirty="0">
                          <a:latin typeface="+mj-lt"/>
                          <a:ea typeface="Times New Roman"/>
                          <a:cs typeface="Times New Roman"/>
                        </a:rPr>
                        <a:t>vārds, uzvārds, tālruņa un faksa numurs, kā arī e-pasts.</a:t>
                      </a:r>
                      <a:r>
                        <a:rPr lang="lv-LV" sz="1000" i="0" dirty="0">
                          <a:latin typeface="+mj-lt"/>
                          <a:ea typeface="Times New Roman"/>
                          <a:cs typeface="Times New Roman"/>
                        </a:rPr>
                        <a:t/>
                      </a:r>
                      <a:br>
                        <a:rPr lang="lv-LV" sz="1000" i="0" dirty="0">
                          <a:latin typeface="+mj-lt"/>
                          <a:ea typeface="Times New Roman"/>
                          <a:cs typeface="Times New Roman"/>
                        </a:rPr>
                      </a:br>
                      <a:r>
                        <a:rPr lang="lv-LV" sz="1000" i="0" dirty="0">
                          <a:latin typeface="+mj-lt"/>
                          <a:ea typeface="Times New Roman"/>
                          <a:cs typeface="Times New Roman"/>
                        </a:rPr>
                        <a:t>Projekta idejas </a:t>
                      </a:r>
                      <a:r>
                        <a:rPr lang="lv-LV" sz="1000" i="0" dirty="0" smtClean="0">
                          <a:latin typeface="+mj-lt"/>
                          <a:ea typeface="Times New Roman"/>
                          <a:cs typeface="Times New Roman"/>
                        </a:rPr>
                        <a:t>iesniedzējs</a:t>
                      </a:r>
                      <a:r>
                        <a:rPr lang="lv-LV" sz="1000" i="0" baseline="0" dirty="0" smtClean="0">
                          <a:latin typeface="+mj-lt"/>
                          <a:ea typeface="Times New Roman"/>
                          <a:cs typeface="Times New Roman"/>
                        </a:rPr>
                        <a:t> </a:t>
                      </a:r>
                      <a:r>
                        <a:rPr lang="lv-LV" sz="1000" i="0" dirty="0" smtClean="0">
                          <a:latin typeface="+mj-lt"/>
                          <a:ea typeface="Times New Roman"/>
                          <a:cs typeface="Times New Roman"/>
                        </a:rPr>
                        <a:t>kā </a:t>
                      </a:r>
                      <a:r>
                        <a:rPr lang="lv-LV" sz="1000" i="0" dirty="0">
                          <a:latin typeface="+mj-lt"/>
                          <a:ea typeface="Times New Roman"/>
                          <a:cs typeface="Times New Roman"/>
                        </a:rPr>
                        <a:t>kontaktpersonu norāda personu, kura ir tieši atbildīga par projekta idejas veidlapas sagatavošanu un ar kuru nepieciešamības gadījumā iespējams sazināties:</a:t>
                      </a:r>
                      <a:br>
                        <a:rPr lang="lv-LV" sz="1000" i="0" dirty="0">
                          <a:latin typeface="+mj-lt"/>
                          <a:ea typeface="Times New Roman"/>
                          <a:cs typeface="Times New Roman"/>
                        </a:rPr>
                      </a:br>
                      <a:r>
                        <a:rPr lang="lv-LV" sz="1000" i="0" dirty="0">
                          <a:latin typeface="+mj-lt"/>
                          <a:ea typeface="Times New Roman"/>
                          <a:cs typeface="Times New Roman"/>
                        </a:rPr>
                        <a:t>Kontaktpersonas vārds uzvārds</a:t>
                      </a:r>
                      <a:endParaRPr lang="lv-LV" sz="1000" i="0" dirty="0">
                        <a:latin typeface="+mj-lt"/>
                        <a:ea typeface="Calibri"/>
                        <a:cs typeface="Times New Roman"/>
                      </a:endParaRPr>
                    </a:p>
                  </a:txBody>
                  <a:tcPr marL="68580" marR="68580" marT="0" marB="0" anchor="ctr"/>
                </a:tc>
                <a:tc hMerge="1">
                  <a:txBody>
                    <a:bodyPr/>
                    <a:lstStyle/>
                    <a:p>
                      <a:pPr algn="l">
                        <a:spcAft>
                          <a:spcPts val="0"/>
                        </a:spcAft>
                      </a:pPr>
                      <a:endParaRPr lang="lv-LV" sz="1000" dirty="0">
                        <a:latin typeface="+mj-lt"/>
                        <a:ea typeface="Calibri"/>
                        <a:cs typeface="Times New Roman"/>
                      </a:endParaRPr>
                    </a:p>
                  </a:txBody>
                  <a:tcPr marL="68580" marR="68580" marT="0" marB="0" anchor="ctr"/>
                </a:tc>
                <a:tc hMerge="1">
                  <a:txBody>
                    <a:bodyPr/>
                    <a:lstStyle/>
                    <a:p>
                      <a:endParaRPr lang="lv-LV"/>
                    </a:p>
                  </a:txBody>
                  <a:tcPr/>
                </a:tc>
                <a:tc hMerge="1">
                  <a:txBody>
                    <a:bodyPr/>
                    <a:lstStyle/>
                    <a:p>
                      <a:endParaRPr lang="lv-LV"/>
                    </a:p>
                  </a:txBody>
                  <a:tcPr/>
                </a:tc>
              </a:tr>
              <a:tr h="217066">
                <a:tc vMerge="1">
                  <a:txBody>
                    <a:bodyPr/>
                    <a:lstStyle/>
                    <a:p>
                      <a:endParaRPr lang="lv-LV"/>
                    </a:p>
                  </a:txBody>
                  <a:tcPr/>
                </a:tc>
                <a:tc gridSpan="4">
                  <a:txBody>
                    <a:bodyPr/>
                    <a:lstStyle/>
                    <a:p>
                      <a:pPr algn="l">
                        <a:spcAft>
                          <a:spcPts val="0"/>
                        </a:spcAft>
                      </a:pPr>
                      <a:r>
                        <a:rPr lang="lv-LV" sz="1000" b="1" i="0" dirty="0">
                          <a:latin typeface="+mj-lt"/>
                          <a:ea typeface="Times New Roman"/>
                          <a:cs typeface="Times New Roman"/>
                        </a:rPr>
                        <a:t>Ieņemamais amats</a:t>
                      </a:r>
                      <a:endParaRPr lang="lv-LV" sz="1000" b="1" i="0" dirty="0">
                        <a:latin typeface="+mj-lt"/>
                        <a:ea typeface="Calibri"/>
                        <a:cs typeface="Times New Roman"/>
                      </a:endParaRPr>
                    </a:p>
                  </a:txBody>
                  <a:tcPr marL="68580" marR="68580" marT="0" marB="0" anchor="ctr"/>
                </a:tc>
                <a:tc hMerge="1">
                  <a:txBody>
                    <a:bodyPr/>
                    <a:lstStyle/>
                    <a:p>
                      <a:pPr algn="l">
                        <a:spcAft>
                          <a:spcPts val="0"/>
                        </a:spcAft>
                      </a:pPr>
                      <a:endParaRPr lang="lv-LV" sz="1000" dirty="0">
                        <a:latin typeface="+mj-lt"/>
                        <a:ea typeface="Calibri"/>
                        <a:cs typeface="Times New Roman"/>
                      </a:endParaRPr>
                    </a:p>
                  </a:txBody>
                  <a:tcPr marL="68580" marR="68580" marT="0" marB="0" anchor="ctr"/>
                </a:tc>
                <a:tc hMerge="1">
                  <a:txBody>
                    <a:bodyPr/>
                    <a:lstStyle/>
                    <a:p>
                      <a:endParaRPr lang="lv-LV"/>
                    </a:p>
                  </a:txBody>
                  <a:tcPr/>
                </a:tc>
                <a:tc hMerge="1">
                  <a:txBody>
                    <a:bodyPr/>
                    <a:lstStyle/>
                    <a:p>
                      <a:endParaRPr lang="lv-LV"/>
                    </a:p>
                  </a:txBody>
                  <a:tcPr/>
                </a:tc>
              </a:tr>
              <a:tr h="146119">
                <a:tc vMerge="1">
                  <a:txBody>
                    <a:bodyPr/>
                    <a:lstStyle/>
                    <a:p>
                      <a:endParaRPr lang="lv-LV"/>
                    </a:p>
                  </a:txBody>
                  <a:tcPr/>
                </a:tc>
                <a:tc gridSpan="4">
                  <a:txBody>
                    <a:bodyPr/>
                    <a:lstStyle/>
                    <a:p>
                      <a:pPr algn="l">
                        <a:spcAft>
                          <a:spcPts val="0"/>
                        </a:spcAft>
                      </a:pPr>
                      <a:r>
                        <a:rPr lang="lv-LV" sz="1000" b="1" i="0" dirty="0">
                          <a:latin typeface="+mj-lt"/>
                          <a:ea typeface="Times New Roman"/>
                          <a:cs typeface="Times New Roman"/>
                        </a:rPr>
                        <a:t>Tālrunis</a:t>
                      </a:r>
                      <a:endParaRPr lang="lv-LV" sz="1000" b="1" i="0" dirty="0">
                        <a:latin typeface="+mj-lt"/>
                        <a:ea typeface="Calibri"/>
                        <a:cs typeface="Times New Roman"/>
                      </a:endParaRPr>
                    </a:p>
                  </a:txBody>
                  <a:tcPr marL="68580" marR="68580" marT="0" marB="0" anchor="ctr"/>
                </a:tc>
                <a:tc hMerge="1">
                  <a:txBody>
                    <a:bodyPr/>
                    <a:lstStyle/>
                    <a:p>
                      <a:endParaRPr lang="lv-LV" dirty="0"/>
                    </a:p>
                  </a:txBody>
                  <a:tcPr marL="68580" marR="68580" marT="0" marB="0" anchor="ctr"/>
                </a:tc>
                <a:tc hMerge="1">
                  <a:txBody>
                    <a:bodyPr/>
                    <a:lstStyle/>
                    <a:p>
                      <a:endParaRPr lang="lv-LV"/>
                    </a:p>
                  </a:txBody>
                  <a:tcPr/>
                </a:tc>
                <a:tc hMerge="1">
                  <a:txBody>
                    <a:bodyPr/>
                    <a:lstStyle/>
                    <a:p>
                      <a:endParaRPr lang="lv-LV"/>
                    </a:p>
                  </a:txBody>
                  <a:tcPr/>
                </a:tc>
              </a:tr>
              <a:tr h="146119">
                <a:tc vMerge="1">
                  <a:txBody>
                    <a:bodyPr/>
                    <a:lstStyle/>
                    <a:p>
                      <a:endParaRPr lang="lv-LV"/>
                    </a:p>
                  </a:txBody>
                  <a:tcPr/>
                </a:tc>
                <a:tc gridSpan="4">
                  <a:txBody>
                    <a:bodyPr/>
                    <a:lstStyle/>
                    <a:p>
                      <a:pPr algn="l">
                        <a:spcAft>
                          <a:spcPts val="0"/>
                        </a:spcAft>
                      </a:pPr>
                      <a:r>
                        <a:rPr lang="lv-LV" sz="1000" b="1" i="0" dirty="0">
                          <a:latin typeface="+mj-lt"/>
                          <a:ea typeface="Times New Roman"/>
                          <a:cs typeface="Times New Roman"/>
                        </a:rPr>
                        <a:t>E - pasts</a:t>
                      </a:r>
                      <a:endParaRPr lang="lv-LV" sz="1000" b="1" i="0" dirty="0">
                        <a:latin typeface="+mj-lt"/>
                        <a:ea typeface="Calibri"/>
                        <a:cs typeface="Times New Roman"/>
                      </a:endParaRPr>
                    </a:p>
                  </a:txBody>
                  <a:tcPr marL="68580" marR="68580" marT="0" marB="0" anchor="ctr"/>
                </a:tc>
                <a:tc hMerge="1">
                  <a:txBody>
                    <a:bodyPr/>
                    <a:lstStyle/>
                    <a:p>
                      <a:pPr algn="l">
                        <a:spcAft>
                          <a:spcPts val="0"/>
                        </a:spcAft>
                      </a:pPr>
                      <a:endParaRPr lang="lv-LV" sz="1000" dirty="0">
                        <a:latin typeface="+mj-lt"/>
                        <a:ea typeface="Calibri"/>
                        <a:cs typeface="Times New Roman"/>
                      </a:endParaRPr>
                    </a:p>
                  </a:txBody>
                  <a:tcPr marL="68580" marR="68580" marT="0" marB="0" anchor="ctr"/>
                </a:tc>
                <a:tc hMerge="1">
                  <a:txBody>
                    <a:bodyPr/>
                    <a:lstStyle/>
                    <a:p>
                      <a:endParaRPr lang="lv-LV"/>
                    </a:p>
                  </a:txBody>
                  <a:tcPr/>
                </a:tc>
                <a:tc hMerge="1">
                  <a:txBody>
                    <a:bodyPr/>
                    <a:lstStyle/>
                    <a:p>
                      <a:endParaRPr lang="lv-LV"/>
                    </a:p>
                  </a:txBody>
                  <a:tcPr/>
                </a:tc>
              </a:tr>
              <a:tr h="495747">
                <a:tc rowSpan="3">
                  <a:txBody>
                    <a:bodyPr/>
                    <a:lstStyle/>
                    <a:p>
                      <a:pPr algn="l">
                        <a:spcAft>
                          <a:spcPts val="0"/>
                        </a:spcAft>
                      </a:pPr>
                      <a:r>
                        <a:rPr lang="lv-LV" sz="1500" b="1" kern="1200" dirty="0">
                          <a:solidFill>
                            <a:schemeClr val="dk1"/>
                          </a:solidFill>
                          <a:latin typeface="+mj-lt"/>
                          <a:ea typeface="+mn-ea"/>
                          <a:cs typeface="+mn-cs"/>
                        </a:rPr>
                        <a:t>Korespondences adrese </a:t>
                      </a:r>
                      <a:br>
                        <a:rPr lang="lv-LV" sz="1500" b="1" kern="1200" dirty="0">
                          <a:solidFill>
                            <a:schemeClr val="dk1"/>
                          </a:solidFill>
                          <a:latin typeface="+mj-lt"/>
                          <a:ea typeface="+mn-ea"/>
                          <a:cs typeface="+mn-cs"/>
                        </a:rPr>
                      </a:br>
                      <a:r>
                        <a:rPr lang="lv-LV" sz="1500" b="1" kern="1200" dirty="0">
                          <a:solidFill>
                            <a:schemeClr val="dk1"/>
                          </a:solidFill>
                          <a:latin typeface="+mj-lt"/>
                          <a:ea typeface="+mn-ea"/>
                          <a:cs typeface="+mn-cs"/>
                        </a:rPr>
                        <a:t>(aizpilda, ja atšķiras no juridiskās adreses)</a:t>
                      </a:r>
                    </a:p>
                  </a:txBody>
                  <a:tcPr marL="68580" marR="68580" marT="0" marB="0" anchor="ctr"/>
                </a:tc>
                <a:tc gridSpan="4">
                  <a:txBody>
                    <a:bodyPr/>
                    <a:lstStyle/>
                    <a:p>
                      <a:pPr algn="l">
                        <a:spcAft>
                          <a:spcPts val="0"/>
                        </a:spcAft>
                      </a:pPr>
                      <a:r>
                        <a:rPr lang="lv-LV" sz="1000" i="0" dirty="0">
                          <a:latin typeface="+mj-lt"/>
                          <a:ea typeface="Times New Roman"/>
                          <a:cs typeface="Times New Roman"/>
                        </a:rPr>
                        <a:t>Jānorāda projekta idejas iesniedzēja korespondences adrese (ja tā atšķiras no juridiskās adreses), ierakstot attiecīgajās ailēs prasīto informāciju.</a:t>
                      </a:r>
                      <a:br>
                        <a:rPr lang="lv-LV" sz="1000" i="0" dirty="0">
                          <a:latin typeface="+mj-lt"/>
                          <a:ea typeface="Times New Roman"/>
                          <a:cs typeface="Times New Roman"/>
                        </a:rPr>
                      </a:br>
                      <a:r>
                        <a:rPr lang="lv-LV" sz="1000" b="1" i="0" dirty="0">
                          <a:latin typeface="+mj-lt"/>
                          <a:ea typeface="Times New Roman"/>
                          <a:cs typeface="Times New Roman"/>
                        </a:rPr>
                        <a:t>Iela, mājas nosaukums, Nr./dzīvokļa Nr. </a:t>
                      </a:r>
                      <a:endParaRPr lang="lv-LV" sz="1000" b="1" i="0" dirty="0">
                        <a:latin typeface="+mj-lt"/>
                        <a:ea typeface="Calibri"/>
                        <a:cs typeface="Times New Roman"/>
                      </a:endParaRPr>
                    </a:p>
                  </a:txBody>
                  <a:tcPr marL="68580" marR="68580" marT="0" marB="0" anchor="ctr"/>
                </a:tc>
                <a:tc hMerge="1">
                  <a:txBody>
                    <a:bodyPr/>
                    <a:lstStyle/>
                    <a:p>
                      <a:endParaRPr lang="lv-LV"/>
                    </a:p>
                  </a:txBody>
                  <a:tcPr/>
                </a:tc>
                <a:tc hMerge="1">
                  <a:txBody>
                    <a:bodyPr/>
                    <a:lstStyle/>
                    <a:p>
                      <a:endParaRPr lang="lv-LV"/>
                    </a:p>
                  </a:txBody>
                  <a:tcPr/>
                </a:tc>
                <a:tc hMerge="1">
                  <a:txBody>
                    <a:bodyPr/>
                    <a:lstStyle/>
                    <a:p>
                      <a:endParaRPr lang="lv-LV"/>
                    </a:p>
                  </a:txBody>
                  <a:tcPr/>
                </a:tc>
              </a:tr>
              <a:tr h="146119">
                <a:tc vMerge="1">
                  <a:txBody>
                    <a:bodyPr/>
                    <a:lstStyle/>
                    <a:p>
                      <a:endParaRPr lang="lv-LV"/>
                    </a:p>
                  </a:txBody>
                  <a:tcPr/>
                </a:tc>
                <a:tc>
                  <a:txBody>
                    <a:bodyPr/>
                    <a:lstStyle/>
                    <a:p>
                      <a:pPr algn="l">
                        <a:spcAft>
                          <a:spcPts val="0"/>
                        </a:spcAft>
                      </a:pPr>
                      <a:r>
                        <a:rPr lang="lv-LV" sz="1000" b="1" i="0" dirty="0">
                          <a:latin typeface="+mj-lt"/>
                          <a:ea typeface="Times New Roman"/>
                          <a:cs typeface="Times New Roman"/>
                        </a:rPr>
                        <a:t>Republikas pilsēta </a:t>
                      </a:r>
                      <a:endParaRPr lang="lv-LV" sz="1000" b="1" i="0" dirty="0">
                        <a:latin typeface="+mj-lt"/>
                        <a:ea typeface="Calibri"/>
                        <a:cs typeface="Times New Roman"/>
                      </a:endParaRPr>
                    </a:p>
                  </a:txBody>
                  <a:tcPr marL="68580" marR="68580" marT="0" marB="0" anchor="ctr"/>
                </a:tc>
                <a:tc gridSpan="2">
                  <a:txBody>
                    <a:bodyPr/>
                    <a:lstStyle/>
                    <a:p>
                      <a:pPr algn="ctr">
                        <a:spcAft>
                          <a:spcPts val="0"/>
                        </a:spcAft>
                      </a:pPr>
                      <a:r>
                        <a:rPr lang="lv-LV" sz="1000" b="1" i="1" dirty="0">
                          <a:latin typeface="+mj-lt"/>
                          <a:ea typeface="Times New Roman"/>
                          <a:cs typeface="Times New Roman"/>
                        </a:rPr>
                        <a:t> Novads </a:t>
                      </a:r>
                      <a:endParaRPr lang="lv-LV" sz="1000" b="1" dirty="0">
                        <a:latin typeface="+mj-lt"/>
                        <a:ea typeface="Calibri"/>
                        <a:cs typeface="Times New Roman"/>
                      </a:endParaRPr>
                    </a:p>
                  </a:txBody>
                  <a:tcPr marL="68580" marR="68580" marT="0" marB="0" anchor="ctr"/>
                </a:tc>
                <a:tc hMerge="1">
                  <a:txBody>
                    <a:bodyPr/>
                    <a:lstStyle/>
                    <a:p>
                      <a:endParaRPr lang="lv-LV"/>
                    </a:p>
                  </a:txBody>
                  <a:tcPr/>
                </a:tc>
                <a:tc>
                  <a:txBody>
                    <a:bodyPr/>
                    <a:lstStyle/>
                    <a:p>
                      <a:pPr marL="0" algn="ctr" defTabSz="939575" rtl="0" eaLnBrk="1" latinLnBrk="0" hangingPunct="1">
                        <a:spcAft>
                          <a:spcPts val="0"/>
                        </a:spcAft>
                      </a:pPr>
                      <a:r>
                        <a:rPr lang="lv-LV" sz="1000" b="1" i="1" kern="1200" dirty="0" smtClean="0">
                          <a:solidFill>
                            <a:schemeClr val="dk1"/>
                          </a:solidFill>
                          <a:latin typeface="+mj-lt"/>
                          <a:ea typeface="Times New Roman"/>
                          <a:cs typeface="Times New Roman"/>
                        </a:rPr>
                        <a:t>Novada pilsēta vai pagasts</a:t>
                      </a:r>
                      <a:endParaRPr lang="lv-LV" sz="1000" b="1" i="1" kern="1200" dirty="0">
                        <a:solidFill>
                          <a:schemeClr val="dk1"/>
                        </a:solidFill>
                        <a:latin typeface="+mj-lt"/>
                        <a:ea typeface="Times New Roman"/>
                        <a:cs typeface="Times New Roman"/>
                      </a:endParaRPr>
                    </a:p>
                  </a:txBody>
                  <a:tcPr marL="68580" marR="68580" marT="0" marB="0" anchor="ctr"/>
                </a:tc>
              </a:tr>
              <a:tr h="146119">
                <a:tc vMerge="1">
                  <a:txBody>
                    <a:bodyPr/>
                    <a:lstStyle/>
                    <a:p>
                      <a:endParaRPr lang="lv-LV"/>
                    </a:p>
                  </a:txBody>
                  <a:tcPr/>
                </a:tc>
                <a:tc gridSpan="4">
                  <a:txBody>
                    <a:bodyPr/>
                    <a:lstStyle/>
                    <a:p>
                      <a:pPr algn="l">
                        <a:spcAft>
                          <a:spcPts val="0"/>
                        </a:spcAft>
                      </a:pPr>
                      <a:r>
                        <a:rPr lang="lv-LV" sz="1000" b="1" i="0" dirty="0">
                          <a:latin typeface="+mj-lt"/>
                          <a:ea typeface="Times New Roman"/>
                          <a:cs typeface="Times New Roman"/>
                        </a:rPr>
                        <a:t>Pasta indekss</a:t>
                      </a:r>
                      <a:endParaRPr lang="lv-LV" sz="1000" b="1" i="0" dirty="0">
                        <a:latin typeface="+mj-lt"/>
                        <a:ea typeface="Calibri"/>
                        <a:cs typeface="Times New Roman"/>
                      </a:endParaRPr>
                    </a:p>
                  </a:txBody>
                  <a:tcPr marL="68580" marR="68580" marT="0" marB="0" anchor="ctr"/>
                </a:tc>
                <a:tc hMerge="1">
                  <a:txBody>
                    <a:bodyPr/>
                    <a:lstStyle/>
                    <a:p>
                      <a:endParaRPr lang="lv-LV" dirty="0"/>
                    </a:p>
                  </a:txBody>
                  <a:tcPr/>
                </a:tc>
                <a:tc hMerge="1">
                  <a:txBody>
                    <a:bodyPr/>
                    <a:lstStyle/>
                    <a:p>
                      <a:endParaRPr lang="lv-LV"/>
                    </a:p>
                  </a:txBody>
                  <a:tcPr/>
                </a:tc>
                <a:tc hMerge="1">
                  <a:txBody>
                    <a:bodyPr/>
                    <a:lstStyle/>
                    <a:p>
                      <a:endParaRPr lang="lv-LV"/>
                    </a:p>
                  </a:txBody>
                  <a:tcPr/>
                </a:tc>
              </a:tr>
              <a:tr h="233790">
                <a:tc>
                  <a:txBody>
                    <a:bodyPr/>
                    <a:lstStyle/>
                    <a:p>
                      <a:pPr algn="l">
                        <a:spcAft>
                          <a:spcPts val="0"/>
                        </a:spcAft>
                      </a:pPr>
                      <a:r>
                        <a:rPr lang="lv-LV" sz="1500" b="1" kern="1200" dirty="0">
                          <a:solidFill>
                            <a:schemeClr val="dk1"/>
                          </a:solidFill>
                          <a:latin typeface="+mj-lt"/>
                          <a:ea typeface="+mn-ea"/>
                          <a:cs typeface="+mn-cs"/>
                        </a:rPr>
                        <a:t>Projekta idejas identifikācijas Nr.*:</a:t>
                      </a:r>
                    </a:p>
                  </a:txBody>
                  <a:tcPr marL="68580" marR="68580" marT="0" marB="0" anchor="ctr"/>
                </a:tc>
                <a:tc gridSpan="4">
                  <a:txBody>
                    <a:bodyPr/>
                    <a:lstStyle/>
                    <a:p>
                      <a:endParaRPr lang="lv-LV" sz="1000" dirty="0">
                        <a:latin typeface="+mj-lt"/>
                      </a:endParaRPr>
                    </a:p>
                  </a:txBody>
                  <a:tcPr/>
                </a:tc>
                <a:tc hMerge="1">
                  <a:txBody>
                    <a:bodyPr/>
                    <a:lstStyle/>
                    <a:p>
                      <a:endParaRPr lang="lv-LV" sz="1000" dirty="0">
                        <a:latin typeface="+mj-lt"/>
                      </a:endParaRPr>
                    </a:p>
                  </a:txBody>
                  <a:tcPr/>
                </a:tc>
                <a:tc hMerge="1">
                  <a:txBody>
                    <a:bodyPr/>
                    <a:lstStyle/>
                    <a:p>
                      <a:endParaRPr lang="lv-LV"/>
                    </a:p>
                  </a:txBody>
                  <a:tcPr/>
                </a:tc>
                <a:tc hMerge="1">
                  <a:txBody>
                    <a:bodyPr/>
                    <a:lstStyle/>
                    <a:p>
                      <a:endParaRPr lang="lv-LV"/>
                    </a:p>
                  </a:txBody>
                  <a:tcPr/>
                </a:tc>
              </a:tr>
              <a:tr h="438357">
                <a:tc>
                  <a:txBody>
                    <a:bodyPr/>
                    <a:lstStyle/>
                    <a:p>
                      <a:pPr algn="l">
                        <a:spcAft>
                          <a:spcPts val="0"/>
                        </a:spcAft>
                      </a:pPr>
                      <a:r>
                        <a:rPr lang="lv-LV" sz="1500" b="1" kern="1200" dirty="0">
                          <a:solidFill>
                            <a:schemeClr val="dk1"/>
                          </a:solidFill>
                          <a:latin typeface="+mj-lt"/>
                          <a:ea typeface="+mn-ea"/>
                          <a:cs typeface="+mn-cs"/>
                        </a:rPr>
                        <a:t>Projekta idejas iesniegšanas datums*:</a:t>
                      </a:r>
                    </a:p>
                  </a:txBody>
                  <a:tcPr marL="68580" marR="68580" marT="0" marB="0" anchor="ctr"/>
                </a:tc>
                <a:tc gridSpan="4">
                  <a:txBody>
                    <a:bodyPr/>
                    <a:lstStyle/>
                    <a:p>
                      <a:endParaRPr lang="lv-LV" sz="1000" dirty="0">
                        <a:latin typeface="+mj-lt"/>
                      </a:endParaRPr>
                    </a:p>
                  </a:txBody>
                  <a:tcPr/>
                </a:tc>
                <a:tc hMerge="1">
                  <a:txBody>
                    <a:bodyPr/>
                    <a:lstStyle/>
                    <a:p>
                      <a:endParaRPr lang="lv-LV" sz="1000" dirty="0">
                        <a:latin typeface="+mj-lt"/>
                      </a:endParaRPr>
                    </a:p>
                  </a:txBody>
                  <a:tcPr/>
                </a:tc>
                <a:tc hMerge="1">
                  <a:txBody>
                    <a:bodyPr/>
                    <a:lstStyle/>
                    <a:p>
                      <a:endParaRPr lang="lv-LV"/>
                    </a:p>
                  </a:txBody>
                  <a:tcPr/>
                </a:tc>
                <a:tc hMerge="1">
                  <a:txBody>
                    <a:bodyPr/>
                    <a:lstStyle/>
                    <a:p>
                      <a:endParaRPr lang="lv-LV"/>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798" y="140277"/>
            <a:ext cx="6096000" cy="888423"/>
          </a:xfrm>
        </p:spPr>
        <p:txBody>
          <a:bodyPr/>
          <a:lstStyle/>
          <a:p>
            <a:r>
              <a:rPr lang="lv-LV" dirty="0" smtClean="0">
                <a:latin typeface="+mj-lt"/>
              </a:rPr>
              <a:t>Kvalitātes kritērijs</a:t>
            </a:r>
            <a:endParaRPr lang="lv-LV" dirty="0">
              <a:latin typeface="+mj-lt"/>
            </a:endParaRPr>
          </a:p>
        </p:txBody>
      </p:sp>
      <p:graphicFrame>
        <p:nvGraphicFramePr>
          <p:cNvPr id="7" name="Satura vietturis 6"/>
          <p:cNvGraphicFramePr>
            <a:graphicFrameLocks noGrp="1"/>
          </p:cNvGraphicFramePr>
          <p:nvPr>
            <p:ph idx="1"/>
          </p:nvPr>
        </p:nvGraphicFramePr>
        <p:xfrm>
          <a:off x="-1" y="1309255"/>
          <a:ext cx="9144002" cy="5561336"/>
        </p:xfrm>
        <a:graphic>
          <a:graphicData uri="http://schemas.openxmlformats.org/drawingml/2006/table">
            <a:tbl>
              <a:tblPr firstRow="1" bandRow="1">
                <a:tableStyleId>{5C22544A-7EE6-4342-B048-85BDC9FD1C3A}</a:tableStyleId>
              </a:tblPr>
              <a:tblGrid>
                <a:gridCol w="529937"/>
                <a:gridCol w="5663046"/>
                <a:gridCol w="387684"/>
                <a:gridCol w="2563335"/>
              </a:tblGrid>
              <a:tr h="656511">
                <a:tc>
                  <a:txBody>
                    <a:bodyPr/>
                    <a:lstStyle/>
                    <a:p>
                      <a:pPr algn="just">
                        <a:lnSpc>
                          <a:spcPct val="115000"/>
                        </a:lnSpc>
                        <a:spcAft>
                          <a:spcPts val="0"/>
                        </a:spcAft>
                      </a:pPr>
                      <a:r>
                        <a:rPr lang="lv-LV" sz="1200" b="1" dirty="0">
                          <a:solidFill>
                            <a:srgbClr val="000000"/>
                          </a:solidFill>
                          <a:latin typeface="+mj-lt"/>
                          <a:ea typeface="Times New Roman"/>
                          <a:cs typeface="Times New Roman"/>
                        </a:rPr>
                        <a:t>11.</a:t>
                      </a:r>
                      <a:endParaRPr lang="lv-LV" sz="1100" dirty="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b="1" dirty="0">
                          <a:latin typeface="+mj-lt"/>
                          <a:ea typeface="Times New Roman"/>
                          <a:cs typeface="Times New Roman"/>
                        </a:rPr>
                        <a:t>Atjaunošanas darbu ietekme uz kultūras pieminekļa saglabājamām vērtībām:</a:t>
                      </a:r>
                      <a:endParaRPr lang="lv-LV" sz="1700" dirty="0">
                        <a:latin typeface="+mj-lt"/>
                        <a:ea typeface="Times New Roman"/>
                        <a:cs typeface="Times New Roman"/>
                      </a:endParaRPr>
                    </a:p>
                  </a:txBody>
                  <a:tcPr marL="68580" marR="68580" marT="0" marB="0"/>
                </a:tc>
                <a:tc>
                  <a:txBody>
                    <a:bodyPr/>
                    <a:lstStyle/>
                    <a:p>
                      <a:pPr algn="ctr">
                        <a:lnSpc>
                          <a:spcPct val="115000"/>
                        </a:lnSpc>
                        <a:spcAft>
                          <a:spcPts val="0"/>
                        </a:spcAft>
                      </a:pPr>
                      <a:endParaRPr lang="lv-LV" sz="110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b="1" dirty="0">
                          <a:latin typeface="+mj-lt"/>
                          <a:ea typeface="Times New Roman"/>
                          <a:cs typeface="Times New Roman"/>
                        </a:rPr>
                        <a:t>Izslēdzošs 1.kārtā/ N/A</a:t>
                      </a:r>
                      <a:endParaRPr lang="lv-LV" sz="1700" dirty="0">
                        <a:latin typeface="+mj-lt"/>
                        <a:ea typeface="Times New Roman"/>
                        <a:cs typeface="Times New Roman"/>
                      </a:endParaRPr>
                    </a:p>
                  </a:txBody>
                  <a:tcPr marL="68580" marR="68580" marT="0" marB="0"/>
                </a:tc>
              </a:tr>
              <a:tr h="1187571">
                <a:tc>
                  <a:txBody>
                    <a:bodyPr/>
                    <a:lstStyle/>
                    <a:p>
                      <a:pPr algn="just">
                        <a:lnSpc>
                          <a:spcPct val="115000"/>
                        </a:lnSpc>
                        <a:spcAft>
                          <a:spcPts val="0"/>
                        </a:spcAft>
                      </a:pPr>
                      <a:r>
                        <a:rPr lang="lv-LV" sz="1500">
                          <a:solidFill>
                            <a:srgbClr val="000000"/>
                          </a:solidFill>
                          <a:latin typeface="+mj-lt"/>
                          <a:ea typeface="Times New Roman"/>
                          <a:cs typeface="Times New Roman"/>
                        </a:rPr>
                        <a:t>11.1. </a:t>
                      </a:r>
                      <a:endParaRPr lang="lv-LV" sz="150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dirty="0">
                          <a:latin typeface="+mj-lt"/>
                          <a:ea typeface="Times New Roman"/>
                          <a:cs typeface="Times New Roman"/>
                        </a:rPr>
                        <a:t>Paredzams ieguldījums sena, unikāla kultūras pieminekļa, kas ir saglabājies bez vēlāku laiku būtiskiem uzslāņojumiem oriģinālās substances saglabāšanā un plānotie darbi atbilst kultūras pieminekļa atjaunošanas un labas prakses principiem.</a:t>
                      </a:r>
                    </a:p>
                  </a:txBody>
                  <a:tcPr marL="68580" marR="68580" marT="0" marB="0"/>
                </a:tc>
                <a:tc>
                  <a:txBody>
                    <a:bodyPr/>
                    <a:lstStyle/>
                    <a:p>
                      <a:pPr algn="ctr">
                        <a:lnSpc>
                          <a:spcPct val="115000"/>
                        </a:lnSpc>
                        <a:spcAft>
                          <a:spcPts val="0"/>
                        </a:spcAft>
                      </a:pPr>
                      <a:r>
                        <a:rPr lang="lv-LV" sz="1500">
                          <a:solidFill>
                            <a:srgbClr val="000000"/>
                          </a:solidFill>
                          <a:latin typeface="+mj-lt"/>
                          <a:ea typeface="Times New Roman"/>
                          <a:cs typeface="Times New Roman"/>
                        </a:rPr>
                        <a:t>6</a:t>
                      </a:r>
                      <a:endParaRPr lang="lv-LV" sz="150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500" dirty="0">
                        <a:latin typeface="+mj-lt"/>
                        <a:ea typeface="Times New Roman"/>
                        <a:cs typeface="Times New Roman"/>
                      </a:endParaRPr>
                    </a:p>
                  </a:txBody>
                  <a:tcPr marL="68580" marR="68580" marT="0" marB="0"/>
                </a:tc>
              </a:tr>
              <a:tr h="1187571">
                <a:tc>
                  <a:txBody>
                    <a:bodyPr/>
                    <a:lstStyle/>
                    <a:p>
                      <a:pPr algn="just">
                        <a:lnSpc>
                          <a:spcPct val="115000"/>
                        </a:lnSpc>
                        <a:spcAft>
                          <a:spcPts val="0"/>
                        </a:spcAft>
                      </a:pPr>
                      <a:r>
                        <a:rPr lang="lv-LV" sz="1500">
                          <a:solidFill>
                            <a:srgbClr val="000000"/>
                          </a:solidFill>
                          <a:latin typeface="+mj-lt"/>
                          <a:ea typeface="Times New Roman"/>
                          <a:cs typeface="Times New Roman"/>
                        </a:rPr>
                        <a:t>11.2.</a:t>
                      </a:r>
                      <a:endParaRPr lang="lv-LV" sz="150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dirty="0">
                          <a:latin typeface="+mj-lt"/>
                          <a:ea typeface="Times New Roman"/>
                          <a:cs typeface="Calibri"/>
                        </a:rPr>
                        <a:t>Paredzams ieguldījums vērtīga kultūras pieminekļa ar samērā augstu autentiskuma pakāpi oriģinālās substances saglabāšanā un plānotie darbi atbilst kultūras pieminekļa atjaunošanas un labas prakses principiem. </a:t>
                      </a:r>
                    </a:p>
                  </a:txBody>
                  <a:tcPr marL="68580" marR="68580" marT="0" marB="0"/>
                </a:tc>
                <a:tc>
                  <a:txBody>
                    <a:bodyPr/>
                    <a:lstStyle/>
                    <a:p>
                      <a:pPr algn="ctr">
                        <a:lnSpc>
                          <a:spcPct val="115000"/>
                        </a:lnSpc>
                        <a:spcAft>
                          <a:spcPts val="0"/>
                        </a:spcAft>
                      </a:pPr>
                      <a:r>
                        <a:rPr lang="lv-LV" sz="1500" dirty="0">
                          <a:solidFill>
                            <a:srgbClr val="000000"/>
                          </a:solidFill>
                          <a:latin typeface="+mj-lt"/>
                          <a:ea typeface="Times New Roman"/>
                          <a:cs typeface="Times New Roman"/>
                        </a:rPr>
                        <a:t>4</a:t>
                      </a:r>
                      <a:endParaRPr lang="lv-LV" sz="1500" dirty="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500" dirty="0">
                        <a:latin typeface="+mj-lt"/>
                        <a:ea typeface="Times New Roman"/>
                        <a:cs typeface="Times New Roman"/>
                      </a:endParaRPr>
                    </a:p>
                  </a:txBody>
                  <a:tcPr marL="68580" marR="68580" marT="0" marB="0"/>
                </a:tc>
              </a:tr>
              <a:tr h="1187571">
                <a:tc>
                  <a:txBody>
                    <a:bodyPr/>
                    <a:lstStyle/>
                    <a:p>
                      <a:pPr algn="just">
                        <a:lnSpc>
                          <a:spcPct val="115000"/>
                        </a:lnSpc>
                        <a:spcAft>
                          <a:spcPts val="0"/>
                        </a:spcAft>
                      </a:pPr>
                      <a:r>
                        <a:rPr lang="lv-LV" sz="1500">
                          <a:solidFill>
                            <a:srgbClr val="000000"/>
                          </a:solidFill>
                          <a:latin typeface="+mj-lt"/>
                          <a:ea typeface="Times New Roman"/>
                          <a:cs typeface="Times New Roman"/>
                        </a:rPr>
                        <a:t>11.3.</a:t>
                      </a:r>
                      <a:endParaRPr lang="lv-LV" sz="150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dirty="0">
                          <a:latin typeface="+mj-lt"/>
                          <a:ea typeface="Times New Roman"/>
                          <a:cs typeface="Calibri"/>
                        </a:rPr>
                        <a:t>Paredzams ieguldījums kultūras pieminekļa, kuru skārušas pārbūves oriģinālās substances saglabāšanā un plānotie darbi daļēji atbilst kultūras pieminekļa atjaunošanas un labas prakses principiem. </a:t>
                      </a:r>
                    </a:p>
                  </a:txBody>
                  <a:tcPr marL="68580" marR="68580" marT="0" marB="0"/>
                </a:tc>
                <a:tc>
                  <a:txBody>
                    <a:bodyPr/>
                    <a:lstStyle/>
                    <a:p>
                      <a:pPr algn="ctr">
                        <a:lnSpc>
                          <a:spcPct val="115000"/>
                        </a:lnSpc>
                        <a:spcAft>
                          <a:spcPts val="0"/>
                        </a:spcAft>
                      </a:pPr>
                      <a:r>
                        <a:rPr lang="lv-LV" sz="1500" dirty="0">
                          <a:solidFill>
                            <a:srgbClr val="000000"/>
                          </a:solidFill>
                          <a:latin typeface="+mj-lt"/>
                          <a:ea typeface="Times New Roman"/>
                          <a:cs typeface="Times New Roman"/>
                        </a:rPr>
                        <a:t>2</a:t>
                      </a:r>
                      <a:endParaRPr lang="lv-LV" sz="1500" dirty="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500" dirty="0">
                        <a:latin typeface="+mj-lt"/>
                        <a:ea typeface="Times New Roman"/>
                        <a:cs typeface="Times New Roman"/>
                      </a:endParaRPr>
                    </a:p>
                  </a:txBody>
                  <a:tcPr marL="68580" marR="68580" marT="0" marB="0"/>
                </a:tc>
              </a:tr>
              <a:tr h="1329521">
                <a:tc>
                  <a:txBody>
                    <a:bodyPr/>
                    <a:lstStyle/>
                    <a:p>
                      <a:pPr algn="just">
                        <a:lnSpc>
                          <a:spcPct val="115000"/>
                        </a:lnSpc>
                        <a:spcAft>
                          <a:spcPts val="0"/>
                        </a:spcAft>
                      </a:pPr>
                      <a:r>
                        <a:rPr lang="lv-LV" sz="1500">
                          <a:solidFill>
                            <a:srgbClr val="000000"/>
                          </a:solidFill>
                          <a:latin typeface="+mj-lt"/>
                          <a:ea typeface="Times New Roman"/>
                          <a:cs typeface="Times New Roman"/>
                        </a:rPr>
                        <a:t>11.4.</a:t>
                      </a:r>
                      <a:endParaRPr lang="lv-LV" sz="150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dirty="0">
                          <a:latin typeface="+mj-lt"/>
                          <a:ea typeface="Times New Roman"/>
                          <a:cs typeface="Calibri"/>
                        </a:rPr>
                        <a:t>Nav paredzams ieguldījums kultūras pieminekļa oriģinālās substances saglabāšanā un plānotie darbi neatbilst kultūras pieminekļa atjaunošanas un labas prakses principiem.</a:t>
                      </a:r>
                    </a:p>
                  </a:txBody>
                  <a:tcPr marL="68580" marR="68580" marT="0" marB="0"/>
                </a:tc>
                <a:tc>
                  <a:txBody>
                    <a:bodyPr/>
                    <a:lstStyle/>
                    <a:p>
                      <a:pPr algn="ctr">
                        <a:lnSpc>
                          <a:spcPct val="115000"/>
                        </a:lnSpc>
                        <a:spcAft>
                          <a:spcPts val="0"/>
                        </a:spcAft>
                      </a:pPr>
                      <a:r>
                        <a:rPr lang="lv-LV" sz="1500" dirty="0">
                          <a:solidFill>
                            <a:srgbClr val="000000"/>
                          </a:solidFill>
                          <a:latin typeface="+mj-lt"/>
                          <a:ea typeface="Times New Roman"/>
                          <a:cs typeface="Times New Roman"/>
                        </a:rPr>
                        <a:t>0</a:t>
                      </a:r>
                      <a:endParaRPr lang="lv-LV" sz="1500" dirty="0">
                        <a:latin typeface="+mj-lt"/>
                        <a:ea typeface="Times New Roman"/>
                        <a:cs typeface="Times New Roman"/>
                      </a:endParaRPr>
                    </a:p>
                  </a:txBody>
                  <a:tcPr marL="68580" marR="68580" marT="0" marB="0"/>
                </a:tc>
                <a:tc>
                  <a:txBody>
                    <a:bodyPr/>
                    <a:lstStyle/>
                    <a:p>
                      <a:pPr algn="just">
                        <a:lnSpc>
                          <a:spcPct val="115000"/>
                        </a:lnSpc>
                        <a:spcAft>
                          <a:spcPts val="0"/>
                        </a:spcAft>
                      </a:pPr>
                      <a:r>
                        <a:rPr lang="lv-LV" sz="1500" dirty="0">
                          <a:latin typeface="+mj-lt"/>
                          <a:ea typeface="Times New Roman"/>
                          <a:cs typeface="Times New Roman"/>
                        </a:rPr>
                        <a:t>1.kārtas projekta ideja netiek virzīta tālāk vērtēšanai vai investīcijas konkrētā objektā netiek atbalstītas/ N/A</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Virsraksts 9"/>
          <p:cNvSpPr>
            <a:spLocks noGrp="1"/>
          </p:cNvSpPr>
          <p:nvPr>
            <p:ph type="title"/>
          </p:nvPr>
        </p:nvSpPr>
        <p:spPr>
          <a:xfrm>
            <a:off x="2590800" y="381000"/>
            <a:ext cx="6096000" cy="658091"/>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lv-LV" sz="1800" dirty="0" smtClean="0">
                <a:latin typeface="+mj-lt"/>
              </a:rPr>
              <a:t>5. SADAĻA – PROJEKTA IDEJAS IETVAROS PLĀNOTO DARBĪBU IETEKME</a:t>
            </a:r>
          </a:p>
        </p:txBody>
      </p:sp>
      <p:sp>
        <p:nvSpPr>
          <p:cNvPr id="9" name="Slaida numura vietturis 8"/>
          <p:cNvSpPr>
            <a:spLocks noGrp="1"/>
          </p:cNvSpPr>
          <p:nvPr>
            <p:ph type="sldNum" sz="quarter" idx="13"/>
          </p:nvPr>
        </p:nvSpPr>
        <p:spPr/>
        <p:txBody>
          <a:bodyPr/>
          <a:lstStyle/>
          <a:p>
            <a:pPr>
              <a:defRPr/>
            </a:pPr>
            <a:fld id="{0B4B902A-9D3E-4171-8DFA-D7825A83C39C}" type="slidenum">
              <a:rPr lang="en-US" altLang="lv-LV" smtClean="0"/>
              <a:pPr>
                <a:defRPr/>
              </a:pPr>
              <a:t>21</a:t>
            </a:fld>
            <a:endParaRPr lang="en-US" altLang="lv-LV"/>
          </a:p>
        </p:txBody>
      </p:sp>
      <p:sp>
        <p:nvSpPr>
          <p:cNvPr id="14" name="Virsraksts 9"/>
          <p:cNvSpPr>
            <a:spLocks noGrp="1"/>
          </p:cNvSpPr>
          <p:nvPr>
            <p:ph idx="1"/>
          </p:nvPr>
        </p:nvSpPr>
        <p:spPr>
          <a:xfrm>
            <a:off x="811213" y="1343891"/>
            <a:ext cx="7875587" cy="910936"/>
          </a:xfrm>
        </p:spPr>
        <p:style>
          <a:lnRef idx="1">
            <a:schemeClr val="accent1"/>
          </a:lnRef>
          <a:fillRef idx="2">
            <a:schemeClr val="accent1"/>
          </a:fillRef>
          <a:effectRef idx="1">
            <a:schemeClr val="accent1"/>
          </a:effectRef>
          <a:fontRef idx="minor">
            <a:schemeClr val="dk1"/>
          </a:fontRef>
        </p:style>
        <p:txBody>
          <a:bodyPr>
            <a:noAutofit/>
          </a:bodyPr>
          <a:lstStyle/>
          <a:p>
            <a:pPr lvl="0" defTabSz="914400"/>
            <a:r>
              <a:rPr lang="lv-LV" sz="1700" b="1" dirty="0" smtClean="0">
                <a:latin typeface="+mj-lt"/>
              </a:rPr>
              <a:t>5.2.Projekta idejas ietvaros pilnveidotās un/vai izbūvētās jaunās infrastruktūras apraksts un sasaiste ar materiālo un/vai nemateriālo kultūras mantojumu un/vai nozīmīgu dabas mantojumu </a:t>
            </a:r>
            <a:endParaRPr lang="lv-LV" sz="1700" dirty="0">
              <a:latin typeface="+mj-lt"/>
              <a:ea typeface="Calibri"/>
            </a:endParaRPr>
          </a:p>
        </p:txBody>
      </p:sp>
      <p:sp>
        <p:nvSpPr>
          <p:cNvPr id="15" name="Virsraksts 9"/>
          <p:cNvSpPr txBox="1">
            <a:spLocks/>
          </p:cNvSpPr>
          <p:nvPr/>
        </p:nvSpPr>
        <p:spPr bwMode="auto">
          <a:xfrm>
            <a:off x="811213" y="2254826"/>
            <a:ext cx="7875587" cy="4374573"/>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3957" tIns="46979" rIns="93957" bIns="46979" numCol="1" anchor="t" anchorCtr="0" compatLnSpc="1">
            <a:prstTxWarp prst="textNoShape">
              <a:avLst/>
            </a:prstTxWarp>
            <a:normAutofit/>
          </a:bodyPr>
          <a:lstStyle/>
          <a:p>
            <a:pPr lvl="0" algn="just" defTabSz="914400"/>
            <a:r>
              <a:rPr lang="lv-LV" sz="1800" dirty="0" smtClean="0">
                <a:solidFill>
                  <a:schemeClr val="tx1"/>
                </a:solidFill>
                <a:latin typeface="+mj-lt"/>
                <a:ea typeface="Times New Roman" pitchFamily="18" charset="0"/>
                <a:cs typeface="Times New Roman" pitchFamily="18" charset="0"/>
              </a:rPr>
              <a:t>Aprakstīt un pamatot infrastruktūras pilnveidošana un/vai jaunas </a:t>
            </a:r>
            <a:r>
              <a:rPr lang="lv-LV" sz="1800" b="1" dirty="0" smtClean="0">
                <a:solidFill>
                  <a:schemeClr val="tx1"/>
                </a:solidFill>
                <a:latin typeface="+mj-lt"/>
                <a:ea typeface="Times New Roman" pitchFamily="18" charset="0"/>
                <a:cs typeface="Times New Roman" pitchFamily="18" charset="0"/>
              </a:rPr>
              <a:t>infrastruktūras </a:t>
            </a:r>
            <a:r>
              <a:rPr lang="lv-LV" sz="1800" dirty="0" smtClean="0">
                <a:solidFill>
                  <a:schemeClr val="tx1"/>
                </a:solidFill>
                <a:latin typeface="+mj-lt"/>
                <a:ea typeface="Times New Roman" pitchFamily="18" charset="0"/>
                <a:cs typeface="Times New Roman" pitchFamily="18" charset="0"/>
              </a:rPr>
              <a:t>izbūves</a:t>
            </a:r>
            <a:r>
              <a:rPr lang="lv-LV" sz="1800" b="1" dirty="0" smtClean="0">
                <a:solidFill>
                  <a:schemeClr val="tx1"/>
                </a:solidFill>
                <a:latin typeface="+mj-lt"/>
                <a:ea typeface="Times New Roman" pitchFamily="18" charset="0"/>
                <a:cs typeface="Times New Roman" pitchFamily="18" charset="0"/>
              </a:rPr>
              <a:t> nepieciešamību</a:t>
            </a:r>
            <a:r>
              <a:rPr lang="lv-LV" sz="1800" dirty="0" smtClean="0">
                <a:solidFill>
                  <a:schemeClr val="tx1"/>
                </a:solidFill>
                <a:latin typeface="+mj-lt"/>
                <a:ea typeface="Times New Roman" pitchFamily="18" charset="0"/>
                <a:cs typeface="Times New Roman" pitchFamily="18" charset="0"/>
              </a:rPr>
              <a:t>:</a:t>
            </a:r>
          </a:p>
          <a:p>
            <a:pPr lvl="0" algn="just" defTabSz="914400"/>
            <a:endParaRPr lang="lv-LV" sz="500" dirty="0" smtClean="0">
              <a:solidFill>
                <a:schemeClr val="tx1"/>
              </a:solidFill>
              <a:latin typeface="+mj-lt"/>
              <a:ea typeface="Times New Roman" pitchFamily="18" charset="0"/>
              <a:cs typeface="Times New Roman" pitchFamily="18" charset="0"/>
            </a:endParaRPr>
          </a:p>
          <a:p>
            <a:pPr lvl="0" algn="just" defTabSz="914400">
              <a:buFont typeface="Arial" pitchFamily="34" charset="0"/>
              <a:buChar char="•"/>
            </a:pPr>
            <a:r>
              <a:rPr lang="lv-LV" sz="1800" dirty="0" smtClean="0">
                <a:solidFill>
                  <a:schemeClr val="tx1"/>
                </a:solidFill>
                <a:latin typeface="+mj-lt"/>
                <a:ea typeface="Times New Roman" pitchFamily="18" charset="0"/>
                <a:cs typeface="Times New Roman" pitchFamily="18" charset="0"/>
              </a:rPr>
              <a:t> nemateriālā un/vai materiālā </a:t>
            </a:r>
            <a:r>
              <a:rPr lang="lv-LV" sz="1800" b="1" dirty="0" smtClean="0">
                <a:solidFill>
                  <a:schemeClr val="tx1"/>
                </a:solidFill>
                <a:latin typeface="+mj-lt"/>
                <a:ea typeface="Times New Roman" pitchFamily="18" charset="0"/>
                <a:cs typeface="Times New Roman" pitchFamily="18" charset="0"/>
              </a:rPr>
              <a:t>kultūras mantojuma</a:t>
            </a:r>
            <a:r>
              <a:rPr lang="lv-LV" sz="1800" dirty="0" smtClean="0">
                <a:solidFill>
                  <a:schemeClr val="tx1"/>
                </a:solidFill>
                <a:latin typeface="+mj-lt"/>
                <a:ea typeface="Times New Roman" pitchFamily="18" charset="0"/>
                <a:cs typeface="Times New Roman" pitchFamily="18" charset="0"/>
              </a:rPr>
              <a:t>, kam piemīt kultūrvēsturiska, mākslinieciska, sociāla, valodiska vai pētnieciska nozīme un vērtība un kas balstās tradīcijā un tiek pārmantota no paaudzes paaudzē, </a:t>
            </a:r>
            <a:r>
              <a:rPr lang="lv-LV" sz="1800" b="1" dirty="0" smtClean="0">
                <a:solidFill>
                  <a:schemeClr val="tx1"/>
                </a:solidFill>
                <a:latin typeface="+mj-lt"/>
                <a:ea typeface="Times New Roman" pitchFamily="18" charset="0"/>
                <a:cs typeface="Times New Roman" pitchFamily="18" charset="0"/>
              </a:rPr>
              <a:t>saglabāšanas un attīstīšanas veicināšana </a:t>
            </a:r>
          </a:p>
          <a:p>
            <a:pPr lvl="0" algn="just" defTabSz="914400">
              <a:buFont typeface="Arial" pitchFamily="34" charset="0"/>
              <a:buChar char="•"/>
            </a:pPr>
            <a:r>
              <a:rPr lang="lv-LV" sz="1800" dirty="0" smtClean="0">
                <a:solidFill>
                  <a:schemeClr val="tx1"/>
                </a:solidFill>
                <a:latin typeface="+mj-lt"/>
                <a:ea typeface="Times New Roman" pitchFamily="18" charset="0"/>
                <a:cs typeface="Times New Roman" pitchFamily="18" charset="0"/>
              </a:rPr>
              <a:t> saglabāt, aizsargāt un attīstīt nozīmīgu </a:t>
            </a:r>
            <a:r>
              <a:rPr lang="lv-LV" sz="1800" b="1" dirty="0" smtClean="0">
                <a:solidFill>
                  <a:schemeClr val="tx1"/>
                </a:solidFill>
                <a:latin typeface="+mj-lt"/>
                <a:ea typeface="Times New Roman" pitchFamily="18" charset="0"/>
                <a:cs typeface="Times New Roman" pitchFamily="18" charset="0"/>
              </a:rPr>
              <a:t>dabas mantojumu</a:t>
            </a:r>
            <a:r>
              <a:rPr lang="lv-LV" sz="1800" dirty="0" smtClean="0">
                <a:solidFill>
                  <a:schemeClr val="tx1"/>
                </a:solidFill>
                <a:latin typeface="+mj-lt"/>
                <a:ea typeface="Times New Roman" pitchFamily="18" charset="0"/>
                <a:cs typeface="Times New Roman" pitchFamily="18" charset="0"/>
              </a:rPr>
              <a:t>.</a:t>
            </a:r>
            <a:endParaRPr lang="lv-LV" sz="1800" dirty="0" smtClean="0">
              <a:solidFill>
                <a:schemeClr val="tx1"/>
              </a:solidFill>
              <a:latin typeface="+mj-lt"/>
              <a:cs typeface="Arial" pitchFamily="34" charset="0"/>
            </a:endParaRPr>
          </a:p>
          <a:p>
            <a:pPr lvl="0" algn="just" defTabSz="914400" eaLnBrk="0" hangingPunct="0"/>
            <a:endParaRPr lang="lv-LV" sz="1800" b="1" dirty="0" smtClean="0">
              <a:solidFill>
                <a:schemeClr val="tx1"/>
              </a:solidFill>
              <a:latin typeface="+mj-lt"/>
              <a:ea typeface="Times New Roman" pitchFamily="18" charset="0"/>
              <a:cs typeface="Times New Roman" pitchFamily="18" charset="0"/>
            </a:endParaRPr>
          </a:p>
          <a:p>
            <a:pPr lvl="0" algn="just" defTabSz="914400" eaLnBrk="0" hangingPunct="0"/>
            <a:r>
              <a:rPr lang="lv-LV" sz="1800" b="1" dirty="0" smtClean="0">
                <a:solidFill>
                  <a:schemeClr val="tx1"/>
                </a:solidFill>
                <a:latin typeface="+mj-lt"/>
                <a:ea typeface="Times New Roman" pitchFamily="18" charset="0"/>
                <a:cs typeface="Times New Roman" pitchFamily="18" charset="0"/>
              </a:rPr>
              <a:t>Pirmajā atlases kārtā </a:t>
            </a:r>
            <a:r>
              <a:rPr lang="lv-LV" sz="1800" dirty="0" smtClean="0">
                <a:solidFill>
                  <a:schemeClr val="tx1"/>
                </a:solidFill>
                <a:latin typeface="+mj-lt"/>
                <a:ea typeface="Times New Roman" pitchFamily="18" charset="0"/>
                <a:cs typeface="Times New Roman" pitchFamily="18" charset="0"/>
              </a:rPr>
              <a:t>nozīmīgs dabas mantojums šī kritērija izpratnē ir nacionālais parks, aizsargājamo ainavu apvidus un dabas parks – </a:t>
            </a:r>
            <a:r>
              <a:rPr lang="lv-LV" sz="1800" dirty="0" err="1" smtClean="0">
                <a:solidFill>
                  <a:schemeClr val="tx1"/>
                </a:solidFill>
                <a:latin typeface="+mj-lt"/>
                <a:ea typeface="Times New Roman" pitchFamily="18" charset="0"/>
                <a:cs typeface="Times New Roman" pitchFamily="18" charset="0"/>
              </a:rPr>
              <a:t>Natura</a:t>
            </a:r>
            <a:r>
              <a:rPr lang="lv-LV" sz="1800" dirty="0" smtClean="0">
                <a:solidFill>
                  <a:schemeClr val="tx1"/>
                </a:solidFill>
                <a:latin typeface="+mj-lt"/>
                <a:ea typeface="Times New Roman" pitchFamily="18" charset="0"/>
                <a:cs typeface="Times New Roman" pitchFamily="18" charset="0"/>
              </a:rPr>
              <a:t> 2000 teritorija.</a:t>
            </a:r>
            <a:endParaRPr lang="lv-LV" sz="1800" dirty="0" smtClean="0">
              <a:solidFill>
                <a:schemeClr val="tx1"/>
              </a:solidFill>
              <a:latin typeface="+mj-lt"/>
              <a:ea typeface="Times New Roman" pitchFamily="18" charset="0"/>
              <a:cs typeface="Arial" pitchFamily="34" charset="0"/>
            </a:endParaRPr>
          </a:p>
          <a:p>
            <a:pPr lvl="0" algn="just" defTabSz="914400" eaLnBrk="0" hangingPunct="0"/>
            <a:r>
              <a:rPr lang="lv-LV" sz="1800" b="1" dirty="0" smtClean="0">
                <a:solidFill>
                  <a:schemeClr val="tx1"/>
                </a:solidFill>
                <a:latin typeface="+mj-lt"/>
                <a:ea typeface="Times New Roman" pitchFamily="18" charset="0"/>
                <a:cs typeface="Arial" pitchFamily="34" charset="0"/>
              </a:rPr>
              <a:t>Otrajā atlase </a:t>
            </a:r>
            <a:r>
              <a:rPr lang="lv-LV" sz="1800" dirty="0" smtClean="0">
                <a:solidFill>
                  <a:schemeClr val="tx1"/>
                </a:solidFill>
                <a:latin typeface="+mj-lt"/>
                <a:ea typeface="Times New Roman" pitchFamily="18" charset="0"/>
                <a:cs typeface="Arial" pitchFamily="34" charset="0"/>
              </a:rPr>
              <a:t>kārtā nozīmīgs dabas mantojums šī kritērija izpratnē ir dabas vērtības, kas minētas projekta iesniegumā, pamatojoties uz to noteikšanu pašvaldību attīstības plānošanas dokumentos vai valsts ilgtermiņa tematiskajā plānojumā Baltijas jūras piekrastei.</a:t>
            </a:r>
            <a:r>
              <a:rPr lang="lv-LV" sz="1800" dirty="0" smtClean="0">
                <a:solidFill>
                  <a:schemeClr val="tx1"/>
                </a:solidFill>
                <a:latin typeface="+mj-lt"/>
                <a:cs typeface="Arial" pitchFamily="34" charset="0"/>
              </a:rPr>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381000"/>
            <a:ext cx="6096000" cy="637309"/>
          </a:xfrm>
        </p:spPr>
        <p:txBody>
          <a:bodyPr/>
          <a:lstStyle/>
          <a:p>
            <a:r>
              <a:rPr lang="lv-LV" dirty="0" smtClean="0">
                <a:latin typeface="+mj-lt"/>
              </a:rPr>
              <a:t>Kvalitātes kritērijs</a:t>
            </a:r>
            <a:endParaRPr lang="lv-LV" dirty="0">
              <a:latin typeface="+mj-lt"/>
            </a:endParaRPr>
          </a:p>
        </p:txBody>
      </p:sp>
      <p:graphicFrame>
        <p:nvGraphicFramePr>
          <p:cNvPr id="7" name="Satura vietturis 6"/>
          <p:cNvGraphicFramePr>
            <a:graphicFrameLocks noGrp="1"/>
          </p:cNvGraphicFramePr>
          <p:nvPr>
            <p:ph idx="1"/>
          </p:nvPr>
        </p:nvGraphicFramePr>
        <p:xfrm>
          <a:off x="0" y="1371600"/>
          <a:ext cx="9144000" cy="5362956"/>
        </p:xfrm>
        <a:graphic>
          <a:graphicData uri="http://schemas.openxmlformats.org/drawingml/2006/table">
            <a:tbl>
              <a:tblPr firstRow="1" bandRow="1">
                <a:tableStyleId>{5C22544A-7EE6-4342-B048-85BDC9FD1C3A}</a:tableStyleId>
              </a:tblPr>
              <a:tblGrid>
                <a:gridCol w="603249"/>
                <a:gridCol w="5958960"/>
                <a:gridCol w="547764"/>
                <a:gridCol w="2034027"/>
              </a:tblGrid>
              <a:tr h="1270000">
                <a:tc>
                  <a:txBody>
                    <a:bodyPr/>
                    <a:lstStyle/>
                    <a:p>
                      <a:pPr algn="just">
                        <a:lnSpc>
                          <a:spcPct val="115000"/>
                        </a:lnSpc>
                        <a:spcAft>
                          <a:spcPts val="0"/>
                        </a:spcAft>
                      </a:pPr>
                      <a:r>
                        <a:rPr lang="lv-LV" sz="1700" b="1" dirty="0">
                          <a:solidFill>
                            <a:srgbClr val="000000"/>
                          </a:solidFill>
                          <a:latin typeface="+mj-lt"/>
                          <a:ea typeface="Times New Roman"/>
                          <a:cs typeface="Times New Roman"/>
                        </a:rPr>
                        <a:t>12.</a:t>
                      </a:r>
                      <a:endParaRPr lang="lv-LV" sz="1700" dirty="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b="1" dirty="0">
                          <a:latin typeface="+mj-lt"/>
                          <a:ea typeface="Times New Roman"/>
                          <a:cs typeface="Times New Roman"/>
                        </a:rPr>
                        <a:t>Projekta idejas ietvaros pilnveidota un/vai izbūvēta jauna infrastruktūra ar mērķi attīstīt materiālo un/vai nemateriālo kultūras mantojumu un/vai saglabāt, aizsargāt un attīstīt nozīmīgu dabas mantojumu, paplašināt to saturisko piedāvājumu:</a:t>
                      </a:r>
                      <a:endParaRPr lang="lv-LV" sz="1700" dirty="0">
                        <a:latin typeface="+mj-lt"/>
                        <a:ea typeface="Times New Roman"/>
                        <a:cs typeface="Times New Roman"/>
                      </a:endParaRPr>
                    </a:p>
                  </a:txBody>
                  <a:tcPr marL="68580" marR="68580" marT="0" marB="0"/>
                </a:tc>
                <a:tc>
                  <a:txBody>
                    <a:bodyPr/>
                    <a:lstStyle/>
                    <a:p>
                      <a:pPr algn="ctr">
                        <a:lnSpc>
                          <a:spcPct val="115000"/>
                        </a:lnSpc>
                        <a:spcAft>
                          <a:spcPts val="0"/>
                        </a:spcAft>
                      </a:pP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b="1">
                          <a:latin typeface="+mj-lt"/>
                          <a:ea typeface="Times New Roman"/>
                          <a:cs typeface="Times New Roman"/>
                        </a:rPr>
                        <a:t>Izslēdzošs 2.kārtā/N/A</a:t>
                      </a:r>
                      <a:endParaRPr lang="lv-LV" sz="1700">
                        <a:latin typeface="+mj-lt"/>
                        <a:ea typeface="Times New Roman"/>
                        <a:cs typeface="Times New Roman"/>
                      </a:endParaRPr>
                    </a:p>
                  </a:txBody>
                  <a:tcPr marL="68580" marR="68580" marT="0" marB="0"/>
                </a:tc>
              </a:tr>
              <a:tr h="1016000">
                <a:tc>
                  <a:txBody>
                    <a:bodyPr/>
                    <a:lstStyle/>
                    <a:p>
                      <a:pPr algn="just">
                        <a:lnSpc>
                          <a:spcPct val="115000"/>
                        </a:lnSpc>
                        <a:spcAft>
                          <a:spcPts val="0"/>
                        </a:spcAft>
                      </a:pPr>
                      <a:r>
                        <a:rPr lang="lv-LV" sz="1700">
                          <a:solidFill>
                            <a:srgbClr val="000000"/>
                          </a:solidFill>
                          <a:latin typeface="+mj-lt"/>
                          <a:ea typeface="Times New Roman"/>
                          <a:cs typeface="Times New Roman"/>
                        </a:rPr>
                        <a:t>12.1.</a:t>
                      </a: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dirty="0">
                          <a:latin typeface="+mj-lt"/>
                          <a:ea typeface="Times New Roman"/>
                          <a:cs typeface="Calibri"/>
                        </a:rPr>
                        <a:t>Pilnveidotā un/vai izbūvētā infrastruktūra veicina materiālā un/vai nemateriālā kultūras mantojuma saglabāšanu un attīstību, popularizējot vietējo tradicionālo dzīvesveidu un tradīcijas un nozīmīga dabas mantojuma saglabāšanu, aizsardzību un attīstību.</a:t>
                      </a:r>
                    </a:p>
                  </a:txBody>
                  <a:tcPr marL="68580" marR="68580" marT="0" marB="0"/>
                </a:tc>
                <a:tc>
                  <a:txBody>
                    <a:bodyPr/>
                    <a:lstStyle/>
                    <a:p>
                      <a:pPr algn="ctr">
                        <a:lnSpc>
                          <a:spcPct val="115000"/>
                        </a:lnSpc>
                        <a:spcAft>
                          <a:spcPts val="0"/>
                        </a:spcAft>
                      </a:pPr>
                      <a:r>
                        <a:rPr lang="lv-LV" sz="1700">
                          <a:solidFill>
                            <a:srgbClr val="000000"/>
                          </a:solidFill>
                          <a:latin typeface="+mj-lt"/>
                          <a:ea typeface="Times New Roman"/>
                          <a:cs typeface="Times New Roman"/>
                        </a:rPr>
                        <a:t>4</a:t>
                      </a: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700">
                        <a:latin typeface="+mj-lt"/>
                        <a:ea typeface="Times New Roman"/>
                        <a:cs typeface="Times New Roman"/>
                      </a:endParaRPr>
                    </a:p>
                  </a:txBody>
                  <a:tcPr marL="68580" marR="68580" marT="0" marB="0"/>
                </a:tc>
              </a:tr>
              <a:tr h="1016000">
                <a:tc>
                  <a:txBody>
                    <a:bodyPr/>
                    <a:lstStyle/>
                    <a:p>
                      <a:pPr algn="just">
                        <a:lnSpc>
                          <a:spcPct val="115000"/>
                        </a:lnSpc>
                        <a:spcAft>
                          <a:spcPts val="0"/>
                        </a:spcAft>
                      </a:pPr>
                      <a:r>
                        <a:rPr lang="lv-LV" sz="1700">
                          <a:solidFill>
                            <a:srgbClr val="000000"/>
                          </a:solidFill>
                          <a:latin typeface="+mj-lt"/>
                          <a:ea typeface="Times New Roman"/>
                          <a:cs typeface="Times New Roman"/>
                        </a:rPr>
                        <a:t>12.2.</a:t>
                      </a: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dirty="0">
                          <a:latin typeface="+mj-lt"/>
                          <a:ea typeface="Times New Roman"/>
                          <a:cs typeface="Calibri"/>
                        </a:rPr>
                        <a:t>Pilnveidotā un/vai izbūvētā infrastruktūra veicina materiālā un/vai</a:t>
                      </a:r>
                      <a:r>
                        <a:rPr lang="lv-LV" sz="1700" dirty="0">
                          <a:solidFill>
                            <a:srgbClr val="215868"/>
                          </a:solidFill>
                          <a:latin typeface="+mj-lt"/>
                          <a:ea typeface="Times New Roman"/>
                          <a:cs typeface="Calibri"/>
                        </a:rPr>
                        <a:t> </a:t>
                      </a:r>
                      <a:r>
                        <a:rPr lang="lv-LV" sz="1700" dirty="0">
                          <a:latin typeface="+mj-lt"/>
                          <a:ea typeface="Times New Roman"/>
                          <a:cs typeface="Calibri"/>
                        </a:rPr>
                        <a:t>nemateriālā kultūras mantojuma saglabāšanu un attīstību, popularizējot vietējo tradicionālo dzīvesveidu un tradīcijas vai nozīmīga dabas mantojuma saglabāšanu, aizsardzību un attīstību.</a:t>
                      </a:r>
                    </a:p>
                  </a:txBody>
                  <a:tcPr marL="68580" marR="68580" marT="0" marB="0"/>
                </a:tc>
                <a:tc>
                  <a:txBody>
                    <a:bodyPr/>
                    <a:lstStyle/>
                    <a:p>
                      <a:pPr algn="ctr">
                        <a:lnSpc>
                          <a:spcPct val="115000"/>
                        </a:lnSpc>
                        <a:spcAft>
                          <a:spcPts val="0"/>
                        </a:spcAft>
                      </a:pPr>
                      <a:r>
                        <a:rPr lang="lv-LV" sz="1700">
                          <a:solidFill>
                            <a:srgbClr val="000000"/>
                          </a:solidFill>
                          <a:latin typeface="+mj-lt"/>
                          <a:ea typeface="Times New Roman"/>
                          <a:cs typeface="Times New Roman"/>
                        </a:rPr>
                        <a:t>2</a:t>
                      </a: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700" dirty="0">
                        <a:latin typeface="+mj-lt"/>
                        <a:ea typeface="Times New Roman"/>
                        <a:cs typeface="Times New Roman"/>
                      </a:endParaRPr>
                    </a:p>
                  </a:txBody>
                  <a:tcPr marL="68580" marR="68580" marT="0" marB="0"/>
                </a:tc>
              </a:tr>
              <a:tr h="1270000">
                <a:tc>
                  <a:txBody>
                    <a:bodyPr/>
                    <a:lstStyle/>
                    <a:p>
                      <a:pPr algn="just">
                        <a:lnSpc>
                          <a:spcPct val="115000"/>
                        </a:lnSpc>
                        <a:spcAft>
                          <a:spcPts val="0"/>
                        </a:spcAft>
                      </a:pPr>
                      <a:r>
                        <a:rPr lang="lv-LV" sz="1700">
                          <a:solidFill>
                            <a:srgbClr val="000000"/>
                          </a:solidFill>
                          <a:latin typeface="+mj-lt"/>
                          <a:ea typeface="Times New Roman"/>
                          <a:cs typeface="Times New Roman"/>
                        </a:rPr>
                        <a:t>12.3.</a:t>
                      </a: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dirty="0">
                          <a:latin typeface="+mj-lt"/>
                          <a:ea typeface="Times New Roman"/>
                          <a:cs typeface="Calibri"/>
                        </a:rPr>
                        <a:t>Netiek nodrošināta infrastruktūras pilnveidošana un/vai jaunas infrastruktūras būvniecība, lai veicinātu nemateriālā un/vai materiālā kultūras mantojuma saglabāšanu un attīstību, popularizējot vietējo tradicionālo dzīvesveidu un tradīcijas un saglabātu, aizsargātu un attīstītu nozīmīgu dabas mantojumu.</a:t>
                      </a:r>
                    </a:p>
                  </a:txBody>
                  <a:tcPr marL="68580" marR="68580" marT="0" marB="0"/>
                </a:tc>
                <a:tc>
                  <a:txBody>
                    <a:bodyPr/>
                    <a:lstStyle/>
                    <a:p>
                      <a:pPr algn="ctr">
                        <a:lnSpc>
                          <a:spcPct val="115000"/>
                        </a:lnSpc>
                        <a:spcAft>
                          <a:spcPts val="0"/>
                        </a:spcAft>
                      </a:pPr>
                      <a:r>
                        <a:rPr lang="lv-LV" sz="1700">
                          <a:solidFill>
                            <a:srgbClr val="000000"/>
                          </a:solidFill>
                          <a:latin typeface="+mj-lt"/>
                          <a:ea typeface="Times New Roman"/>
                          <a:cs typeface="Times New Roman"/>
                        </a:rPr>
                        <a:t>0</a:t>
                      </a: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r>
                        <a:rPr lang="lv-LV" sz="1600" dirty="0">
                          <a:latin typeface="+mj-lt"/>
                          <a:ea typeface="Times New Roman"/>
                          <a:cs typeface="Times New Roman"/>
                        </a:rPr>
                        <a:t>Projekta ideja netiek virzīta tālāk vērtēšanai vai investīcijas konkrētā objektā netiek atbalstītas/ N/A</a:t>
                      </a:r>
                    </a:p>
                  </a:txBody>
                  <a:tcPr marL="68580" marR="68580" marT="0" marB="0"/>
                </a:tc>
              </a:tr>
            </a:tbl>
          </a:graphicData>
        </a:graphic>
      </p:graphicFrame>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22</a:t>
            </a:fld>
            <a:endParaRPr lang="en-US" altLang="lv-LV"/>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Virsraksts 9"/>
          <p:cNvSpPr>
            <a:spLocks noGrp="1"/>
          </p:cNvSpPr>
          <p:nvPr>
            <p:ph type="title"/>
          </p:nvPr>
        </p:nvSpPr>
        <p:spPr>
          <a:xfrm>
            <a:off x="2590800" y="381000"/>
            <a:ext cx="6096000" cy="658091"/>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lv-LV" sz="1800" dirty="0" smtClean="0">
                <a:latin typeface="+mj-lt"/>
              </a:rPr>
              <a:t>5. SADAĻA – PROJEKTA IDEJAS IETVAROS PLĀNOTO DARBĪBU IETEKME</a:t>
            </a:r>
          </a:p>
        </p:txBody>
      </p:sp>
      <p:sp>
        <p:nvSpPr>
          <p:cNvPr id="9" name="Slaida numura vietturis 8"/>
          <p:cNvSpPr>
            <a:spLocks noGrp="1"/>
          </p:cNvSpPr>
          <p:nvPr>
            <p:ph type="sldNum" sz="quarter" idx="13"/>
          </p:nvPr>
        </p:nvSpPr>
        <p:spPr/>
        <p:txBody>
          <a:bodyPr/>
          <a:lstStyle/>
          <a:p>
            <a:pPr>
              <a:defRPr/>
            </a:pPr>
            <a:fld id="{0B4B902A-9D3E-4171-8DFA-D7825A83C39C}" type="slidenum">
              <a:rPr lang="en-US" altLang="lv-LV" smtClean="0"/>
              <a:pPr>
                <a:defRPr/>
              </a:pPr>
              <a:t>23</a:t>
            </a:fld>
            <a:endParaRPr lang="en-US" altLang="lv-LV"/>
          </a:p>
        </p:txBody>
      </p:sp>
      <p:sp>
        <p:nvSpPr>
          <p:cNvPr id="14" name="Virsraksts 9"/>
          <p:cNvSpPr>
            <a:spLocks noGrp="1"/>
          </p:cNvSpPr>
          <p:nvPr>
            <p:ph idx="1"/>
          </p:nvPr>
        </p:nvSpPr>
        <p:spPr>
          <a:xfrm>
            <a:off x="811213" y="1752600"/>
            <a:ext cx="7875587" cy="408709"/>
          </a:xfrm>
        </p:spPr>
        <p:style>
          <a:lnRef idx="1">
            <a:schemeClr val="accent1"/>
          </a:lnRef>
          <a:fillRef idx="2">
            <a:schemeClr val="accent1"/>
          </a:fillRef>
          <a:effectRef idx="1">
            <a:schemeClr val="accent1"/>
          </a:effectRef>
          <a:fontRef idx="minor">
            <a:schemeClr val="dk1"/>
          </a:fontRef>
        </p:style>
        <p:txBody>
          <a:bodyPr>
            <a:normAutofit/>
          </a:bodyPr>
          <a:lstStyle/>
          <a:p>
            <a:pPr lvl="0" algn="ctr" defTabSz="914400"/>
            <a:r>
              <a:rPr lang="lv-LV" sz="1700" b="1" dirty="0" smtClean="0">
                <a:latin typeface="+mj-lt"/>
              </a:rPr>
              <a:t>5.3.Starptautiski nozīmīgi mantojuma objekti</a:t>
            </a:r>
            <a:endParaRPr lang="lv-LV" sz="1700" dirty="0">
              <a:latin typeface="+mj-lt"/>
              <a:ea typeface="Calibri"/>
            </a:endParaRPr>
          </a:p>
        </p:txBody>
      </p:sp>
      <p:sp>
        <p:nvSpPr>
          <p:cNvPr id="15" name="Virsraksts 9"/>
          <p:cNvSpPr txBox="1">
            <a:spLocks/>
          </p:cNvSpPr>
          <p:nvPr/>
        </p:nvSpPr>
        <p:spPr bwMode="auto">
          <a:xfrm>
            <a:off x="811213" y="2161309"/>
            <a:ext cx="7875587" cy="3394364"/>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3957" tIns="46979" rIns="93957" bIns="46979" numCol="1" anchor="t" anchorCtr="0" compatLnSpc="1">
            <a:prstTxWarp prst="textNoShape">
              <a:avLst/>
            </a:prstTxWarp>
            <a:normAutofit/>
          </a:bodyPr>
          <a:lstStyle/>
          <a:p>
            <a:r>
              <a:rPr lang="lv-LV" sz="1800" dirty="0" smtClean="0"/>
              <a:t>Jānorāda, vai projekta idejas ietvaros paredzētas investīcijas </a:t>
            </a:r>
            <a:r>
              <a:rPr lang="lv-LV" sz="1800" b="1" dirty="0" smtClean="0"/>
              <a:t>starptautiski nozīmīgos mantojuma objektos.</a:t>
            </a:r>
          </a:p>
          <a:p>
            <a:endParaRPr lang="lv-LV" sz="1800" b="1" dirty="0" smtClean="0"/>
          </a:p>
          <a:p>
            <a:pPr>
              <a:buFont typeface="Arial" pitchFamily="34" charset="0"/>
              <a:buChar char="•"/>
            </a:pPr>
            <a:r>
              <a:rPr lang="lv-LV" sz="1800" dirty="0" smtClean="0"/>
              <a:t>Attiecībā uz kultūras mantojumu </a:t>
            </a:r>
            <a:r>
              <a:rPr lang="lv-LV" sz="1800" b="1" dirty="0" smtClean="0"/>
              <a:t>starptautiski nozīmīgas ir investīcijas</a:t>
            </a:r>
            <a:r>
              <a:rPr lang="lv-LV" sz="1800" dirty="0" smtClean="0"/>
              <a:t>, kas paredzētas Latvijas materiālā un nemateriālā kultūras mantojuma vērtībās, kas iekļautas kādā no </a:t>
            </a:r>
            <a:r>
              <a:rPr lang="lv-LV" sz="1800" b="1" dirty="0" smtClean="0"/>
              <a:t>UNESCO vērtību starptautiskajiem vai nacionālajiem sarakstiem</a:t>
            </a:r>
            <a:r>
              <a:rPr lang="lv-LV" sz="1800" dirty="0" smtClean="0"/>
              <a:t>.   </a:t>
            </a:r>
          </a:p>
          <a:p>
            <a:pPr>
              <a:buFont typeface="Arial" pitchFamily="34" charset="0"/>
              <a:buChar char="•"/>
            </a:pPr>
            <a:r>
              <a:rPr lang="lv-LV" sz="1800" dirty="0" smtClean="0"/>
              <a:t>Starptautiski nozīmīgas investīcijas attiecībā uz dabas mantojumu ir investīcijas, kas paredzētas:  </a:t>
            </a:r>
          </a:p>
          <a:p>
            <a:r>
              <a:rPr lang="lv-LV" sz="1800" dirty="0" smtClean="0"/>
              <a:t>	- </a:t>
            </a:r>
            <a:r>
              <a:rPr lang="lv-LV" sz="1800" b="1" dirty="0" smtClean="0"/>
              <a:t>UNESCO programmas </a:t>
            </a:r>
            <a:r>
              <a:rPr lang="lv-LV" sz="1800" dirty="0" smtClean="0"/>
              <a:t>dalībnieka Ziemeļvidzemes biosfēras 	rezervāta teritorijā; </a:t>
            </a:r>
          </a:p>
          <a:p>
            <a:r>
              <a:rPr lang="lv-LV" sz="1800" dirty="0" smtClean="0"/>
              <a:t>	- ES dabas aizsardzības tīkla </a:t>
            </a:r>
            <a:r>
              <a:rPr lang="lv-LV" sz="1800" b="1" dirty="0" err="1" smtClean="0"/>
              <a:t>Natura</a:t>
            </a:r>
            <a:r>
              <a:rPr lang="lv-LV" sz="1800" b="1" dirty="0" smtClean="0"/>
              <a:t> 2000 teritorijās</a:t>
            </a:r>
            <a:r>
              <a:rPr lang="lv-LV" sz="1800" dirty="0" smtClean="0"/>
              <a:t>.</a:t>
            </a:r>
            <a:endParaRPr lang="lv-LV" sz="2800" dirty="0" smtClean="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381000"/>
            <a:ext cx="6096000" cy="616527"/>
          </a:xfrm>
        </p:spPr>
        <p:txBody>
          <a:bodyPr/>
          <a:lstStyle/>
          <a:p>
            <a:r>
              <a:rPr lang="lv-LV" dirty="0" smtClean="0">
                <a:latin typeface="+mj-lt"/>
              </a:rPr>
              <a:t>Kvalitātes kritērijs</a:t>
            </a:r>
            <a:endParaRPr lang="lv-LV" dirty="0">
              <a:latin typeface="+mj-lt"/>
            </a:endParaRPr>
          </a:p>
        </p:txBody>
      </p:sp>
      <p:graphicFrame>
        <p:nvGraphicFramePr>
          <p:cNvPr id="7" name="Satura vietturis 6"/>
          <p:cNvGraphicFramePr>
            <a:graphicFrameLocks noGrp="1"/>
          </p:cNvGraphicFramePr>
          <p:nvPr>
            <p:ph idx="1"/>
          </p:nvPr>
        </p:nvGraphicFramePr>
        <p:xfrm>
          <a:off x="293688" y="1683087"/>
          <a:ext cx="8240712" cy="4713330"/>
        </p:xfrm>
        <a:graphic>
          <a:graphicData uri="http://schemas.openxmlformats.org/drawingml/2006/table">
            <a:tbl>
              <a:tblPr firstRow="1" bandRow="1">
                <a:tableStyleId>{5C22544A-7EE6-4342-B048-85BDC9FD1C3A}</a:tableStyleId>
              </a:tblPr>
              <a:tblGrid>
                <a:gridCol w="748867"/>
                <a:gridCol w="4838700"/>
                <a:gridCol w="987136"/>
                <a:gridCol w="1666009"/>
              </a:tblGrid>
              <a:tr h="768207">
                <a:tc>
                  <a:txBody>
                    <a:bodyPr/>
                    <a:lstStyle/>
                    <a:p>
                      <a:pPr algn="just">
                        <a:lnSpc>
                          <a:spcPct val="115000"/>
                        </a:lnSpc>
                        <a:spcAft>
                          <a:spcPts val="0"/>
                        </a:spcAft>
                      </a:pPr>
                      <a:r>
                        <a:rPr lang="lv-LV" sz="1700" b="1" dirty="0">
                          <a:solidFill>
                            <a:srgbClr val="000000"/>
                          </a:solidFill>
                          <a:latin typeface="+mj-lt"/>
                          <a:ea typeface="Times New Roman"/>
                          <a:cs typeface="Times New Roman"/>
                        </a:rPr>
                        <a:t>15.</a:t>
                      </a:r>
                      <a:endParaRPr lang="lv-LV" sz="1700" dirty="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b="1">
                          <a:latin typeface="+mj-lt"/>
                          <a:ea typeface="Times New Roman"/>
                          <a:cs typeface="Times New Roman"/>
                        </a:rPr>
                        <a:t>Projekta ietvaros investīcijas plānotas, lai attīstītu kultūras un dabas mantojuma objektus vai uzlabotu to sasniedzamību:</a:t>
                      </a: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b="1">
                          <a:latin typeface="+mj-lt"/>
                          <a:ea typeface="Times New Roman"/>
                          <a:cs typeface="Times New Roman"/>
                        </a:rPr>
                        <a:t>Izslēdzošs</a:t>
                      </a:r>
                      <a:endParaRPr lang="lv-LV" sz="1700">
                        <a:latin typeface="+mj-lt"/>
                        <a:ea typeface="Times New Roman"/>
                        <a:cs typeface="Times New Roman"/>
                      </a:endParaRPr>
                    </a:p>
                  </a:txBody>
                  <a:tcPr marL="68580" marR="68580" marT="0" marB="0"/>
                </a:tc>
              </a:tr>
              <a:tr h="768207">
                <a:tc>
                  <a:txBody>
                    <a:bodyPr/>
                    <a:lstStyle/>
                    <a:p>
                      <a:pPr algn="just">
                        <a:lnSpc>
                          <a:spcPct val="115000"/>
                        </a:lnSpc>
                        <a:spcAft>
                          <a:spcPts val="0"/>
                        </a:spcAft>
                      </a:pPr>
                      <a:r>
                        <a:rPr lang="lv-LV" sz="1700">
                          <a:solidFill>
                            <a:srgbClr val="000000"/>
                          </a:solidFill>
                          <a:latin typeface="+mj-lt"/>
                          <a:ea typeface="Times New Roman"/>
                          <a:cs typeface="Times New Roman"/>
                        </a:rPr>
                        <a:t>15.1.</a:t>
                      </a: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dirty="0">
                          <a:latin typeface="+mj-lt"/>
                          <a:ea typeface="Times New Roman"/>
                          <a:cs typeface="Calibri"/>
                        </a:rPr>
                        <a:t>vismaz </a:t>
                      </a:r>
                      <a:r>
                        <a:rPr lang="lv-LV" sz="1700" b="1" dirty="0">
                          <a:latin typeface="+mj-lt"/>
                          <a:ea typeface="Times New Roman"/>
                          <a:cs typeface="Calibri"/>
                        </a:rPr>
                        <a:t>četrus</a:t>
                      </a:r>
                      <a:r>
                        <a:rPr lang="lv-LV" sz="1700" dirty="0">
                          <a:latin typeface="+mj-lt"/>
                          <a:ea typeface="Times New Roman"/>
                          <a:cs typeface="Calibri"/>
                        </a:rPr>
                        <a:t> kultūras un/vai dabas mantojuma objektus, tai skaitā, </a:t>
                      </a:r>
                      <a:r>
                        <a:rPr lang="lv-LV" sz="1700" b="1" i="0" dirty="0">
                          <a:latin typeface="+mj-lt"/>
                          <a:ea typeface="Times New Roman"/>
                          <a:cs typeface="Calibri"/>
                        </a:rPr>
                        <a:t>vismaz vienu starptautiski nozīmīgu mantojuma objektu</a:t>
                      </a:r>
                    </a:p>
                  </a:txBody>
                  <a:tcPr marL="68580" marR="68580" marT="0" marB="0"/>
                </a:tc>
                <a:tc>
                  <a:txBody>
                    <a:bodyPr/>
                    <a:lstStyle/>
                    <a:p>
                      <a:pPr algn="just">
                        <a:lnSpc>
                          <a:spcPct val="115000"/>
                        </a:lnSpc>
                        <a:spcAft>
                          <a:spcPts val="0"/>
                        </a:spcAft>
                      </a:pPr>
                      <a:r>
                        <a:rPr lang="lv-LV" sz="1700" dirty="0">
                          <a:solidFill>
                            <a:srgbClr val="000000"/>
                          </a:solidFill>
                          <a:latin typeface="+mj-lt"/>
                          <a:ea typeface="Times New Roman"/>
                          <a:cs typeface="Times New Roman"/>
                        </a:rPr>
                        <a:t>8</a:t>
                      </a:r>
                      <a:endParaRPr lang="lv-LV" sz="1700" dirty="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700">
                        <a:latin typeface="+mj-lt"/>
                        <a:ea typeface="Times New Roman"/>
                        <a:cs typeface="Times New Roman"/>
                      </a:endParaRPr>
                    </a:p>
                  </a:txBody>
                  <a:tcPr marL="68580" marR="68580" marT="0" marB="0"/>
                </a:tc>
              </a:tr>
              <a:tr h="677284">
                <a:tc>
                  <a:txBody>
                    <a:bodyPr/>
                    <a:lstStyle/>
                    <a:p>
                      <a:pPr algn="just">
                        <a:lnSpc>
                          <a:spcPct val="115000"/>
                        </a:lnSpc>
                        <a:spcAft>
                          <a:spcPts val="0"/>
                        </a:spcAft>
                      </a:pPr>
                      <a:r>
                        <a:rPr lang="lv-LV" sz="1700">
                          <a:solidFill>
                            <a:srgbClr val="000000"/>
                          </a:solidFill>
                          <a:latin typeface="+mj-lt"/>
                          <a:ea typeface="Times New Roman"/>
                          <a:cs typeface="Times New Roman"/>
                        </a:rPr>
                        <a:t>15.2.</a:t>
                      </a: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b="1" dirty="0">
                          <a:latin typeface="+mj-lt"/>
                          <a:ea typeface="Times New Roman"/>
                          <a:cs typeface="Calibri"/>
                        </a:rPr>
                        <a:t>četrus</a:t>
                      </a:r>
                      <a:r>
                        <a:rPr lang="lv-LV" sz="1700" dirty="0">
                          <a:latin typeface="+mj-lt"/>
                          <a:ea typeface="Times New Roman"/>
                          <a:cs typeface="Calibri"/>
                        </a:rPr>
                        <a:t> kultūras un/vai dabas mantojuma objektus</a:t>
                      </a:r>
                    </a:p>
                  </a:txBody>
                  <a:tcPr marL="68580" marR="68580" marT="0" marB="0"/>
                </a:tc>
                <a:tc>
                  <a:txBody>
                    <a:bodyPr/>
                    <a:lstStyle/>
                    <a:p>
                      <a:pPr algn="just">
                        <a:lnSpc>
                          <a:spcPct val="115000"/>
                        </a:lnSpc>
                        <a:spcAft>
                          <a:spcPts val="0"/>
                        </a:spcAft>
                      </a:pPr>
                      <a:r>
                        <a:rPr lang="lv-LV" sz="1700">
                          <a:solidFill>
                            <a:srgbClr val="000000"/>
                          </a:solidFill>
                          <a:latin typeface="+mj-lt"/>
                          <a:ea typeface="Times New Roman"/>
                          <a:cs typeface="Times New Roman"/>
                        </a:rPr>
                        <a:t>6</a:t>
                      </a: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700">
                        <a:latin typeface="+mj-lt"/>
                        <a:ea typeface="Times New Roman"/>
                        <a:cs typeface="Times New Roman"/>
                      </a:endParaRPr>
                    </a:p>
                  </a:txBody>
                  <a:tcPr marL="68580" marR="68580" marT="0" marB="0"/>
                </a:tc>
              </a:tr>
              <a:tr h="677284">
                <a:tc>
                  <a:txBody>
                    <a:bodyPr/>
                    <a:lstStyle/>
                    <a:p>
                      <a:pPr algn="just">
                        <a:lnSpc>
                          <a:spcPct val="115000"/>
                        </a:lnSpc>
                        <a:spcAft>
                          <a:spcPts val="0"/>
                        </a:spcAft>
                      </a:pPr>
                      <a:r>
                        <a:rPr lang="lv-LV" sz="1700">
                          <a:solidFill>
                            <a:srgbClr val="000000"/>
                          </a:solidFill>
                          <a:latin typeface="+mj-lt"/>
                          <a:ea typeface="Times New Roman"/>
                          <a:cs typeface="Times New Roman"/>
                        </a:rPr>
                        <a:t>15.3.</a:t>
                      </a: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b="1" dirty="0">
                          <a:latin typeface="+mj-lt"/>
                          <a:ea typeface="Times New Roman"/>
                          <a:cs typeface="Calibri"/>
                        </a:rPr>
                        <a:t>trīs</a:t>
                      </a:r>
                      <a:r>
                        <a:rPr lang="lv-LV" sz="1700" dirty="0">
                          <a:latin typeface="+mj-lt"/>
                          <a:ea typeface="Times New Roman"/>
                          <a:cs typeface="Calibri"/>
                        </a:rPr>
                        <a:t> kultūras un/vai dabas mantojuma objektus</a:t>
                      </a:r>
                    </a:p>
                  </a:txBody>
                  <a:tcPr marL="68580" marR="68580" marT="0" marB="0"/>
                </a:tc>
                <a:tc>
                  <a:txBody>
                    <a:bodyPr/>
                    <a:lstStyle/>
                    <a:p>
                      <a:pPr algn="just">
                        <a:lnSpc>
                          <a:spcPct val="115000"/>
                        </a:lnSpc>
                        <a:spcAft>
                          <a:spcPts val="0"/>
                        </a:spcAft>
                      </a:pPr>
                      <a:r>
                        <a:rPr lang="lv-LV" sz="1700">
                          <a:solidFill>
                            <a:srgbClr val="000000"/>
                          </a:solidFill>
                          <a:latin typeface="+mj-lt"/>
                          <a:ea typeface="Times New Roman"/>
                          <a:cs typeface="Times New Roman"/>
                        </a:rPr>
                        <a:t>4</a:t>
                      </a: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700">
                        <a:latin typeface="+mj-lt"/>
                        <a:ea typeface="Times New Roman"/>
                        <a:cs typeface="Times New Roman"/>
                      </a:endParaRPr>
                    </a:p>
                  </a:txBody>
                  <a:tcPr marL="68580" marR="68580" marT="0" marB="0"/>
                </a:tc>
              </a:tr>
              <a:tr h="677284">
                <a:tc>
                  <a:txBody>
                    <a:bodyPr/>
                    <a:lstStyle/>
                    <a:p>
                      <a:pPr algn="just">
                        <a:lnSpc>
                          <a:spcPct val="115000"/>
                        </a:lnSpc>
                        <a:spcAft>
                          <a:spcPts val="0"/>
                        </a:spcAft>
                      </a:pPr>
                      <a:r>
                        <a:rPr lang="lv-LV" sz="1700">
                          <a:solidFill>
                            <a:srgbClr val="000000"/>
                          </a:solidFill>
                          <a:latin typeface="+mj-lt"/>
                          <a:ea typeface="Times New Roman"/>
                          <a:cs typeface="Times New Roman"/>
                        </a:rPr>
                        <a:t>15.4.</a:t>
                      </a: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b="1" dirty="0">
                          <a:latin typeface="+mj-lt"/>
                          <a:ea typeface="Times New Roman"/>
                          <a:cs typeface="Calibri"/>
                        </a:rPr>
                        <a:t>divus</a:t>
                      </a:r>
                      <a:r>
                        <a:rPr lang="lv-LV" sz="1700" dirty="0">
                          <a:latin typeface="+mj-lt"/>
                          <a:ea typeface="Times New Roman"/>
                          <a:cs typeface="Calibri"/>
                        </a:rPr>
                        <a:t> kultūras un/vai dabas mantojuma objektus</a:t>
                      </a:r>
                    </a:p>
                  </a:txBody>
                  <a:tcPr marL="68580" marR="68580" marT="0" marB="0"/>
                </a:tc>
                <a:tc>
                  <a:txBody>
                    <a:bodyPr/>
                    <a:lstStyle/>
                    <a:p>
                      <a:pPr algn="just">
                        <a:lnSpc>
                          <a:spcPct val="115000"/>
                        </a:lnSpc>
                        <a:spcAft>
                          <a:spcPts val="0"/>
                        </a:spcAft>
                      </a:pPr>
                      <a:r>
                        <a:rPr lang="lv-LV" sz="1700" dirty="0">
                          <a:solidFill>
                            <a:srgbClr val="000000"/>
                          </a:solidFill>
                          <a:latin typeface="+mj-lt"/>
                          <a:ea typeface="Times New Roman"/>
                          <a:cs typeface="Times New Roman"/>
                        </a:rPr>
                        <a:t>2</a:t>
                      </a:r>
                      <a:endParaRPr lang="lv-LV" sz="1700" dirty="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700">
                        <a:latin typeface="+mj-lt"/>
                        <a:ea typeface="Times New Roman"/>
                        <a:cs typeface="Times New Roman"/>
                      </a:endParaRPr>
                    </a:p>
                  </a:txBody>
                  <a:tcPr marL="68580" marR="68580" marT="0" marB="0"/>
                </a:tc>
              </a:tr>
              <a:tr h="768207">
                <a:tc>
                  <a:txBody>
                    <a:bodyPr/>
                    <a:lstStyle/>
                    <a:p>
                      <a:pPr algn="just">
                        <a:lnSpc>
                          <a:spcPct val="115000"/>
                        </a:lnSpc>
                        <a:spcAft>
                          <a:spcPts val="0"/>
                        </a:spcAft>
                      </a:pPr>
                      <a:r>
                        <a:rPr lang="lv-LV" sz="1700">
                          <a:solidFill>
                            <a:srgbClr val="000000"/>
                          </a:solidFill>
                          <a:latin typeface="+mj-lt"/>
                          <a:ea typeface="Times New Roman"/>
                          <a:cs typeface="Times New Roman"/>
                        </a:rPr>
                        <a:t>15.5.</a:t>
                      </a: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b="1" dirty="0">
                          <a:latin typeface="+mj-lt"/>
                          <a:ea typeface="Times New Roman"/>
                          <a:cs typeface="Calibri"/>
                        </a:rPr>
                        <a:t>vienu</a:t>
                      </a:r>
                      <a:r>
                        <a:rPr lang="lv-LV" sz="1700" dirty="0">
                          <a:latin typeface="+mj-lt"/>
                          <a:ea typeface="Times New Roman"/>
                          <a:cs typeface="Calibri"/>
                        </a:rPr>
                        <a:t> kultūras vai dabas mantojuma objektu</a:t>
                      </a:r>
                    </a:p>
                  </a:txBody>
                  <a:tcPr marL="68580" marR="68580" marT="0" marB="0"/>
                </a:tc>
                <a:tc>
                  <a:txBody>
                    <a:bodyPr/>
                    <a:lstStyle/>
                    <a:p>
                      <a:pPr algn="just">
                        <a:lnSpc>
                          <a:spcPct val="115000"/>
                        </a:lnSpc>
                        <a:spcAft>
                          <a:spcPts val="0"/>
                        </a:spcAft>
                      </a:pPr>
                      <a:r>
                        <a:rPr lang="lv-LV" sz="1700">
                          <a:solidFill>
                            <a:srgbClr val="000000"/>
                          </a:solidFill>
                          <a:latin typeface="+mj-lt"/>
                          <a:ea typeface="Times New Roman"/>
                          <a:cs typeface="Times New Roman"/>
                        </a:rPr>
                        <a:t>0</a:t>
                      </a:r>
                      <a:endParaRPr lang="lv-LV" sz="1700">
                        <a:latin typeface="+mj-lt"/>
                        <a:ea typeface="Times New Roman"/>
                        <a:cs typeface="Times New Roman"/>
                      </a:endParaRPr>
                    </a:p>
                  </a:txBody>
                  <a:tcPr marL="68580" marR="68580" marT="0" marB="0"/>
                </a:tc>
                <a:tc>
                  <a:txBody>
                    <a:bodyPr/>
                    <a:lstStyle/>
                    <a:p>
                      <a:pPr algn="just">
                        <a:lnSpc>
                          <a:spcPct val="115000"/>
                        </a:lnSpc>
                        <a:spcAft>
                          <a:spcPts val="0"/>
                        </a:spcAft>
                      </a:pPr>
                      <a:r>
                        <a:rPr lang="lv-LV" sz="1700" dirty="0">
                          <a:latin typeface="+mj-lt"/>
                          <a:ea typeface="Times New Roman"/>
                          <a:cs typeface="Times New Roman"/>
                        </a:rPr>
                        <a:t>Projekta ideja netiek virzīta tālāk vērtēšanai</a:t>
                      </a:r>
                    </a:p>
                  </a:txBody>
                  <a:tcPr marL="68580" marR="68580" marT="0" marB="0"/>
                </a:tc>
              </a:tr>
            </a:tbl>
          </a:graphicData>
        </a:graphic>
      </p:graphicFrame>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24</a:t>
            </a:fld>
            <a:endParaRPr lang="en-US" altLang="lv-LV"/>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Virsraksts 9"/>
          <p:cNvSpPr>
            <a:spLocks noGrp="1"/>
          </p:cNvSpPr>
          <p:nvPr>
            <p:ph type="title"/>
          </p:nvPr>
        </p:nvSpPr>
        <p:spPr>
          <a:xfrm>
            <a:off x="2590800" y="381000"/>
            <a:ext cx="6096000" cy="658091"/>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lv-LV" sz="1800" dirty="0" smtClean="0">
                <a:latin typeface="+mj-lt"/>
              </a:rPr>
              <a:t>6.SADAĻA – JAUNRADĪTO PAKALPOJUMU APRAKSTS</a:t>
            </a:r>
          </a:p>
        </p:txBody>
      </p:sp>
      <p:sp>
        <p:nvSpPr>
          <p:cNvPr id="9" name="Slaida numura vietturis 8"/>
          <p:cNvSpPr>
            <a:spLocks noGrp="1"/>
          </p:cNvSpPr>
          <p:nvPr>
            <p:ph type="sldNum" sz="quarter" idx="13"/>
          </p:nvPr>
        </p:nvSpPr>
        <p:spPr/>
        <p:txBody>
          <a:bodyPr/>
          <a:lstStyle/>
          <a:p>
            <a:pPr>
              <a:defRPr/>
            </a:pPr>
            <a:fld id="{0B4B902A-9D3E-4171-8DFA-D7825A83C39C}" type="slidenum">
              <a:rPr lang="en-US" altLang="lv-LV" smtClean="0"/>
              <a:pPr>
                <a:defRPr/>
              </a:pPr>
              <a:t>25</a:t>
            </a:fld>
            <a:endParaRPr lang="en-US" altLang="lv-LV"/>
          </a:p>
        </p:txBody>
      </p:sp>
      <p:graphicFrame>
        <p:nvGraphicFramePr>
          <p:cNvPr id="18" name="Tabula 17"/>
          <p:cNvGraphicFramePr>
            <a:graphicFrameLocks noGrp="1"/>
          </p:cNvGraphicFramePr>
          <p:nvPr/>
        </p:nvGraphicFramePr>
        <p:xfrm>
          <a:off x="1524000" y="2971800"/>
          <a:ext cx="6096000" cy="182880"/>
        </p:xfrm>
        <a:graphic>
          <a:graphicData uri="http://schemas.openxmlformats.org/drawingml/2006/table">
            <a:tbl>
              <a:tblPr/>
              <a:tblGrid>
                <a:gridCol w="6096000"/>
              </a:tblGrid>
              <a:tr h="0">
                <a:tc>
                  <a:txBody>
                    <a:bodyPr/>
                    <a:lstStyle/>
                    <a:p>
                      <a:pPr algn="just">
                        <a:spcAft>
                          <a:spcPts val="0"/>
                        </a:spcAft>
                      </a:pPr>
                      <a:endParaRPr lang="lv-LV" sz="1200" dirty="0">
                        <a:latin typeface="Times New Roman"/>
                        <a:ea typeface="Calibri"/>
                      </a:endParaRPr>
                    </a:p>
                  </a:txBody>
                  <a:tcPr marL="114300" marR="114300" marT="0" marB="0">
                    <a:lnL>
                      <a:noFill/>
                    </a:lnL>
                    <a:lnR>
                      <a:noFill/>
                    </a:lnR>
                    <a:lnT>
                      <a:noFill/>
                    </a:lnT>
                    <a:lnB>
                      <a:noFill/>
                    </a:lnB>
                  </a:tcPr>
                </a:tc>
              </a:tr>
            </a:tbl>
          </a:graphicData>
        </a:graphic>
      </p:graphicFrame>
      <p:graphicFrame>
        <p:nvGraphicFramePr>
          <p:cNvPr id="16" name="Satura vietturis 15"/>
          <p:cNvGraphicFramePr>
            <a:graphicFrameLocks noGrp="1"/>
          </p:cNvGraphicFramePr>
          <p:nvPr>
            <p:ph idx="1"/>
          </p:nvPr>
        </p:nvGraphicFramePr>
        <p:xfrm>
          <a:off x="207819" y="1433945"/>
          <a:ext cx="8801099" cy="4488180"/>
        </p:xfrm>
        <a:graphic>
          <a:graphicData uri="http://schemas.openxmlformats.org/drawingml/2006/table">
            <a:tbl>
              <a:tblPr firstRow="1" bandRow="1">
                <a:tableStyleId>{69CF1AB2-1976-4502-BF36-3FF5EA218861}</a:tableStyleId>
              </a:tblPr>
              <a:tblGrid>
                <a:gridCol w="562036"/>
                <a:gridCol w="1239912"/>
                <a:gridCol w="1289490"/>
                <a:gridCol w="1289490"/>
                <a:gridCol w="1519074"/>
                <a:gridCol w="1289490"/>
                <a:gridCol w="1611607"/>
              </a:tblGrid>
              <a:tr h="342900">
                <a:tc rowSpan="2">
                  <a:txBody>
                    <a:bodyPr/>
                    <a:lstStyle/>
                    <a:p>
                      <a:r>
                        <a:rPr lang="lv-LV" sz="1000" kern="1200" dirty="0" err="1" smtClean="0"/>
                        <a:t>N.p.k</a:t>
                      </a:r>
                      <a:r>
                        <a:rPr lang="lv-LV" sz="1000" kern="1200" dirty="0" smtClean="0"/>
                        <a:t>.</a:t>
                      </a:r>
                      <a:endParaRPr lang="lv-LV" sz="1000" b="1" kern="1200" dirty="0" smtClean="0">
                        <a:solidFill>
                          <a:schemeClr val="dk1"/>
                        </a:solidFill>
                        <a:latin typeface="Times New Roman"/>
                        <a:ea typeface="Times New Roman"/>
                        <a:cs typeface="+mn-cs"/>
                      </a:endParaRPr>
                    </a:p>
                  </a:txBody>
                  <a:tcPr/>
                </a:tc>
                <a:tc rowSpan="2">
                  <a:txBody>
                    <a:bodyPr/>
                    <a:lstStyle/>
                    <a:p>
                      <a:r>
                        <a:rPr lang="lv-LV" sz="1000" b="1" kern="1200" dirty="0" smtClean="0">
                          <a:solidFill>
                            <a:schemeClr val="dk1"/>
                          </a:solidFill>
                          <a:latin typeface="+mn-lt"/>
                          <a:ea typeface="+mn-ea"/>
                          <a:cs typeface="+mn-cs"/>
                        </a:rPr>
                        <a:t>Objekta un pakalpojuma nosaukums</a:t>
                      </a:r>
                      <a:endParaRPr lang="lv-LV" sz="1000" b="1" kern="1200" dirty="0" smtClean="0">
                        <a:solidFill>
                          <a:schemeClr val="dk1"/>
                        </a:solidFill>
                        <a:latin typeface="Times New Roman"/>
                        <a:ea typeface="Times New Roman"/>
                        <a:cs typeface="+mn-cs"/>
                      </a:endParaRPr>
                    </a:p>
                  </a:txBody>
                  <a:tcPr/>
                </a:tc>
                <a:tc rowSpan="2">
                  <a:txBody>
                    <a:bodyPr/>
                    <a:lstStyle/>
                    <a:p>
                      <a:r>
                        <a:rPr lang="lv-LV" sz="1000" b="1" kern="1200" dirty="0" smtClean="0">
                          <a:solidFill>
                            <a:schemeClr val="dk1"/>
                          </a:solidFill>
                          <a:latin typeface="+mn-lt"/>
                          <a:ea typeface="+mn-ea"/>
                          <a:cs typeface="+mn-cs"/>
                        </a:rPr>
                        <a:t>Pakalpojuma apraksts</a:t>
                      </a:r>
                      <a:endParaRPr lang="lv-LV" sz="1000" b="1" kern="1200" dirty="0" smtClean="0">
                        <a:solidFill>
                          <a:schemeClr val="dk1"/>
                        </a:solidFill>
                        <a:latin typeface="Times New Roman"/>
                        <a:ea typeface="Times New Roman"/>
                        <a:cs typeface="+mn-cs"/>
                      </a:endParaRPr>
                    </a:p>
                  </a:txBody>
                  <a:tcPr/>
                </a:tc>
                <a:tc rowSpan="2">
                  <a:txBody>
                    <a:bodyPr/>
                    <a:lstStyle/>
                    <a:p>
                      <a:r>
                        <a:rPr lang="lv-LV" sz="1000" b="1" kern="1200" dirty="0" smtClean="0">
                          <a:solidFill>
                            <a:schemeClr val="dk1"/>
                          </a:solidFill>
                          <a:latin typeface="+mn-lt"/>
                          <a:ea typeface="+mn-ea"/>
                          <a:cs typeface="+mn-cs"/>
                        </a:rPr>
                        <a:t>Pakalpojumu pieprasījuma pamatojums</a:t>
                      </a:r>
                      <a:endParaRPr lang="lv-LV" sz="1000" b="1" kern="1200" dirty="0" smtClean="0">
                        <a:solidFill>
                          <a:schemeClr val="dk1"/>
                        </a:solidFill>
                        <a:latin typeface="Times New Roman"/>
                        <a:ea typeface="Times New Roman"/>
                        <a:cs typeface="+mn-cs"/>
                      </a:endParaRPr>
                    </a:p>
                  </a:txBody>
                  <a:tcPr/>
                </a:tc>
                <a:tc gridSpan="3">
                  <a:txBody>
                    <a:bodyPr/>
                    <a:lstStyle/>
                    <a:p>
                      <a:r>
                        <a:rPr lang="lv-LV" sz="1000" b="1" kern="1200" dirty="0" smtClean="0">
                          <a:solidFill>
                            <a:schemeClr val="dk1"/>
                          </a:solidFill>
                          <a:latin typeface="+mn-lt"/>
                          <a:ea typeface="+mn-ea"/>
                          <a:cs typeface="+mn-cs"/>
                        </a:rPr>
                        <a:t>Paredzamā pakalpojuma ietekme </a:t>
                      </a:r>
                      <a:endParaRPr lang="lv-LV" sz="1000" b="1" kern="1200" dirty="0" smtClean="0">
                        <a:solidFill>
                          <a:schemeClr val="dk1"/>
                        </a:solidFill>
                        <a:latin typeface="Times New Roman"/>
                        <a:ea typeface="Times New Roman"/>
                        <a:cs typeface="+mn-cs"/>
                      </a:endParaRPr>
                    </a:p>
                  </a:txBody>
                  <a:tcPr/>
                </a:tc>
                <a:tc hMerge="1">
                  <a:txBody>
                    <a:bodyPr/>
                    <a:lstStyle/>
                    <a:p>
                      <a:endParaRPr lang="lv-LV" dirty="0"/>
                    </a:p>
                  </a:txBody>
                  <a:tcPr/>
                </a:tc>
                <a:tc hMerge="1">
                  <a:txBody>
                    <a:bodyPr/>
                    <a:lstStyle/>
                    <a:p>
                      <a:endParaRPr lang="lv-LV" sz="800" b="1" kern="1200" dirty="0" smtClean="0">
                        <a:solidFill>
                          <a:schemeClr val="dk1"/>
                        </a:solidFill>
                        <a:latin typeface="Times New Roman"/>
                        <a:ea typeface="Times New Roman"/>
                        <a:cs typeface="+mn-cs"/>
                      </a:endParaRPr>
                    </a:p>
                  </a:txBody>
                  <a:tcPr/>
                </a:tc>
              </a:tr>
              <a:tr h="831273">
                <a:tc vMerge="1">
                  <a:txBody>
                    <a:bodyPr/>
                    <a:lstStyle/>
                    <a:p>
                      <a:endParaRPr lang="lv-LV" dirty="0"/>
                    </a:p>
                  </a:txBody>
                  <a:tcPr/>
                </a:tc>
                <a:tc vMerge="1">
                  <a:txBody>
                    <a:bodyPr/>
                    <a:lstStyle/>
                    <a:p>
                      <a:endParaRPr lang="lv-LV" dirty="0"/>
                    </a:p>
                  </a:txBody>
                  <a:tcPr/>
                </a:tc>
                <a:tc vMerge="1">
                  <a:txBody>
                    <a:bodyPr/>
                    <a:lstStyle/>
                    <a:p>
                      <a:endParaRPr lang="lv-LV" dirty="0"/>
                    </a:p>
                  </a:txBody>
                  <a:tcPr/>
                </a:tc>
                <a:tc vMerge="1">
                  <a:txBody>
                    <a:bodyPr/>
                    <a:lstStyle/>
                    <a:p>
                      <a:pPr marL="0" algn="l" defTabSz="939575" rtl="0" eaLnBrk="1" latinLnBrk="0" hangingPunct="1"/>
                      <a:endParaRPr lang="lv-LV" sz="8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r>
                        <a:rPr lang="lv-LV" sz="1000" b="1" kern="1200" dirty="0" smtClean="0">
                          <a:solidFill>
                            <a:schemeClr val="dk1"/>
                          </a:solidFill>
                          <a:latin typeface="+mn-lt"/>
                          <a:ea typeface="+mn-ea"/>
                          <a:cs typeface="+mn-cs"/>
                        </a:rPr>
                        <a:t>Reģionālās identitātes stiprināšanu un kultūras un/vai dabas mantojuma pieejamības veicināšana</a:t>
                      </a:r>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r>
                        <a:rPr lang="lv-LV" sz="1000" b="1" kern="1200" dirty="0" smtClean="0">
                          <a:solidFill>
                            <a:schemeClr val="dk1"/>
                          </a:solidFill>
                          <a:latin typeface="+mn-lt"/>
                          <a:ea typeface="+mn-ea"/>
                          <a:cs typeface="+mn-cs"/>
                        </a:rPr>
                        <a:t>Atpazīstamības un </a:t>
                      </a:r>
                      <a:r>
                        <a:rPr lang="lv-LV" sz="1000" b="1" kern="1200" dirty="0" err="1" smtClean="0">
                          <a:solidFill>
                            <a:schemeClr val="dk1"/>
                          </a:solidFill>
                          <a:latin typeface="+mn-lt"/>
                          <a:ea typeface="+mn-ea"/>
                          <a:cs typeface="+mn-cs"/>
                        </a:rPr>
                        <a:t>eksportspējas</a:t>
                      </a:r>
                      <a:r>
                        <a:rPr lang="lv-LV" sz="1000" b="1" kern="1200" dirty="0" smtClean="0">
                          <a:solidFill>
                            <a:schemeClr val="dk1"/>
                          </a:solidFill>
                          <a:latin typeface="+mn-lt"/>
                          <a:ea typeface="+mn-ea"/>
                          <a:cs typeface="+mn-cs"/>
                        </a:rPr>
                        <a:t> veicināšana</a:t>
                      </a:r>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r>
                        <a:rPr lang="lv-LV" sz="1000" b="1" kern="1200" dirty="0" smtClean="0">
                          <a:solidFill>
                            <a:schemeClr val="dk1"/>
                          </a:solidFill>
                          <a:latin typeface="+mn-lt"/>
                          <a:ea typeface="+mn-ea"/>
                          <a:cs typeface="+mn-cs"/>
                        </a:rPr>
                        <a:t>Latvijas kultūras kanona vērtību iedzīvināšana</a:t>
                      </a:r>
                      <a:endParaRPr lang="lv-LV" sz="1000" b="1" kern="1200" dirty="0" smtClean="0">
                        <a:solidFill>
                          <a:schemeClr val="dk1"/>
                        </a:solidFill>
                        <a:latin typeface="Times New Roman"/>
                        <a:ea typeface="Times New Roman"/>
                        <a:cs typeface="+mn-cs"/>
                      </a:endParaRPr>
                    </a:p>
                  </a:txBody>
                  <a:tcPr/>
                </a:tc>
              </a:tr>
              <a:tr h="2612540">
                <a:tc>
                  <a:txBody>
                    <a:bodyPr/>
                    <a:lstStyle/>
                    <a:p>
                      <a:endParaRPr lang="lv-LV" sz="1000" dirty="0"/>
                    </a:p>
                  </a:txBody>
                  <a:tcPr/>
                </a:tc>
                <a:tc>
                  <a:txBody>
                    <a:bodyPr/>
                    <a:lstStyle/>
                    <a:p>
                      <a:r>
                        <a:rPr lang="lv-LV" sz="1000" i="0" kern="1200" dirty="0" smtClean="0">
                          <a:solidFill>
                            <a:schemeClr val="dk1"/>
                          </a:solidFill>
                          <a:latin typeface="+mn-lt"/>
                          <a:ea typeface="+mn-ea"/>
                          <a:cs typeface="+mn-cs"/>
                        </a:rPr>
                        <a:t>Sadaļā jānorāda informācija par </a:t>
                      </a:r>
                      <a:r>
                        <a:rPr lang="lv-LV" sz="1000" b="1" i="0" kern="1200" dirty="0" smtClean="0">
                          <a:solidFill>
                            <a:schemeClr val="dk1"/>
                          </a:solidFill>
                          <a:latin typeface="+mn-lt"/>
                          <a:ea typeface="+mn-ea"/>
                          <a:cs typeface="+mn-cs"/>
                        </a:rPr>
                        <a:t>katrā objektā </a:t>
                      </a:r>
                      <a:r>
                        <a:rPr lang="lv-LV" sz="1000" i="0" kern="1200" dirty="0" smtClean="0">
                          <a:solidFill>
                            <a:schemeClr val="dk1"/>
                          </a:solidFill>
                          <a:latin typeface="+mn-lt"/>
                          <a:ea typeface="+mn-ea"/>
                          <a:cs typeface="+mn-cs"/>
                        </a:rPr>
                        <a:t>plānotajiem pakalpojumiem.</a:t>
                      </a:r>
                      <a:endParaRPr lang="lv-LV" sz="1000" i="0" dirty="0"/>
                    </a:p>
                  </a:txBody>
                  <a:tcPr/>
                </a:tc>
                <a:tc>
                  <a:txBody>
                    <a:bodyPr/>
                    <a:lstStyle/>
                    <a:p>
                      <a:r>
                        <a:rPr lang="lv-LV" sz="1000" i="0" kern="1200" dirty="0" smtClean="0">
                          <a:solidFill>
                            <a:schemeClr val="dk1"/>
                          </a:solidFill>
                          <a:latin typeface="+mn-lt"/>
                          <a:ea typeface="+mn-ea"/>
                          <a:cs typeface="+mn-cs"/>
                        </a:rPr>
                        <a:t>Jāapraksta</a:t>
                      </a:r>
                      <a:r>
                        <a:rPr lang="lv-LV" sz="1000" i="0" kern="1200" baseline="0" dirty="0" smtClean="0">
                          <a:solidFill>
                            <a:schemeClr val="dk1"/>
                          </a:solidFill>
                          <a:latin typeface="+mn-lt"/>
                          <a:ea typeface="+mn-ea"/>
                          <a:cs typeface="+mn-cs"/>
                        </a:rPr>
                        <a:t> pakalpojuma saturs.</a:t>
                      </a:r>
                      <a:endParaRPr lang="lv-LV" sz="1000" i="0" dirty="0"/>
                    </a:p>
                  </a:txBody>
                  <a:tcPr/>
                </a:tc>
                <a:tc>
                  <a:txBody>
                    <a:bodyPr/>
                    <a:lstStyle/>
                    <a:p>
                      <a:r>
                        <a:rPr lang="lv-LV" sz="1000" i="0" kern="1200" dirty="0" smtClean="0">
                          <a:solidFill>
                            <a:schemeClr val="dk1"/>
                          </a:solidFill>
                          <a:latin typeface="+mn-lt"/>
                          <a:ea typeface="+mn-ea"/>
                          <a:cs typeface="+mn-cs"/>
                        </a:rPr>
                        <a:t>Jāsniedz pamatojums katra plānotā pakalpojuma </a:t>
                      </a:r>
                      <a:r>
                        <a:rPr lang="lv-LV" sz="1000" b="1" i="0" kern="1200" dirty="0" smtClean="0">
                          <a:solidFill>
                            <a:schemeClr val="dk1"/>
                          </a:solidFill>
                          <a:latin typeface="+mn-lt"/>
                          <a:ea typeface="+mn-ea"/>
                          <a:cs typeface="+mn-cs"/>
                        </a:rPr>
                        <a:t>pieprasījumam</a:t>
                      </a:r>
                      <a:r>
                        <a:rPr lang="lv-LV" sz="1000" i="0" kern="1200" dirty="0" smtClean="0">
                          <a:solidFill>
                            <a:schemeClr val="dk1"/>
                          </a:solidFill>
                          <a:latin typeface="+mn-lt"/>
                          <a:ea typeface="+mn-ea"/>
                          <a:cs typeface="+mn-cs"/>
                        </a:rPr>
                        <a:t>. </a:t>
                      </a:r>
                      <a:br>
                        <a:rPr lang="lv-LV" sz="1000" i="0" kern="1200" dirty="0" smtClean="0">
                          <a:solidFill>
                            <a:schemeClr val="dk1"/>
                          </a:solidFill>
                          <a:latin typeface="+mn-lt"/>
                          <a:ea typeface="+mn-ea"/>
                          <a:cs typeface="+mn-cs"/>
                        </a:rPr>
                      </a:br>
                      <a:r>
                        <a:rPr lang="lv-LV" sz="1000" i="0" kern="1200" dirty="0" smtClean="0">
                          <a:solidFill>
                            <a:schemeClr val="dk1"/>
                          </a:solidFill>
                          <a:latin typeface="+mn-lt"/>
                          <a:ea typeface="+mn-ea"/>
                          <a:cs typeface="+mn-cs"/>
                        </a:rPr>
                        <a:t>Jāapraksta, vai pakalpojuma attīstība paredzēta saskaņā ar objekta darbības stratēģiju, norādot interneta vietni, kur pieejama objekta darbības stratēģija</a:t>
                      </a:r>
                    </a:p>
                  </a:txBody>
                  <a:tcPr/>
                </a:tc>
                <a:tc>
                  <a:txBody>
                    <a:bodyPr/>
                    <a:lstStyle/>
                    <a:p>
                      <a:r>
                        <a:rPr lang="lv-LV" sz="1000" i="0" kern="1200" dirty="0" smtClean="0">
                          <a:solidFill>
                            <a:schemeClr val="dk1"/>
                          </a:solidFill>
                          <a:latin typeface="+mn-lt"/>
                          <a:ea typeface="+mn-ea"/>
                          <a:cs typeface="+mn-cs"/>
                        </a:rPr>
                        <a:t>Jāpamato, vai pakalpojumi ir tematiski vērsti uz </a:t>
                      </a:r>
                      <a:r>
                        <a:rPr lang="lv-LV" sz="1000" b="1" i="0" kern="1200" dirty="0" smtClean="0">
                          <a:solidFill>
                            <a:schemeClr val="dk1"/>
                          </a:solidFill>
                          <a:latin typeface="+mn-lt"/>
                          <a:ea typeface="+mn-ea"/>
                          <a:cs typeface="+mn-cs"/>
                        </a:rPr>
                        <a:t>reģionālās identitātes stiprināšanu un kultūras un/vai dabas mantojuma pieejamības veicināšanu</a:t>
                      </a:r>
                      <a:r>
                        <a:rPr lang="lv-LV" sz="1000" i="0" kern="1200" dirty="0" smtClean="0">
                          <a:solidFill>
                            <a:schemeClr val="dk1"/>
                          </a:solidFill>
                          <a:latin typeface="+mn-lt"/>
                          <a:ea typeface="+mn-ea"/>
                          <a:cs typeface="+mn-cs"/>
                        </a:rPr>
                        <a:t>.</a:t>
                      </a:r>
                    </a:p>
                  </a:txBody>
                  <a:tcPr/>
                </a:tc>
                <a:tc>
                  <a:txBody>
                    <a:bodyPr/>
                    <a:lstStyle/>
                    <a:p>
                      <a:r>
                        <a:rPr lang="lv-LV" sz="1000" i="0" kern="1200" dirty="0" smtClean="0">
                          <a:solidFill>
                            <a:schemeClr val="dk1"/>
                          </a:solidFill>
                          <a:latin typeface="+mn-lt"/>
                          <a:ea typeface="+mn-ea"/>
                          <a:cs typeface="+mn-cs"/>
                        </a:rPr>
                        <a:t>Jāapraksta, vai kāds no projekta idejas ietvaros </a:t>
                      </a:r>
                      <a:r>
                        <a:rPr lang="lv-LV" sz="1000" i="0" kern="1200" dirty="0" err="1" smtClean="0">
                          <a:solidFill>
                            <a:schemeClr val="dk1"/>
                          </a:solidFill>
                          <a:latin typeface="+mn-lt"/>
                          <a:ea typeface="+mn-ea"/>
                          <a:cs typeface="+mn-cs"/>
                        </a:rPr>
                        <a:t>jauradāmiem</a:t>
                      </a:r>
                      <a:r>
                        <a:rPr lang="lv-LV" sz="1000" i="0" kern="1200" dirty="0" smtClean="0">
                          <a:solidFill>
                            <a:schemeClr val="dk1"/>
                          </a:solidFill>
                          <a:latin typeface="+mn-lt"/>
                          <a:ea typeface="+mn-ea"/>
                          <a:cs typeface="+mn-cs"/>
                        </a:rPr>
                        <a:t> vai attīstāmiem pakalpojumiem veicinās </a:t>
                      </a:r>
                      <a:r>
                        <a:rPr lang="lv-LV" sz="1000" b="1" i="0" kern="1200" dirty="0" smtClean="0">
                          <a:solidFill>
                            <a:schemeClr val="dk1"/>
                          </a:solidFill>
                          <a:latin typeface="+mn-lt"/>
                          <a:ea typeface="+mn-ea"/>
                          <a:cs typeface="+mn-cs"/>
                        </a:rPr>
                        <a:t>Latvijas atpazīstamību citās pasaules valstīs un nodrošinās to </a:t>
                      </a:r>
                      <a:r>
                        <a:rPr lang="lv-LV" sz="1000" b="1" i="0" kern="1200" dirty="0" err="1" smtClean="0">
                          <a:solidFill>
                            <a:schemeClr val="dk1"/>
                          </a:solidFill>
                          <a:latin typeface="+mn-lt"/>
                          <a:ea typeface="+mn-ea"/>
                          <a:cs typeface="+mn-cs"/>
                        </a:rPr>
                        <a:t>eksportspēju</a:t>
                      </a:r>
                      <a:r>
                        <a:rPr lang="lv-LV" sz="1000" b="1" i="0" kern="1200" dirty="0" smtClean="0">
                          <a:solidFill>
                            <a:schemeClr val="dk1"/>
                          </a:solidFill>
                          <a:latin typeface="+mn-lt"/>
                          <a:ea typeface="+mn-ea"/>
                          <a:cs typeface="+mn-cs"/>
                        </a:rPr>
                        <a:t>. </a:t>
                      </a:r>
                      <a:r>
                        <a:rPr lang="lv-LV" sz="1000" i="0" kern="1200" dirty="0" smtClean="0">
                          <a:solidFill>
                            <a:schemeClr val="dk1"/>
                          </a:solidFill>
                          <a:latin typeface="+mn-lt"/>
                          <a:ea typeface="+mn-ea"/>
                          <a:cs typeface="+mn-cs"/>
                        </a:rPr>
                        <a:t>Jānorāda, vai Otrās atlases kārtas projekta idejas atbilst Latvijas tūrisma attīstības pamatnostādņu 2014. – 2020.gadam 3.pielikuma noteiktajām teritorijām ar lielāko </a:t>
                      </a:r>
                      <a:r>
                        <a:rPr lang="lv-LV" sz="1000" i="0" kern="1200" dirty="0" err="1" smtClean="0">
                          <a:solidFill>
                            <a:schemeClr val="dk1"/>
                          </a:solidFill>
                          <a:latin typeface="+mn-lt"/>
                          <a:ea typeface="+mn-ea"/>
                          <a:cs typeface="+mn-cs"/>
                        </a:rPr>
                        <a:t>eksportpotenciālu</a:t>
                      </a:r>
                      <a:r>
                        <a:rPr lang="lv-LV" sz="1000" i="0" kern="1200" dirty="0" smtClean="0">
                          <a:solidFill>
                            <a:schemeClr val="dk1"/>
                          </a:solidFill>
                          <a:latin typeface="+mn-lt"/>
                          <a:ea typeface="+mn-ea"/>
                          <a:cs typeface="+mn-cs"/>
                        </a:rPr>
                        <a:t>.</a:t>
                      </a:r>
                    </a:p>
                  </a:txBody>
                  <a:tcPr/>
                </a:tc>
                <a:tc>
                  <a:txBody>
                    <a:bodyPr/>
                    <a:lstStyle/>
                    <a:p>
                      <a:r>
                        <a:rPr lang="lv-LV" sz="1000" i="0" kern="1200" dirty="0" smtClean="0">
                          <a:solidFill>
                            <a:schemeClr val="dk1"/>
                          </a:solidFill>
                          <a:latin typeface="+mn-lt"/>
                          <a:ea typeface="+mn-ea"/>
                          <a:cs typeface="+mn-cs"/>
                        </a:rPr>
                        <a:t>Jānorāda, vai projekta idejā paredzēta vismaz viena jaunradīta pakalpojumu izveide vai esošā pakalpojuma attīstība, kas </a:t>
                      </a:r>
                      <a:r>
                        <a:rPr lang="lv-LV" sz="1000" b="1" i="0" kern="1200" dirty="0" smtClean="0">
                          <a:solidFill>
                            <a:schemeClr val="dk1"/>
                          </a:solidFill>
                          <a:latin typeface="+mn-lt"/>
                          <a:ea typeface="+mn-ea"/>
                          <a:cs typeface="+mn-cs"/>
                        </a:rPr>
                        <a:t>veicinās Latvijas kultūras kanona vērtību iedzīvināšanu un popularizēšanu un/vai iekļaušanos Latvijas valsts simtgades svinību programmā</a:t>
                      </a:r>
                      <a:r>
                        <a:rPr lang="lv-LV" sz="1000" i="0" kern="1200" dirty="0" smtClean="0">
                          <a:solidFill>
                            <a:schemeClr val="dk1"/>
                          </a:solidFill>
                          <a:latin typeface="+mn-lt"/>
                          <a:ea typeface="+mn-ea"/>
                          <a:cs typeface="+mn-cs"/>
                        </a:rPr>
                        <a:t>. Informācija par Latvijas kultūras kanonu var meklēt kultūras kanona tīmekļa vietnē – </a:t>
                      </a:r>
                      <a:r>
                        <a:rPr lang="lv-LV" sz="1000" i="0" u="sng" kern="1200" dirty="0" smtClean="0">
                          <a:solidFill>
                            <a:schemeClr val="dk1"/>
                          </a:solidFill>
                          <a:latin typeface="+mn-lt"/>
                          <a:ea typeface="+mn-ea"/>
                          <a:cs typeface="+mn-cs"/>
                          <a:hlinkClick r:id="rId3"/>
                        </a:rPr>
                        <a:t>http://www.kulturaskanons.lv/lv/1/</a:t>
                      </a:r>
                      <a:r>
                        <a:rPr lang="lv-LV" sz="1000" i="0" kern="1200" dirty="0" smtClean="0">
                          <a:solidFill>
                            <a:schemeClr val="dk1"/>
                          </a:solidFill>
                          <a:latin typeface="+mn-lt"/>
                          <a:ea typeface="+mn-ea"/>
                          <a:cs typeface="+mn-cs"/>
                        </a:rPr>
                        <a:t> ievietotajam sarakstam.</a:t>
                      </a:r>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381000"/>
            <a:ext cx="6096000" cy="678873"/>
          </a:xfrm>
        </p:spPr>
        <p:txBody>
          <a:bodyPr/>
          <a:lstStyle/>
          <a:p>
            <a:r>
              <a:rPr lang="lv-LV" dirty="0" smtClean="0">
                <a:latin typeface="+mj-lt"/>
              </a:rPr>
              <a:t>Atbilstības kritēriji</a:t>
            </a:r>
            <a:endParaRPr lang="lv-LV" dirty="0">
              <a:latin typeface="+mj-lt"/>
            </a:endParaRPr>
          </a:p>
        </p:txBody>
      </p:sp>
      <p:sp>
        <p:nvSpPr>
          <p:cNvPr id="3" name="Satura vietturis 2"/>
          <p:cNvSpPr>
            <a:spLocks noGrp="1"/>
          </p:cNvSpPr>
          <p:nvPr>
            <p:ph idx="1"/>
          </p:nvPr>
        </p:nvSpPr>
        <p:spPr>
          <a:xfrm>
            <a:off x="924791" y="1752600"/>
            <a:ext cx="7762009" cy="4373573"/>
          </a:xfrm>
        </p:spPr>
        <p:txBody>
          <a:bodyPr/>
          <a:lstStyle/>
          <a:p>
            <a:endParaRPr lang="lv-LV" dirty="0"/>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26</a:t>
            </a:fld>
            <a:endParaRPr lang="en-US" altLang="lv-LV"/>
          </a:p>
        </p:txBody>
      </p:sp>
      <p:graphicFrame>
        <p:nvGraphicFramePr>
          <p:cNvPr id="7" name="Tabula 6"/>
          <p:cNvGraphicFramePr>
            <a:graphicFrameLocks noGrp="1"/>
          </p:cNvGraphicFramePr>
          <p:nvPr/>
        </p:nvGraphicFramePr>
        <p:xfrm>
          <a:off x="214746" y="2452255"/>
          <a:ext cx="8801099" cy="4265676"/>
        </p:xfrm>
        <a:graphic>
          <a:graphicData uri="http://schemas.openxmlformats.org/drawingml/2006/table">
            <a:tbl>
              <a:tblPr firstRow="1" bandRow="1">
                <a:tableStyleId>{69CF1AB2-1976-4502-BF36-3FF5EA218861}</a:tableStyleId>
              </a:tblPr>
              <a:tblGrid>
                <a:gridCol w="490016"/>
                <a:gridCol w="6170556"/>
                <a:gridCol w="2140527"/>
              </a:tblGrid>
              <a:tr h="1650492">
                <a:tc>
                  <a:txBody>
                    <a:bodyPr/>
                    <a:lstStyle/>
                    <a:p>
                      <a:pPr marL="342900" lvl="0" indent="-342900" algn="just">
                        <a:lnSpc>
                          <a:spcPct val="115000"/>
                        </a:lnSpc>
                        <a:spcAft>
                          <a:spcPts val="0"/>
                        </a:spcAft>
                        <a:buFont typeface="+mj-lt"/>
                        <a:buNone/>
                      </a:pPr>
                      <a:r>
                        <a:rPr lang="lv-LV" sz="1600" b="0" dirty="0" smtClean="0">
                          <a:solidFill>
                            <a:schemeClr val="tx1"/>
                          </a:solidFill>
                          <a:latin typeface="Times New Roman"/>
                          <a:ea typeface="Times New Roman"/>
                          <a:cs typeface="Times New Roman"/>
                        </a:rPr>
                        <a:t>8.</a:t>
                      </a:r>
                      <a:endParaRPr lang="lv-LV" sz="1600" b="0" dirty="0">
                        <a:solidFill>
                          <a:schemeClr val="tx1"/>
                        </a:solidFill>
                        <a:latin typeface="Times New Roman"/>
                        <a:ea typeface="Times New Roman"/>
                        <a:cs typeface="Times New Roman"/>
                      </a:endParaRPr>
                    </a:p>
                  </a:txBody>
                  <a:tcPr marL="68580" marR="68580" marT="0" marB="0"/>
                </a:tc>
                <a:tc>
                  <a:txBody>
                    <a:bodyPr/>
                    <a:lstStyle/>
                    <a:p>
                      <a:pPr indent="190500" algn="just">
                        <a:lnSpc>
                          <a:spcPct val="150000"/>
                        </a:lnSpc>
                        <a:spcAft>
                          <a:spcPts val="0"/>
                        </a:spcAft>
                      </a:pPr>
                      <a:r>
                        <a:rPr lang="lv-LV" sz="1800" b="0" dirty="0">
                          <a:solidFill>
                            <a:schemeClr val="tx1"/>
                          </a:solidFill>
                          <a:latin typeface="Times New Roman"/>
                          <a:ea typeface="Times New Roman"/>
                          <a:cs typeface="Calibri"/>
                        </a:rPr>
                        <a:t>Projekta idejas veidlapā ir iekļauta </a:t>
                      </a:r>
                      <a:r>
                        <a:rPr lang="lv-LV" sz="1800" b="1" dirty="0">
                          <a:solidFill>
                            <a:schemeClr val="tx1"/>
                          </a:solidFill>
                          <a:latin typeface="Times New Roman"/>
                          <a:ea typeface="Times New Roman"/>
                          <a:cs typeface="Calibri"/>
                        </a:rPr>
                        <a:t>kopīgās sadarbības projekta stratēģijas sākotnējā redakcija</a:t>
                      </a:r>
                      <a:r>
                        <a:rPr lang="lv-LV" sz="1800" b="0" dirty="0">
                          <a:solidFill>
                            <a:schemeClr val="tx1"/>
                          </a:solidFill>
                          <a:latin typeface="Times New Roman"/>
                          <a:ea typeface="Times New Roman"/>
                          <a:cs typeface="Calibri"/>
                        </a:rPr>
                        <a:t>, kas pamato, ka plānotās investīcijas objektos atbilst nosacījumam, ka sociālekonomiskie ieguvumi ir lielāki par objekta uzturēšanas izmaksām.</a:t>
                      </a:r>
                    </a:p>
                  </a:txBody>
                  <a:tcPr marL="68580" marR="68580" marT="0" marB="0"/>
                </a:tc>
                <a:tc>
                  <a:txBody>
                    <a:bodyPr/>
                    <a:lstStyle/>
                    <a:p>
                      <a:pPr algn="ctr">
                        <a:lnSpc>
                          <a:spcPct val="115000"/>
                        </a:lnSpc>
                        <a:spcAft>
                          <a:spcPts val="0"/>
                        </a:spcAft>
                      </a:pPr>
                      <a:r>
                        <a:rPr lang="lv-LV" sz="1800" b="0">
                          <a:solidFill>
                            <a:schemeClr val="tx1"/>
                          </a:solidFill>
                          <a:latin typeface="Times New Roman"/>
                          <a:ea typeface="Times New Roman"/>
                          <a:cs typeface="Times New Roman"/>
                        </a:rPr>
                        <a:t>Precizējams</a:t>
                      </a:r>
                      <a:endParaRPr lang="lv-LV" sz="1800" b="0">
                        <a:solidFill>
                          <a:schemeClr val="tx1"/>
                        </a:solidFill>
                        <a:latin typeface="Calibri"/>
                        <a:ea typeface="Times New Roman"/>
                        <a:cs typeface="Times New Roman"/>
                      </a:endParaRPr>
                    </a:p>
                  </a:txBody>
                  <a:tcPr marL="68580" marR="68580" marT="0" marB="0"/>
                </a:tc>
              </a:tr>
              <a:tr h="370840">
                <a:tc>
                  <a:txBody>
                    <a:bodyPr/>
                    <a:lstStyle/>
                    <a:p>
                      <a:pPr marL="342900" lvl="0" indent="-342900" algn="just">
                        <a:lnSpc>
                          <a:spcPct val="115000"/>
                        </a:lnSpc>
                        <a:spcAft>
                          <a:spcPts val="0"/>
                        </a:spcAft>
                        <a:buFont typeface="+mj-lt"/>
                        <a:buNone/>
                      </a:pPr>
                      <a:r>
                        <a:rPr lang="lv-LV" sz="1600" b="0" dirty="0" smtClean="0">
                          <a:solidFill>
                            <a:schemeClr val="tx1"/>
                          </a:solidFill>
                          <a:latin typeface="Times New Roman"/>
                          <a:ea typeface="Times New Roman"/>
                          <a:cs typeface="Times New Roman"/>
                        </a:rPr>
                        <a:t>9.</a:t>
                      </a:r>
                      <a:endParaRPr lang="lv-LV" sz="1600" b="0" dirty="0">
                        <a:solidFill>
                          <a:schemeClr val="tx1"/>
                        </a:solidFill>
                        <a:latin typeface="Times New Roman"/>
                        <a:ea typeface="Times New Roman"/>
                        <a:cs typeface="Times New Roman"/>
                      </a:endParaRPr>
                    </a:p>
                  </a:txBody>
                  <a:tcPr marL="68580" marR="68580" marT="0" marB="0"/>
                </a:tc>
                <a:tc>
                  <a:txBody>
                    <a:bodyPr/>
                    <a:lstStyle/>
                    <a:p>
                      <a:pPr algn="just">
                        <a:lnSpc>
                          <a:spcPct val="115000"/>
                        </a:lnSpc>
                        <a:spcAft>
                          <a:spcPts val="0"/>
                        </a:spcAft>
                      </a:pPr>
                      <a:r>
                        <a:rPr lang="lv-LV" sz="1800" b="0" dirty="0">
                          <a:solidFill>
                            <a:schemeClr val="tx1"/>
                          </a:solidFill>
                          <a:latin typeface="Times New Roman"/>
                          <a:ea typeface="Times New Roman"/>
                          <a:cs typeface="Calibri"/>
                        </a:rPr>
                        <a:t>Projekta idejas rezultātā, lai paplašinātu piedāvāto pakalpojumu klāstu, </a:t>
                      </a:r>
                      <a:r>
                        <a:rPr lang="lv-LV" sz="1800" b="1" dirty="0">
                          <a:solidFill>
                            <a:schemeClr val="tx1"/>
                          </a:solidFill>
                          <a:latin typeface="Times New Roman"/>
                          <a:ea typeface="Times New Roman"/>
                          <a:cs typeface="Calibri"/>
                        </a:rPr>
                        <a:t>katrā objektā</a:t>
                      </a:r>
                      <a:r>
                        <a:rPr lang="lv-LV" sz="1800" b="0" dirty="0">
                          <a:solidFill>
                            <a:schemeClr val="tx1"/>
                          </a:solidFill>
                          <a:latin typeface="Times New Roman"/>
                          <a:ea typeface="Times New Roman"/>
                          <a:cs typeface="Calibri"/>
                        </a:rPr>
                        <a:t>, kurā konkrētā sadarbības projekta idejas ietvaros tiek veikti  5.5.1.SAM ieguldījumi, </a:t>
                      </a:r>
                      <a:r>
                        <a:rPr lang="lv-LV" sz="1800" b="1" dirty="0">
                          <a:solidFill>
                            <a:schemeClr val="tx1"/>
                          </a:solidFill>
                          <a:latin typeface="Times New Roman"/>
                          <a:ea typeface="Times New Roman"/>
                          <a:cs typeface="Calibri"/>
                        </a:rPr>
                        <a:t>tiks izveidots vismaz viens jaunradīts</a:t>
                      </a:r>
                      <a:r>
                        <a:rPr lang="lv-LV" sz="1800" b="0" dirty="0">
                          <a:solidFill>
                            <a:schemeClr val="tx1"/>
                          </a:solidFill>
                          <a:latin typeface="Times New Roman"/>
                          <a:ea typeface="Times New Roman"/>
                          <a:cs typeface="Calibri"/>
                        </a:rPr>
                        <a:t> kultūras, radošā, vai dabas tūrisma </a:t>
                      </a:r>
                      <a:r>
                        <a:rPr lang="lv-LV" sz="1800" b="1" dirty="0">
                          <a:solidFill>
                            <a:schemeClr val="tx1"/>
                          </a:solidFill>
                          <a:latin typeface="Times New Roman"/>
                          <a:ea typeface="Times New Roman"/>
                          <a:cs typeface="Calibri"/>
                        </a:rPr>
                        <a:t>pakalpojums</a:t>
                      </a:r>
                      <a:r>
                        <a:rPr lang="lv-LV" sz="1800" b="0" dirty="0">
                          <a:solidFill>
                            <a:schemeClr val="tx1"/>
                          </a:solidFill>
                          <a:latin typeface="Times New Roman"/>
                          <a:ea typeface="Times New Roman"/>
                          <a:cs typeface="Calibri"/>
                        </a:rPr>
                        <a:t>, kas tematiski vērsts uz reģionālās identitātes stiprināšanu un kultūras un/vai dabas mantojuma pieejamības veicināšanu.</a:t>
                      </a:r>
                      <a:endParaRPr lang="lv-LV" sz="1800" b="0" dirty="0">
                        <a:solidFill>
                          <a:schemeClr val="tx1"/>
                        </a:solidFill>
                        <a:latin typeface="Calibri"/>
                        <a:ea typeface="Times New Roman"/>
                        <a:cs typeface="Calibri"/>
                      </a:endParaRPr>
                    </a:p>
                  </a:txBody>
                  <a:tcPr marL="68580" marR="68580" marT="0" marB="0"/>
                </a:tc>
                <a:tc>
                  <a:txBody>
                    <a:bodyPr/>
                    <a:lstStyle/>
                    <a:p>
                      <a:pPr algn="ctr">
                        <a:lnSpc>
                          <a:spcPct val="115000"/>
                        </a:lnSpc>
                        <a:spcAft>
                          <a:spcPts val="0"/>
                        </a:spcAft>
                      </a:pPr>
                      <a:r>
                        <a:rPr lang="lv-LV" sz="1800" b="0" dirty="0">
                          <a:solidFill>
                            <a:schemeClr val="tx1"/>
                          </a:solidFill>
                          <a:latin typeface="Times New Roman"/>
                          <a:ea typeface="Times New Roman"/>
                          <a:cs typeface="Times New Roman"/>
                        </a:rPr>
                        <a:t>Precizējams</a:t>
                      </a:r>
                      <a:endParaRPr lang="lv-LV" sz="1800" b="0" dirty="0">
                        <a:solidFill>
                          <a:schemeClr val="tx1"/>
                        </a:solidFill>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latin typeface="+mj-lt"/>
              </a:rPr>
              <a:t>Kvalitātes kritēriji</a:t>
            </a:r>
            <a:endParaRPr lang="lv-LV" dirty="0">
              <a:latin typeface="+mj-lt"/>
            </a:endParaRPr>
          </a:p>
        </p:txBody>
      </p:sp>
      <p:graphicFrame>
        <p:nvGraphicFramePr>
          <p:cNvPr id="7" name="Satura vietturis 6"/>
          <p:cNvGraphicFramePr>
            <a:graphicFrameLocks noGrp="1"/>
          </p:cNvGraphicFramePr>
          <p:nvPr>
            <p:ph idx="1"/>
          </p:nvPr>
        </p:nvGraphicFramePr>
        <p:xfrm>
          <a:off x="86590" y="1417642"/>
          <a:ext cx="8901545" cy="3131924"/>
        </p:xfrm>
        <a:graphic>
          <a:graphicData uri="http://schemas.openxmlformats.org/drawingml/2006/table">
            <a:tbl>
              <a:tblPr firstRow="1" bandRow="1">
                <a:tableStyleId>{5C22544A-7EE6-4342-B048-85BDC9FD1C3A}</a:tableStyleId>
              </a:tblPr>
              <a:tblGrid>
                <a:gridCol w="568036"/>
                <a:gridCol w="5953992"/>
                <a:gridCol w="467591"/>
                <a:gridCol w="1911926"/>
              </a:tblGrid>
              <a:tr h="362816">
                <a:tc>
                  <a:txBody>
                    <a:bodyPr/>
                    <a:lstStyle/>
                    <a:p>
                      <a:pPr algn="just">
                        <a:lnSpc>
                          <a:spcPct val="115000"/>
                        </a:lnSpc>
                        <a:spcAft>
                          <a:spcPts val="0"/>
                        </a:spcAft>
                      </a:pPr>
                      <a:r>
                        <a:rPr lang="lv-LV" sz="1500" b="1" dirty="0">
                          <a:solidFill>
                            <a:srgbClr val="000000"/>
                          </a:solidFill>
                          <a:latin typeface="+mj-lt"/>
                          <a:ea typeface="Times New Roman"/>
                          <a:cs typeface="Times New Roman"/>
                        </a:rPr>
                        <a:t>13.</a:t>
                      </a:r>
                      <a:endParaRPr lang="lv-LV" sz="1500" dirty="0">
                        <a:latin typeface="+mj-lt"/>
                        <a:ea typeface="Times New Roman"/>
                        <a:cs typeface="Times New Roman"/>
                      </a:endParaRPr>
                    </a:p>
                  </a:txBody>
                  <a:tcPr marL="68580" marR="68580" marT="0" marB="0"/>
                </a:tc>
                <a:tc>
                  <a:txBody>
                    <a:bodyPr/>
                    <a:lstStyle/>
                    <a:p>
                      <a:pPr algn="just">
                        <a:lnSpc>
                          <a:spcPct val="115000"/>
                        </a:lnSpc>
                        <a:spcAft>
                          <a:spcPts val="0"/>
                        </a:spcAft>
                      </a:pPr>
                      <a:r>
                        <a:rPr lang="lv-LV" sz="1500" b="1">
                          <a:latin typeface="+mj-lt"/>
                          <a:ea typeface="Times New Roman"/>
                          <a:cs typeface="Times New Roman"/>
                        </a:rPr>
                        <a:t>Projekta idejas ietvaros tiek izveidoti jaunradīti pakalpojumi</a:t>
                      </a:r>
                      <a:r>
                        <a:rPr lang="lv-LV" sz="1500" b="1">
                          <a:solidFill>
                            <a:srgbClr val="1F497D"/>
                          </a:solidFill>
                          <a:latin typeface="+mj-lt"/>
                          <a:ea typeface="Times New Roman"/>
                          <a:cs typeface="Times New Roman"/>
                        </a:rPr>
                        <a:t> </a:t>
                      </a:r>
                      <a:endParaRPr lang="lv-LV" sz="1500">
                        <a:latin typeface="+mj-lt"/>
                        <a:ea typeface="Times New Roman"/>
                        <a:cs typeface="Times New Roman"/>
                      </a:endParaRPr>
                    </a:p>
                  </a:txBody>
                  <a:tcPr marL="68580" marR="68580" marT="0" marB="0"/>
                </a:tc>
                <a:tc>
                  <a:txBody>
                    <a:bodyPr/>
                    <a:lstStyle/>
                    <a:p>
                      <a:pPr algn="ctr">
                        <a:lnSpc>
                          <a:spcPct val="115000"/>
                        </a:lnSpc>
                        <a:spcAft>
                          <a:spcPts val="0"/>
                        </a:spcAft>
                      </a:pPr>
                      <a:endParaRPr lang="lv-LV" sz="1500">
                        <a:latin typeface="+mj-lt"/>
                        <a:ea typeface="Times New Roman"/>
                        <a:cs typeface="Times New Roman"/>
                      </a:endParaRPr>
                    </a:p>
                  </a:txBody>
                  <a:tcPr marL="68580" marR="68580" marT="0" marB="0"/>
                </a:tc>
                <a:tc>
                  <a:txBody>
                    <a:bodyPr/>
                    <a:lstStyle/>
                    <a:p>
                      <a:pPr algn="just">
                        <a:lnSpc>
                          <a:spcPct val="115000"/>
                        </a:lnSpc>
                        <a:spcAft>
                          <a:spcPts val="0"/>
                        </a:spcAft>
                      </a:pPr>
                      <a:r>
                        <a:rPr lang="lv-LV" sz="1500" b="1">
                          <a:latin typeface="+mj-lt"/>
                          <a:ea typeface="Times New Roman"/>
                          <a:cs typeface="Times New Roman"/>
                        </a:rPr>
                        <a:t>Izslēdzošs</a:t>
                      </a:r>
                      <a:endParaRPr lang="lv-LV" sz="1500">
                        <a:latin typeface="+mj-lt"/>
                        <a:ea typeface="Times New Roman"/>
                        <a:cs typeface="Times New Roman"/>
                      </a:endParaRPr>
                    </a:p>
                  </a:txBody>
                  <a:tcPr marL="68580" marR="68580" marT="0" marB="0"/>
                </a:tc>
              </a:tr>
              <a:tr h="544224">
                <a:tc>
                  <a:txBody>
                    <a:bodyPr/>
                    <a:lstStyle/>
                    <a:p>
                      <a:pPr algn="just">
                        <a:lnSpc>
                          <a:spcPct val="115000"/>
                        </a:lnSpc>
                        <a:spcAft>
                          <a:spcPts val="0"/>
                        </a:spcAft>
                      </a:pPr>
                      <a:r>
                        <a:rPr lang="lv-LV" sz="1500">
                          <a:solidFill>
                            <a:srgbClr val="000000"/>
                          </a:solidFill>
                          <a:latin typeface="+mj-lt"/>
                          <a:ea typeface="Times New Roman"/>
                          <a:cs typeface="Times New Roman"/>
                        </a:rPr>
                        <a:t>13.1.</a:t>
                      </a:r>
                      <a:endParaRPr lang="lv-LV" sz="1500">
                        <a:latin typeface="+mj-lt"/>
                        <a:ea typeface="Times New Roman"/>
                        <a:cs typeface="Times New Roman"/>
                      </a:endParaRPr>
                    </a:p>
                  </a:txBody>
                  <a:tcPr marL="68580" marR="68580" marT="0" marB="0"/>
                </a:tc>
                <a:tc>
                  <a:txBody>
                    <a:bodyPr/>
                    <a:lstStyle/>
                    <a:p>
                      <a:pPr algn="just">
                        <a:lnSpc>
                          <a:spcPct val="115000"/>
                        </a:lnSpc>
                        <a:spcAft>
                          <a:spcPts val="0"/>
                        </a:spcAft>
                      </a:pPr>
                      <a:r>
                        <a:rPr lang="lv-LV" sz="1600" dirty="0">
                          <a:latin typeface="+mj-lt"/>
                          <a:ea typeface="Times New Roman"/>
                          <a:cs typeface="Times New Roman"/>
                        </a:rPr>
                        <a:t>Pavisam tiek jaunradīti </a:t>
                      </a:r>
                      <a:r>
                        <a:rPr lang="lv-LV" sz="1600" b="1" dirty="0">
                          <a:latin typeface="+mj-lt"/>
                          <a:ea typeface="Times New Roman"/>
                          <a:cs typeface="Times New Roman"/>
                        </a:rPr>
                        <a:t>vismaz 6 </a:t>
                      </a:r>
                      <a:r>
                        <a:rPr lang="lv-LV" sz="1600" dirty="0">
                          <a:latin typeface="+mj-lt"/>
                          <a:ea typeface="Times New Roman"/>
                          <a:cs typeface="Times New Roman"/>
                        </a:rPr>
                        <a:t>tematiski saskaņoti un papildinoši kultūras, radošā vai dabas tūrisma </a:t>
                      </a:r>
                      <a:r>
                        <a:rPr lang="lv-LV" sz="1600" b="1" dirty="0">
                          <a:latin typeface="+mj-lt"/>
                          <a:ea typeface="Times New Roman"/>
                          <a:cs typeface="Times New Roman"/>
                        </a:rPr>
                        <a:t>pakalpojumi. </a:t>
                      </a:r>
                    </a:p>
                  </a:txBody>
                  <a:tcPr marL="68580" marR="68580" marT="0" marB="0"/>
                </a:tc>
                <a:tc>
                  <a:txBody>
                    <a:bodyPr/>
                    <a:lstStyle/>
                    <a:p>
                      <a:pPr algn="ctr">
                        <a:lnSpc>
                          <a:spcPct val="115000"/>
                        </a:lnSpc>
                        <a:spcAft>
                          <a:spcPts val="0"/>
                        </a:spcAft>
                      </a:pPr>
                      <a:r>
                        <a:rPr lang="lv-LV" sz="1500" dirty="0">
                          <a:solidFill>
                            <a:srgbClr val="000000"/>
                          </a:solidFill>
                          <a:latin typeface="+mj-lt"/>
                          <a:ea typeface="Times New Roman"/>
                          <a:cs typeface="Times New Roman"/>
                        </a:rPr>
                        <a:t>10</a:t>
                      </a:r>
                      <a:endParaRPr lang="lv-LV" sz="1500" dirty="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500">
                        <a:latin typeface="+mj-lt"/>
                        <a:ea typeface="Times New Roman"/>
                        <a:cs typeface="Times New Roman"/>
                      </a:endParaRPr>
                    </a:p>
                  </a:txBody>
                  <a:tcPr marL="68580" marR="68580" marT="0" marB="0"/>
                </a:tc>
              </a:tr>
              <a:tr h="544224">
                <a:tc>
                  <a:txBody>
                    <a:bodyPr/>
                    <a:lstStyle/>
                    <a:p>
                      <a:pPr algn="just">
                        <a:lnSpc>
                          <a:spcPct val="115000"/>
                        </a:lnSpc>
                        <a:spcAft>
                          <a:spcPts val="0"/>
                        </a:spcAft>
                      </a:pPr>
                      <a:r>
                        <a:rPr lang="lv-LV" sz="1500">
                          <a:solidFill>
                            <a:srgbClr val="000000"/>
                          </a:solidFill>
                          <a:latin typeface="+mj-lt"/>
                          <a:ea typeface="Times New Roman"/>
                          <a:cs typeface="Times New Roman"/>
                        </a:rPr>
                        <a:t>13.2.</a:t>
                      </a:r>
                      <a:endParaRPr lang="lv-LV" sz="1500">
                        <a:latin typeface="+mj-lt"/>
                        <a:ea typeface="Times New Roman"/>
                        <a:cs typeface="Times New Roman"/>
                      </a:endParaRPr>
                    </a:p>
                  </a:txBody>
                  <a:tcPr marL="68580" marR="68580" marT="0" marB="0"/>
                </a:tc>
                <a:tc>
                  <a:txBody>
                    <a:bodyPr/>
                    <a:lstStyle/>
                    <a:p>
                      <a:pPr algn="just">
                        <a:lnSpc>
                          <a:spcPct val="115000"/>
                        </a:lnSpc>
                        <a:spcAft>
                          <a:spcPts val="0"/>
                        </a:spcAft>
                      </a:pPr>
                      <a:r>
                        <a:rPr lang="lv-LV" sz="1600" dirty="0">
                          <a:latin typeface="+mj-lt"/>
                          <a:ea typeface="Times New Roman"/>
                          <a:cs typeface="Times New Roman"/>
                        </a:rPr>
                        <a:t>Pavisam tiek jaunradīti </a:t>
                      </a:r>
                      <a:r>
                        <a:rPr lang="lv-LV" sz="1600" b="1" dirty="0">
                          <a:latin typeface="+mj-lt"/>
                          <a:ea typeface="Times New Roman"/>
                          <a:cs typeface="Times New Roman"/>
                        </a:rPr>
                        <a:t>vismaz 5 </a:t>
                      </a:r>
                      <a:r>
                        <a:rPr lang="lv-LV" sz="1600" dirty="0">
                          <a:latin typeface="+mj-lt"/>
                          <a:ea typeface="Times New Roman"/>
                          <a:cs typeface="Times New Roman"/>
                        </a:rPr>
                        <a:t>tematiski saskaņoti un papildinoši kultūras, radošā vai dabas tūrisma pakalpojumi.</a:t>
                      </a:r>
                    </a:p>
                  </a:txBody>
                  <a:tcPr marL="68580" marR="68580" marT="0" marB="0"/>
                </a:tc>
                <a:tc>
                  <a:txBody>
                    <a:bodyPr/>
                    <a:lstStyle/>
                    <a:p>
                      <a:pPr algn="ctr">
                        <a:lnSpc>
                          <a:spcPct val="115000"/>
                        </a:lnSpc>
                        <a:spcAft>
                          <a:spcPts val="0"/>
                        </a:spcAft>
                      </a:pPr>
                      <a:r>
                        <a:rPr lang="lv-LV" sz="1500">
                          <a:solidFill>
                            <a:srgbClr val="000000"/>
                          </a:solidFill>
                          <a:latin typeface="+mj-lt"/>
                          <a:ea typeface="Times New Roman"/>
                          <a:cs typeface="Times New Roman"/>
                        </a:rPr>
                        <a:t>8</a:t>
                      </a:r>
                      <a:endParaRPr lang="lv-LV" sz="150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500" dirty="0">
                        <a:latin typeface="+mj-lt"/>
                        <a:ea typeface="Times New Roman"/>
                        <a:cs typeface="Times New Roman"/>
                      </a:endParaRPr>
                    </a:p>
                  </a:txBody>
                  <a:tcPr marL="68580" marR="68580" marT="0" marB="0"/>
                </a:tc>
              </a:tr>
              <a:tr h="544224">
                <a:tc>
                  <a:txBody>
                    <a:bodyPr/>
                    <a:lstStyle/>
                    <a:p>
                      <a:pPr algn="just">
                        <a:lnSpc>
                          <a:spcPct val="115000"/>
                        </a:lnSpc>
                        <a:spcAft>
                          <a:spcPts val="0"/>
                        </a:spcAft>
                      </a:pPr>
                      <a:r>
                        <a:rPr lang="lv-LV" sz="1500">
                          <a:solidFill>
                            <a:srgbClr val="000000"/>
                          </a:solidFill>
                          <a:latin typeface="+mj-lt"/>
                          <a:ea typeface="Times New Roman"/>
                          <a:cs typeface="Times New Roman"/>
                        </a:rPr>
                        <a:t>13.3.</a:t>
                      </a:r>
                      <a:endParaRPr lang="lv-LV" sz="1500">
                        <a:latin typeface="+mj-lt"/>
                        <a:ea typeface="Times New Roman"/>
                        <a:cs typeface="Times New Roman"/>
                      </a:endParaRPr>
                    </a:p>
                  </a:txBody>
                  <a:tcPr marL="68580" marR="68580" marT="0" marB="0"/>
                </a:tc>
                <a:tc>
                  <a:txBody>
                    <a:bodyPr/>
                    <a:lstStyle/>
                    <a:p>
                      <a:pPr algn="just">
                        <a:lnSpc>
                          <a:spcPct val="115000"/>
                        </a:lnSpc>
                        <a:spcAft>
                          <a:spcPts val="0"/>
                        </a:spcAft>
                      </a:pPr>
                      <a:r>
                        <a:rPr lang="lv-LV" sz="1600" dirty="0">
                          <a:latin typeface="+mj-lt"/>
                          <a:ea typeface="Times New Roman"/>
                          <a:cs typeface="Times New Roman"/>
                        </a:rPr>
                        <a:t>Pavisam tiek jaunradīti </a:t>
                      </a:r>
                      <a:r>
                        <a:rPr lang="lv-LV" sz="1600" b="1" dirty="0">
                          <a:latin typeface="+mj-lt"/>
                          <a:ea typeface="Times New Roman"/>
                          <a:cs typeface="Times New Roman"/>
                        </a:rPr>
                        <a:t>vismaz 3 </a:t>
                      </a:r>
                      <a:r>
                        <a:rPr lang="lv-LV" sz="1600" dirty="0">
                          <a:latin typeface="+mj-lt"/>
                          <a:ea typeface="Times New Roman"/>
                          <a:cs typeface="Times New Roman"/>
                        </a:rPr>
                        <a:t>tematiski saskaņoti un papildinoši kultūras, radošā vai dabas tūrisma </a:t>
                      </a:r>
                      <a:r>
                        <a:rPr lang="lv-LV" sz="1600" b="1" dirty="0">
                          <a:latin typeface="+mj-lt"/>
                          <a:ea typeface="Times New Roman"/>
                          <a:cs typeface="Times New Roman"/>
                        </a:rPr>
                        <a:t>pakalpojumi.</a:t>
                      </a:r>
                    </a:p>
                  </a:txBody>
                  <a:tcPr marL="68580" marR="68580" marT="0" marB="0"/>
                </a:tc>
                <a:tc>
                  <a:txBody>
                    <a:bodyPr/>
                    <a:lstStyle/>
                    <a:p>
                      <a:pPr algn="ctr">
                        <a:lnSpc>
                          <a:spcPct val="115000"/>
                        </a:lnSpc>
                        <a:spcAft>
                          <a:spcPts val="0"/>
                        </a:spcAft>
                      </a:pPr>
                      <a:r>
                        <a:rPr lang="lv-LV" sz="1500">
                          <a:solidFill>
                            <a:srgbClr val="000000"/>
                          </a:solidFill>
                          <a:latin typeface="+mj-lt"/>
                          <a:ea typeface="Times New Roman"/>
                          <a:cs typeface="Times New Roman"/>
                        </a:rPr>
                        <a:t>6</a:t>
                      </a:r>
                      <a:endParaRPr lang="lv-LV" sz="150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500" dirty="0">
                        <a:latin typeface="+mj-lt"/>
                        <a:ea typeface="Times New Roman"/>
                        <a:cs typeface="Times New Roman"/>
                      </a:endParaRPr>
                    </a:p>
                  </a:txBody>
                  <a:tcPr marL="68580" marR="68580" marT="0" marB="0"/>
                </a:tc>
              </a:tr>
              <a:tr h="544224">
                <a:tc>
                  <a:txBody>
                    <a:bodyPr/>
                    <a:lstStyle/>
                    <a:p>
                      <a:pPr algn="just">
                        <a:lnSpc>
                          <a:spcPct val="115000"/>
                        </a:lnSpc>
                        <a:spcAft>
                          <a:spcPts val="0"/>
                        </a:spcAft>
                      </a:pPr>
                      <a:r>
                        <a:rPr lang="lv-LV" sz="1500">
                          <a:solidFill>
                            <a:srgbClr val="000000"/>
                          </a:solidFill>
                          <a:latin typeface="+mj-lt"/>
                          <a:ea typeface="Times New Roman"/>
                          <a:cs typeface="Times New Roman"/>
                        </a:rPr>
                        <a:t>13.4.</a:t>
                      </a:r>
                      <a:endParaRPr lang="lv-LV" sz="1500">
                        <a:latin typeface="+mj-lt"/>
                        <a:ea typeface="Times New Roman"/>
                        <a:cs typeface="Times New Roman"/>
                      </a:endParaRPr>
                    </a:p>
                  </a:txBody>
                  <a:tcPr marL="68580" marR="68580" marT="0" marB="0"/>
                </a:tc>
                <a:tc>
                  <a:txBody>
                    <a:bodyPr/>
                    <a:lstStyle/>
                    <a:p>
                      <a:pPr algn="just">
                        <a:lnSpc>
                          <a:spcPct val="115000"/>
                        </a:lnSpc>
                        <a:spcAft>
                          <a:spcPts val="0"/>
                        </a:spcAft>
                      </a:pPr>
                      <a:r>
                        <a:rPr lang="lv-LV" sz="1600" dirty="0">
                          <a:latin typeface="+mj-lt"/>
                          <a:ea typeface="Times New Roman"/>
                          <a:cs typeface="Times New Roman"/>
                        </a:rPr>
                        <a:t>Pavisam tiek jaunradīti </a:t>
                      </a:r>
                      <a:r>
                        <a:rPr lang="lv-LV" sz="1600" b="1" dirty="0">
                          <a:latin typeface="+mj-lt"/>
                          <a:ea typeface="Times New Roman"/>
                          <a:cs typeface="Times New Roman"/>
                        </a:rPr>
                        <a:t>vismaz 2 </a:t>
                      </a:r>
                      <a:r>
                        <a:rPr lang="lv-LV" sz="1600" dirty="0">
                          <a:latin typeface="+mj-lt"/>
                          <a:ea typeface="Times New Roman"/>
                          <a:cs typeface="Times New Roman"/>
                        </a:rPr>
                        <a:t>tematiski saskaņoti un papildinoši kultūras, radošā vai dabas tūrisma </a:t>
                      </a:r>
                      <a:r>
                        <a:rPr lang="lv-LV" sz="1600" b="1" dirty="0">
                          <a:latin typeface="+mj-lt"/>
                          <a:ea typeface="Times New Roman"/>
                          <a:cs typeface="Times New Roman"/>
                        </a:rPr>
                        <a:t>pakalpojumi.</a:t>
                      </a:r>
                    </a:p>
                  </a:txBody>
                  <a:tcPr marL="68580" marR="68580" marT="0" marB="0"/>
                </a:tc>
                <a:tc>
                  <a:txBody>
                    <a:bodyPr/>
                    <a:lstStyle/>
                    <a:p>
                      <a:pPr algn="ctr">
                        <a:lnSpc>
                          <a:spcPct val="115000"/>
                        </a:lnSpc>
                        <a:spcAft>
                          <a:spcPts val="0"/>
                        </a:spcAft>
                      </a:pPr>
                      <a:r>
                        <a:rPr lang="lv-LV" sz="1500" dirty="0">
                          <a:solidFill>
                            <a:srgbClr val="000000"/>
                          </a:solidFill>
                          <a:latin typeface="+mj-lt"/>
                          <a:ea typeface="Times New Roman"/>
                          <a:cs typeface="Times New Roman"/>
                        </a:rPr>
                        <a:t>4</a:t>
                      </a:r>
                      <a:endParaRPr lang="lv-LV" sz="1500" dirty="0">
                        <a:latin typeface="+mj-lt"/>
                        <a:ea typeface="Times New Roman"/>
                        <a:cs typeface="Times New Roman"/>
                      </a:endParaRPr>
                    </a:p>
                  </a:txBody>
                  <a:tcPr marL="68580" marR="68580" marT="0" marB="0"/>
                </a:tc>
                <a:tc>
                  <a:txBody>
                    <a:bodyPr/>
                    <a:lstStyle/>
                    <a:p>
                      <a:pPr algn="just">
                        <a:lnSpc>
                          <a:spcPct val="115000"/>
                        </a:lnSpc>
                        <a:spcAft>
                          <a:spcPts val="0"/>
                        </a:spcAft>
                      </a:pPr>
                      <a:endParaRPr lang="lv-LV" sz="1500" dirty="0">
                        <a:latin typeface="+mj-lt"/>
                        <a:ea typeface="Times New Roman"/>
                        <a:cs typeface="Times New Roman"/>
                      </a:endParaRPr>
                    </a:p>
                  </a:txBody>
                  <a:tcPr marL="68580" marR="68580" marT="0" marB="0"/>
                </a:tc>
              </a:tr>
              <a:tr h="362816">
                <a:tc>
                  <a:txBody>
                    <a:bodyPr/>
                    <a:lstStyle/>
                    <a:p>
                      <a:pPr algn="just">
                        <a:lnSpc>
                          <a:spcPct val="115000"/>
                        </a:lnSpc>
                        <a:spcAft>
                          <a:spcPts val="0"/>
                        </a:spcAft>
                      </a:pPr>
                      <a:r>
                        <a:rPr lang="lv-LV" sz="1500">
                          <a:solidFill>
                            <a:srgbClr val="000000"/>
                          </a:solidFill>
                          <a:latin typeface="+mj-lt"/>
                          <a:ea typeface="Times New Roman"/>
                          <a:cs typeface="Times New Roman"/>
                        </a:rPr>
                        <a:t>13.5.</a:t>
                      </a:r>
                      <a:endParaRPr lang="lv-LV" sz="1500">
                        <a:latin typeface="+mj-lt"/>
                        <a:ea typeface="Times New Roman"/>
                        <a:cs typeface="Times New Roman"/>
                      </a:endParaRPr>
                    </a:p>
                  </a:txBody>
                  <a:tcPr marL="68580" marR="68580" marT="0" marB="0"/>
                </a:tc>
                <a:tc>
                  <a:txBody>
                    <a:bodyPr/>
                    <a:lstStyle/>
                    <a:p>
                      <a:pPr algn="just">
                        <a:lnSpc>
                          <a:spcPct val="115000"/>
                        </a:lnSpc>
                        <a:spcAft>
                          <a:spcPts val="0"/>
                        </a:spcAft>
                      </a:pPr>
                      <a:r>
                        <a:rPr lang="lv-LV" sz="1600" dirty="0">
                          <a:latin typeface="+mj-lt"/>
                          <a:ea typeface="Times New Roman"/>
                          <a:cs typeface="Times New Roman"/>
                        </a:rPr>
                        <a:t>Projekta ideja neizpilda vismaz 13.4.apakškritērijā noteiktās prasības</a:t>
                      </a:r>
                    </a:p>
                  </a:txBody>
                  <a:tcPr marL="68580" marR="68580" marT="0" marB="0"/>
                </a:tc>
                <a:tc>
                  <a:txBody>
                    <a:bodyPr/>
                    <a:lstStyle/>
                    <a:p>
                      <a:pPr algn="ctr">
                        <a:lnSpc>
                          <a:spcPct val="115000"/>
                        </a:lnSpc>
                        <a:spcAft>
                          <a:spcPts val="0"/>
                        </a:spcAft>
                      </a:pPr>
                      <a:r>
                        <a:rPr lang="lv-LV" sz="1500">
                          <a:solidFill>
                            <a:srgbClr val="000000"/>
                          </a:solidFill>
                          <a:latin typeface="+mj-lt"/>
                          <a:ea typeface="Times New Roman"/>
                          <a:cs typeface="Times New Roman"/>
                        </a:rPr>
                        <a:t>0</a:t>
                      </a:r>
                      <a:endParaRPr lang="lv-LV" sz="1500">
                        <a:latin typeface="+mj-lt"/>
                        <a:ea typeface="Times New Roman"/>
                        <a:cs typeface="Times New Roman"/>
                      </a:endParaRPr>
                    </a:p>
                  </a:txBody>
                  <a:tcPr marL="68580" marR="68580" marT="0" marB="0"/>
                </a:tc>
                <a:tc>
                  <a:txBody>
                    <a:bodyPr/>
                    <a:lstStyle/>
                    <a:p>
                      <a:pPr algn="just">
                        <a:lnSpc>
                          <a:spcPct val="115000"/>
                        </a:lnSpc>
                        <a:spcAft>
                          <a:spcPts val="0"/>
                        </a:spcAft>
                      </a:pPr>
                      <a:r>
                        <a:rPr lang="lv-LV" sz="1500" dirty="0">
                          <a:latin typeface="+mj-lt"/>
                          <a:ea typeface="Times New Roman"/>
                          <a:cs typeface="Times New Roman"/>
                        </a:rPr>
                        <a:t>Projekta ideja netiek virzīta tālāk vērtēšanai</a:t>
                      </a:r>
                    </a:p>
                  </a:txBody>
                  <a:tcPr marL="68580" marR="68580" marT="0" marB="0"/>
                </a:tc>
              </a:tr>
            </a:tbl>
          </a:graphicData>
        </a:graphic>
      </p:graphicFrame>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27</a:t>
            </a:fld>
            <a:endParaRPr lang="en-US" altLang="lv-LV"/>
          </a:p>
        </p:txBody>
      </p:sp>
      <p:graphicFrame>
        <p:nvGraphicFramePr>
          <p:cNvPr id="10" name="Tabula 9"/>
          <p:cNvGraphicFramePr>
            <a:graphicFrameLocks noGrp="1"/>
          </p:cNvGraphicFramePr>
          <p:nvPr/>
        </p:nvGraphicFramePr>
        <p:xfrm>
          <a:off x="86590" y="4524248"/>
          <a:ext cx="8901545" cy="2333752"/>
        </p:xfrm>
        <a:graphic>
          <a:graphicData uri="http://schemas.openxmlformats.org/drawingml/2006/table">
            <a:tbl>
              <a:tblPr firstRow="1" bandRow="1">
                <a:tableStyleId>{5C22544A-7EE6-4342-B048-85BDC9FD1C3A}</a:tableStyleId>
              </a:tblPr>
              <a:tblGrid>
                <a:gridCol w="588819"/>
                <a:gridCol w="5953991"/>
                <a:gridCol w="477982"/>
                <a:gridCol w="1880753"/>
              </a:tblGrid>
              <a:tr h="370840">
                <a:tc>
                  <a:txBody>
                    <a:bodyPr/>
                    <a:lstStyle/>
                    <a:p>
                      <a:pPr algn="just">
                        <a:lnSpc>
                          <a:spcPct val="115000"/>
                        </a:lnSpc>
                        <a:spcAft>
                          <a:spcPts val="0"/>
                        </a:spcAft>
                      </a:pPr>
                      <a:r>
                        <a:rPr lang="lv-LV" sz="1500" b="1" dirty="0">
                          <a:solidFill>
                            <a:srgbClr val="000000"/>
                          </a:solidFill>
                          <a:latin typeface="Times New Roman"/>
                          <a:ea typeface="Times New Roman"/>
                          <a:cs typeface="Times New Roman"/>
                        </a:rPr>
                        <a:t>14.</a:t>
                      </a:r>
                      <a:endParaRPr lang="lv-LV" sz="1500" dirty="0">
                        <a:latin typeface="Calibri"/>
                        <a:ea typeface="Times New Roman"/>
                        <a:cs typeface="Times New Roman"/>
                      </a:endParaRPr>
                    </a:p>
                  </a:txBody>
                  <a:tcPr marL="68580" marR="68580" marT="0" marB="0"/>
                </a:tc>
                <a:tc>
                  <a:txBody>
                    <a:bodyPr/>
                    <a:lstStyle/>
                    <a:p>
                      <a:pPr algn="just">
                        <a:lnSpc>
                          <a:spcPct val="115000"/>
                        </a:lnSpc>
                        <a:spcAft>
                          <a:spcPts val="0"/>
                        </a:spcAft>
                      </a:pPr>
                      <a:r>
                        <a:rPr lang="lv-LV" sz="1500" b="1" dirty="0">
                          <a:latin typeface="Times New Roman"/>
                          <a:ea typeface="Times New Roman"/>
                          <a:cs typeface="Calibri"/>
                        </a:rPr>
                        <a:t>Projekta ideja paredz:</a:t>
                      </a:r>
                      <a:endParaRPr lang="lv-LV" sz="1500" dirty="0">
                        <a:latin typeface="Calibri"/>
                        <a:ea typeface="Times New Roman"/>
                        <a:cs typeface="Calibri"/>
                      </a:endParaRPr>
                    </a:p>
                  </a:txBody>
                  <a:tcPr marL="68580" marR="68580" marT="0" marB="0"/>
                </a:tc>
                <a:tc>
                  <a:txBody>
                    <a:bodyPr/>
                    <a:lstStyle/>
                    <a:p>
                      <a:pPr algn="ctr">
                        <a:lnSpc>
                          <a:spcPct val="115000"/>
                        </a:lnSpc>
                        <a:spcAft>
                          <a:spcPts val="0"/>
                        </a:spcAft>
                      </a:pPr>
                      <a:endParaRPr lang="lv-LV" sz="1500">
                        <a:solidFill>
                          <a:srgbClr val="000000"/>
                        </a:solidFill>
                        <a:latin typeface="Times New Roman"/>
                        <a:ea typeface="Times New Roman"/>
                        <a:cs typeface="Times New Roman"/>
                      </a:endParaRPr>
                    </a:p>
                  </a:txBody>
                  <a:tcPr marL="68580" marR="68580" marT="0" marB="0"/>
                </a:tc>
                <a:tc>
                  <a:txBody>
                    <a:bodyPr/>
                    <a:lstStyle/>
                    <a:p>
                      <a:pPr algn="just">
                        <a:lnSpc>
                          <a:spcPct val="115000"/>
                        </a:lnSpc>
                        <a:spcAft>
                          <a:spcPts val="0"/>
                        </a:spcAft>
                      </a:pPr>
                      <a:endParaRPr lang="lv-LV" sz="1500">
                        <a:latin typeface="Times New Roman"/>
                        <a:ea typeface="Times New Roman"/>
                        <a:cs typeface="Times New Roman"/>
                      </a:endParaRPr>
                    </a:p>
                  </a:txBody>
                  <a:tcPr marL="68580" marR="68580" marT="0" marB="0"/>
                </a:tc>
              </a:tr>
              <a:tr h="370840">
                <a:tc>
                  <a:txBody>
                    <a:bodyPr/>
                    <a:lstStyle/>
                    <a:p>
                      <a:pPr algn="just">
                        <a:lnSpc>
                          <a:spcPct val="115000"/>
                        </a:lnSpc>
                        <a:spcAft>
                          <a:spcPts val="0"/>
                        </a:spcAft>
                      </a:pPr>
                      <a:r>
                        <a:rPr lang="lv-LV" sz="1500" dirty="0">
                          <a:solidFill>
                            <a:srgbClr val="000000"/>
                          </a:solidFill>
                          <a:latin typeface="Times New Roman"/>
                          <a:ea typeface="Times New Roman"/>
                          <a:cs typeface="Times New Roman"/>
                        </a:rPr>
                        <a:t>14.1.</a:t>
                      </a:r>
                      <a:endParaRPr lang="lv-LV" sz="1500" dirty="0">
                        <a:latin typeface="Calibri"/>
                        <a:ea typeface="Times New Roman"/>
                        <a:cs typeface="Times New Roman"/>
                      </a:endParaRPr>
                    </a:p>
                  </a:txBody>
                  <a:tcPr marL="68580" marR="68580" marT="0" marB="0"/>
                </a:tc>
                <a:tc>
                  <a:txBody>
                    <a:bodyPr/>
                    <a:lstStyle/>
                    <a:p>
                      <a:pPr algn="just">
                        <a:lnSpc>
                          <a:spcPct val="115000"/>
                        </a:lnSpc>
                        <a:spcAft>
                          <a:spcPts val="0"/>
                        </a:spcAft>
                      </a:pPr>
                      <a:r>
                        <a:rPr lang="lv-LV" sz="1600" dirty="0">
                          <a:solidFill>
                            <a:srgbClr val="000000"/>
                          </a:solidFill>
                          <a:latin typeface="Times New Roman"/>
                          <a:ea typeface="Times New Roman"/>
                          <a:cs typeface="Calibri"/>
                        </a:rPr>
                        <a:t>Vismaz viena jaunradīta kultūras, radošā vai dabas tūrisma pakalpojuma izveidi, kas veicinās </a:t>
                      </a:r>
                      <a:r>
                        <a:rPr lang="lv-LV" sz="1600" b="1" dirty="0">
                          <a:solidFill>
                            <a:srgbClr val="000000"/>
                          </a:solidFill>
                          <a:latin typeface="Times New Roman"/>
                          <a:ea typeface="Times New Roman"/>
                          <a:cs typeface="Calibri"/>
                        </a:rPr>
                        <a:t>Latvijas atpazīstamību citās pasaules valstīs un nodrošinās tā </a:t>
                      </a:r>
                      <a:r>
                        <a:rPr lang="lv-LV" sz="1600" b="1" dirty="0" err="1">
                          <a:solidFill>
                            <a:srgbClr val="000000"/>
                          </a:solidFill>
                          <a:latin typeface="Times New Roman"/>
                          <a:ea typeface="Times New Roman"/>
                          <a:cs typeface="Calibri"/>
                        </a:rPr>
                        <a:t>eksportspēju</a:t>
                      </a:r>
                      <a:r>
                        <a:rPr lang="lv-LV" sz="1600" b="1" dirty="0">
                          <a:solidFill>
                            <a:srgbClr val="000000"/>
                          </a:solidFill>
                          <a:latin typeface="Times New Roman"/>
                          <a:ea typeface="Times New Roman"/>
                          <a:cs typeface="Calibri"/>
                        </a:rPr>
                        <a:t>. </a:t>
                      </a:r>
                      <a:endParaRPr lang="lv-LV" sz="1600" b="1" dirty="0">
                        <a:latin typeface="Calibri"/>
                        <a:ea typeface="Times New Roman"/>
                        <a:cs typeface="Calibri"/>
                      </a:endParaRPr>
                    </a:p>
                  </a:txBody>
                  <a:tcPr marL="68580" marR="68580" marT="0" marB="0"/>
                </a:tc>
                <a:tc>
                  <a:txBody>
                    <a:bodyPr/>
                    <a:lstStyle/>
                    <a:p>
                      <a:pPr algn="ctr">
                        <a:lnSpc>
                          <a:spcPct val="115000"/>
                        </a:lnSpc>
                        <a:spcAft>
                          <a:spcPts val="0"/>
                        </a:spcAft>
                      </a:pPr>
                      <a:r>
                        <a:rPr lang="lv-LV" sz="1500">
                          <a:solidFill>
                            <a:srgbClr val="000000"/>
                          </a:solidFill>
                          <a:latin typeface="Times New Roman"/>
                          <a:ea typeface="Times New Roman"/>
                          <a:cs typeface="Times New Roman"/>
                        </a:rPr>
                        <a:t>2</a:t>
                      </a:r>
                      <a:endParaRPr lang="lv-LV" sz="1500">
                        <a:latin typeface="Calibri"/>
                        <a:ea typeface="Times New Roman"/>
                        <a:cs typeface="Times New Roman"/>
                      </a:endParaRPr>
                    </a:p>
                  </a:txBody>
                  <a:tcPr marL="68580" marR="68580" marT="0" marB="0"/>
                </a:tc>
                <a:tc>
                  <a:txBody>
                    <a:bodyPr/>
                    <a:lstStyle/>
                    <a:p>
                      <a:pPr algn="just">
                        <a:lnSpc>
                          <a:spcPct val="115000"/>
                        </a:lnSpc>
                        <a:spcAft>
                          <a:spcPts val="0"/>
                        </a:spcAft>
                      </a:pPr>
                      <a:r>
                        <a:rPr lang="lv-LV" sz="1500" dirty="0">
                          <a:latin typeface="Times New Roman"/>
                          <a:ea typeface="Times New Roman"/>
                          <a:cs typeface="Times New Roman"/>
                        </a:rPr>
                        <a:t>Punkti tiek summēti</a:t>
                      </a:r>
                      <a:endParaRPr lang="lv-LV" sz="1500" dirty="0">
                        <a:latin typeface="Calibri"/>
                        <a:ea typeface="Times New Roman"/>
                        <a:cs typeface="Times New Roman"/>
                      </a:endParaRPr>
                    </a:p>
                  </a:txBody>
                  <a:tcPr marL="68580" marR="68580" marT="0" marB="0"/>
                </a:tc>
              </a:tr>
              <a:tr h="370840">
                <a:tc>
                  <a:txBody>
                    <a:bodyPr/>
                    <a:lstStyle/>
                    <a:p>
                      <a:pPr algn="just">
                        <a:lnSpc>
                          <a:spcPct val="115000"/>
                        </a:lnSpc>
                        <a:spcAft>
                          <a:spcPts val="0"/>
                        </a:spcAft>
                      </a:pPr>
                      <a:r>
                        <a:rPr lang="lv-LV" sz="1500">
                          <a:solidFill>
                            <a:srgbClr val="000000"/>
                          </a:solidFill>
                          <a:latin typeface="Times New Roman"/>
                          <a:ea typeface="Times New Roman"/>
                          <a:cs typeface="Times New Roman"/>
                        </a:rPr>
                        <a:t>14.2.</a:t>
                      </a:r>
                      <a:endParaRPr lang="lv-LV" sz="1500">
                        <a:latin typeface="Calibri"/>
                        <a:ea typeface="Times New Roman"/>
                        <a:cs typeface="Times New Roman"/>
                      </a:endParaRPr>
                    </a:p>
                  </a:txBody>
                  <a:tcPr marL="68580" marR="68580" marT="0" marB="0"/>
                </a:tc>
                <a:tc>
                  <a:txBody>
                    <a:bodyPr/>
                    <a:lstStyle/>
                    <a:p>
                      <a:pPr algn="just">
                        <a:lnSpc>
                          <a:spcPct val="115000"/>
                        </a:lnSpc>
                        <a:spcAft>
                          <a:spcPts val="0"/>
                        </a:spcAft>
                      </a:pPr>
                      <a:r>
                        <a:rPr lang="lv-LV" sz="1600" dirty="0">
                          <a:solidFill>
                            <a:srgbClr val="000000"/>
                          </a:solidFill>
                          <a:latin typeface="Times New Roman"/>
                          <a:ea typeface="Times New Roman"/>
                          <a:cs typeface="Calibri"/>
                        </a:rPr>
                        <a:t>Vismaz viena jaunradīta kultūras, radošā vai dabas tūrisma pakalpojuma izveidi, kas veicinās </a:t>
                      </a:r>
                      <a:r>
                        <a:rPr lang="lv-LV" sz="1600" b="1" dirty="0">
                          <a:solidFill>
                            <a:srgbClr val="000000"/>
                          </a:solidFill>
                          <a:latin typeface="Times New Roman"/>
                          <a:ea typeface="Times New Roman"/>
                          <a:cs typeface="Calibri"/>
                        </a:rPr>
                        <a:t>Latvijas kultūras kanona vērtību iedzīvināšana</a:t>
                      </a:r>
                      <a:r>
                        <a:rPr lang="lv-LV" sz="1600" b="1" dirty="0">
                          <a:latin typeface="Times New Roman"/>
                          <a:ea typeface="Times New Roman"/>
                          <a:cs typeface="Calibri"/>
                        </a:rPr>
                        <a:t> un popularizēšanu un/vai iekļaušanos Latvijas simtgades programmā.</a:t>
                      </a:r>
                      <a:endParaRPr lang="lv-LV" sz="1600" b="1" dirty="0">
                        <a:latin typeface="Calibri"/>
                        <a:ea typeface="Times New Roman"/>
                        <a:cs typeface="Calibri"/>
                      </a:endParaRPr>
                    </a:p>
                  </a:txBody>
                  <a:tcPr marL="68580" marR="68580" marT="0" marB="0"/>
                </a:tc>
                <a:tc>
                  <a:txBody>
                    <a:bodyPr/>
                    <a:lstStyle/>
                    <a:p>
                      <a:pPr algn="ctr">
                        <a:lnSpc>
                          <a:spcPct val="115000"/>
                        </a:lnSpc>
                        <a:spcAft>
                          <a:spcPts val="0"/>
                        </a:spcAft>
                      </a:pPr>
                      <a:r>
                        <a:rPr lang="lv-LV" sz="1500">
                          <a:solidFill>
                            <a:srgbClr val="000000"/>
                          </a:solidFill>
                          <a:latin typeface="Times New Roman"/>
                          <a:ea typeface="Times New Roman"/>
                          <a:cs typeface="Times New Roman"/>
                        </a:rPr>
                        <a:t>2</a:t>
                      </a:r>
                      <a:endParaRPr lang="lv-LV" sz="1500">
                        <a:latin typeface="Calibri"/>
                        <a:ea typeface="Times New Roman"/>
                        <a:cs typeface="Times New Roman"/>
                      </a:endParaRPr>
                    </a:p>
                  </a:txBody>
                  <a:tcPr marL="68580" marR="68580" marT="0" marB="0"/>
                </a:tc>
                <a:tc>
                  <a:txBody>
                    <a:bodyPr/>
                    <a:lstStyle/>
                    <a:p>
                      <a:pPr algn="just">
                        <a:lnSpc>
                          <a:spcPct val="115000"/>
                        </a:lnSpc>
                        <a:spcAft>
                          <a:spcPts val="0"/>
                        </a:spcAft>
                      </a:pPr>
                      <a:r>
                        <a:rPr lang="lv-LV" sz="1500" dirty="0">
                          <a:latin typeface="Times New Roman"/>
                          <a:ea typeface="Times New Roman"/>
                          <a:cs typeface="Times New Roman"/>
                        </a:rPr>
                        <a:t>Punkti tiek summēti</a:t>
                      </a:r>
                      <a:endParaRPr lang="lv-LV" sz="1500" dirty="0">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Virsraksts 9"/>
          <p:cNvSpPr>
            <a:spLocks noGrp="1"/>
          </p:cNvSpPr>
          <p:nvPr>
            <p:ph type="title"/>
          </p:nvPr>
        </p:nvSpPr>
        <p:spPr>
          <a:xfrm>
            <a:off x="2590800" y="145474"/>
            <a:ext cx="6096000" cy="103909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lv-LV" sz="1500" dirty="0" smtClean="0">
                <a:latin typeface="+mj-lt"/>
              </a:rPr>
              <a:t>7. SADAĻA – PROJEKTA IDEJAS PAPILDINĀTĪBA AR CITIEM PROJEKTA IDEJAS IESNIEDZĒJA UN TĀ SADARBĪBAS PARTNERU ĪSTENOTIEM/ĪSTENOŠANĀ ESOŠIEM/IESNIEGTIEM PROJEKTIEM:</a:t>
            </a:r>
          </a:p>
        </p:txBody>
      </p:sp>
      <p:sp>
        <p:nvSpPr>
          <p:cNvPr id="9" name="Slaida numura vietturis 8"/>
          <p:cNvSpPr>
            <a:spLocks noGrp="1"/>
          </p:cNvSpPr>
          <p:nvPr>
            <p:ph type="sldNum" sz="quarter" idx="13"/>
          </p:nvPr>
        </p:nvSpPr>
        <p:spPr/>
        <p:txBody>
          <a:bodyPr/>
          <a:lstStyle/>
          <a:p>
            <a:pPr>
              <a:defRPr/>
            </a:pPr>
            <a:fld id="{0B4B902A-9D3E-4171-8DFA-D7825A83C39C}" type="slidenum">
              <a:rPr lang="en-US" altLang="lv-LV" smtClean="0"/>
              <a:pPr>
                <a:defRPr/>
              </a:pPr>
              <a:t>28</a:t>
            </a:fld>
            <a:endParaRPr lang="en-US" altLang="lv-LV"/>
          </a:p>
        </p:txBody>
      </p:sp>
      <p:graphicFrame>
        <p:nvGraphicFramePr>
          <p:cNvPr id="18" name="Tabula 17"/>
          <p:cNvGraphicFramePr>
            <a:graphicFrameLocks noGrp="1"/>
          </p:cNvGraphicFramePr>
          <p:nvPr/>
        </p:nvGraphicFramePr>
        <p:xfrm>
          <a:off x="1524000" y="2971800"/>
          <a:ext cx="6096000" cy="182880"/>
        </p:xfrm>
        <a:graphic>
          <a:graphicData uri="http://schemas.openxmlformats.org/drawingml/2006/table">
            <a:tbl>
              <a:tblPr/>
              <a:tblGrid>
                <a:gridCol w="6096000"/>
              </a:tblGrid>
              <a:tr h="0">
                <a:tc>
                  <a:txBody>
                    <a:bodyPr/>
                    <a:lstStyle/>
                    <a:p>
                      <a:pPr algn="just">
                        <a:spcAft>
                          <a:spcPts val="0"/>
                        </a:spcAft>
                      </a:pPr>
                      <a:endParaRPr lang="lv-LV" sz="1200" dirty="0">
                        <a:latin typeface="Times New Roman"/>
                        <a:ea typeface="Calibri"/>
                      </a:endParaRPr>
                    </a:p>
                  </a:txBody>
                  <a:tcPr marL="114300" marR="114300" marT="0" marB="0">
                    <a:lnL>
                      <a:noFill/>
                    </a:lnL>
                    <a:lnR>
                      <a:noFill/>
                    </a:lnR>
                    <a:lnT>
                      <a:noFill/>
                    </a:lnT>
                    <a:lnB>
                      <a:noFill/>
                    </a:lnB>
                  </a:tcPr>
                </a:tc>
              </a:tr>
            </a:tbl>
          </a:graphicData>
        </a:graphic>
      </p:graphicFrame>
      <p:graphicFrame>
        <p:nvGraphicFramePr>
          <p:cNvPr id="16" name="Satura vietturis 15"/>
          <p:cNvGraphicFramePr>
            <a:graphicFrameLocks noGrp="1"/>
          </p:cNvGraphicFramePr>
          <p:nvPr>
            <p:ph idx="1"/>
          </p:nvPr>
        </p:nvGraphicFramePr>
        <p:xfrm>
          <a:off x="216439" y="1433945"/>
          <a:ext cx="8622761" cy="2654436"/>
        </p:xfrm>
        <a:graphic>
          <a:graphicData uri="http://schemas.openxmlformats.org/drawingml/2006/table">
            <a:tbl>
              <a:tblPr firstRow="1" bandRow="1">
                <a:tableStyleId>{69CF1AB2-1976-4502-BF36-3FF5EA218861}</a:tableStyleId>
              </a:tblPr>
              <a:tblGrid>
                <a:gridCol w="358967"/>
                <a:gridCol w="1442981"/>
                <a:gridCol w="1289490"/>
                <a:gridCol w="1289490"/>
                <a:gridCol w="1519074"/>
                <a:gridCol w="994847"/>
                <a:gridCol w="929063"/>
                <a:gridCol w="798849"/>
              </a:tblGrid>
              <a:tr h="439319">
                <a:tc rowSpan="2">
                  <a:txBody>
                    <a:bodyPr/>
                    <a:lstStyle/>
                    <a:p>
                      <a:r>
                        <a:rPr lang="lv-LV" sz="1000" kern="1200" dirty="0" err="1" smtClean="0"/>
                        <a:t>N.p.k</a:t>
                      </a:r>
                      <a:r>
                        <a:rPr lang="lv-LV" sz="1000" kern="1200" dirty="0" smtClean="0"/>
                        <a:t>.</a:t>
                      </a:r>
                      <a:endParaRPr lang="lv-LV" sz="1000" b="1" kern="1200" dirty="0" smtClean="0">
                        <a:solidFill>
                          <a:schemeClr val="dk1"/>
                        </a:solidFill>
                        <a:latin typeface="Times New Roman"/>
                        <a:ea typeface="Times New Roman"/>
                        <a:cs typeface="+mn-cs"/>
                      </a:endParaRPr>
                    </a:p>
                  </a:txBody>
                  <a:tcPr/>
                </a:tc>
                <a:tc rowSpan="2">
                  <a:txBody>
                    <a:bodyPr/>
                    <a:lstStyle/>
                    <a:p>
                      <a:r>
                        <a:rPr lang="lv-LV" sz="1000" b="1" kern="1200" dirty="0" smtClean="0">
                          <a:solidFill>
                            <a:schemeClr val="dk1"/>
                          </a:solidFill>
                          <a:latin typeface="+mn-lt"/>
                          <a:ea typeface="+mn-ea"/>
                          <a:cs typeface="+mn-cs"/>
                        </a:rPr>
                        <a:t>Projekta idejas nosaukums </a:t>
                      </a:r>
                      <a:endParaRPr lang="lv-LV" sz="1000" b="1" kern="1200" dirty="0" smtClean="0">
                        <a:solidFill>
                          <a:schemeClr val="dk1"/>
                        </a:solidFill>
                        <a:latin typeface="Times New Roman"/>
                        <a:ea typeface="Times New Roman"/>
                        <a:cs typeface="+mn-cs"/>
                      </a:endParaRPr>
                    </a:p>
                  </a:txBody>
                  <a:tcPr/>
                </a:tc>
                <a:tc rowSpan="2">
                  <a:txBody>
                    <a:bodyPr/>
                    <a:lstStyle/>
                    <a:p>
                      <a:r>
                        <a:rPr lang="lv-LV" sz="1000" b="1" kern="1200" dirty="0" smtClean="0">
                          <a:solidFill>
                            <a:schemeClr val="dk1"/>
                          </a:solidFill>
                          <a:latin typeface="+mn-lt"/>
                          <a:ea typeface="+mn-ea"/>
                          <a:cs typeface="+mn-cs"/>
                        </a:rPr>
                        <a:t>Projekta kopsavilkums, galvenās darbības</a:t>
                      </a:r>
                      <a:endParaRPr lang="lv-LV" sz="1000" b="1" kern="1200" dirty="0" smtClean="0">
                        <a:solidFill>
                          <a:schemeClr val="dk1"/>
                        </a:solidFill>
                        <a:latin typeface="Times New Roman"/>
                        <a:ea typeface="Times New Roman"/>
                        <a:cs typeface="+mn-cs"/>
                      </a:endParaRPr>
                    </a:p>
                  </a:txBody>
                  <a:tcPr/>
                </a:tc>
                <a:tc rowSpan="2">
                  <a:txBody>
                    <a:bodyPr/>
                    <a:lstStyle/>
                    <a:p>
                      <a:r>
                        <a:rPr lang="lv-LV" sz="1000" b="1" kern="1200" dirty="0" smtClean="0">
                          <a:solidFill>
                            <a:schemeClr val="dk1"/>
                          </a:solidFill>
                          <a:latin typeface="+mn-lt"/>
                          <a:ea typeface="+mn-ea"/>
                          <a:cs typeface="+mn-cs"/>
                        </a:rPr>
                        <a:t>Papildinātības/demarkācijas apraksts</a:t>
                      </a:r>
                      <a:endParaRPr lang="lv-LV" sz="1000" b="1" kern="1200" dirty="0" smtClean="0">
                        <a:solidFill>
                          <a:schemeClr val="dk1"/>
                        </a:solidFill>
                        <a:latin typeface="Times New Roman"/>
                        <a:ea typeface="Times New Roman"/>
                        <a:cs typeface="+mn-cs"/>
                      </a:endParaRPr>
                    </a:p>
                  </a:txBody>
                  <a:tcPr/>
                </a:tc>
                <a:tc rowSpan="2">
                  <a:txBody>
                    <a:bodyPr/>
                    <a:lstStyle/>
                    <a:p>
                      <a:pPr marL="0" algn="l" defTabSz="939575" rtl="0" eaLnBrk="1" latinLnBrk="0" hangingPunct="1"/>
                      <a:r>
                        <a:rPr lang="lv-LV" sz="1000" b="1" kern="1200" dirty="0" smtClean="0">
                          <a:solidFill>
                            <a:schemeClr val="dk1"/>
                          </a:solidFill>
                          <a:latin typeface="+mn-lt"/>
                          <a:ea typeface="+mn-ea"/>
                          <a:cs typeface="+mn-cs"/>
                        </a:rPr>
                        <a:t>Projekta kopējās indikatīvās izmaksas (</a:t>
                      </a:r>
                      <a:r>
                        <a:rPr lang="lv-LV" sz="1000" b="1" i="1" kern="1200" dirty="0" err="1" smtClean="0">
                          <a:solidFill>
                            <a:schemeClr val="dk1"/>
                          </a:solidFill>
                          <a:latin typeface="+mn-lt"/>
                          <a:ea typeface="+mn-ea"/>
                          <a:cs typeface="+mn-cs"/>
                        </a:rPr>
                        <a:t>euro</a:t>
                      </a:r>
                      <a:r>
                        <a:rPr lang="lv-LV" sz="1000" b="1" i="1" kern="1200" dirty="0" smtClean="0">
                          <a:solidFill>
                            <a:schemeClr val="dk1"/>
                          </a:solidFill>
                          <a:latin typeface="+mn-lt"/>
                          <a:ea typeface="+mn-ea"/>
                          <a:cs typeface="+mn-cs"/>
                        </a:rPr>
                        <a:t>)</a:t>
                      </a:r>
                      <a:endParaRPr lang="lv-LV" sz="1000" b="1" kern="1200" dirty="0" smtClean="0">
                        <a:solidFill>
                          <a:schemeClr val="dk1"/>
                        </a:solidFill>
                        <a:latin typeface="Times New Roman"/>
                        <a:ea typeface="Times New Roman"/>
                        <a:cs typeface="+mn-cs"/>
                      </a:endParaRPr>
                    </a:p>
                  </a:txBody>
                  <a:tcPr/>
                </a:tc>
                <a:tc rowSpan="2">
                  <a:txBody>
                    <a:bodyPr/>
                    <a:lstStyle/>
                    <a:p>
                      <a:pPr marL="0" algn="l" defTabSz="939575" rtl="0" eaLnBrk="1" latinLnBrk="0" hangingPunct="1"/>
                      <a:r>
                        <a:rPr lang="lv-LV" sz="1000" b="1" kern="1200" dirty="0" smtClean="0">
                          <a:solidFill>
                            <a:schemeClr val="dk1"/>
                          </a:solidFill>
                          <a:latin typeface="+mn-lt"/>
                          <a:ea typeface="+mn-ea"/>
                          <a:cs typeface="+mn-cs"/>
                        </a:rPr>
                        <a:t>Finansējuma avots un veids (Valsts/ pašvaldību budžets, ES fondi, cits)</a:t>
                      </a:r>
                      <a:endParaRPr lang="lv-LV" sz="1000" b="1" kern="1200" dirty="0" smtClean="0">
                        <a:solidFill>
                          <a:schemeClr val="dk1"/>
                        </a:solidFill>
                        <a:latin typeface="Times New Roman"/>
                        <a:ea typeface="Times New Roman"/>
                        <a:cs typeface="+mn-cs"/>
                      </a:endParaRPr>
                    </a:p>
                  </a:txBody>
                  <a:tcPr/>
                </a:tc>
                <a:tc gridSpan="2">
                  <a:txBody>
                    <a:bodyPr/>
                    <a:lstStyle/>
                    <a:p>
                      <a:pPr marL="0" algn="l" defTabSz="939575" rtl="0" eaLnBrk="1" latinLnBrk="0" hangingPunct="1"/>
                      <a:r>
                        <a:rPr lang="lv-LV" sz="1000" b="1" kern="1200" dirty="0" smtClean="0">
                          <a:solidFill>
                            <a:schemeClr val="dk1"/>
                          </a:solidFill>
                          <a:latin typeface="+mn-lt"/>
                          <a:ea typeface="+mn-ea"/>
                          <a:cs typeface="+mn-cs"/>
                        </a:rPr>
                        <a:t>Projekta īstenošanas laiks (mm/</a:t>
                      </a:r>
                      <a:r>
                        <a:rPr lang="lv-LV" sz="1000" b="1" kern="1200" dirty="0" err="1" smtClean="0">
                          <a:solidFill>
                            <a:schemeClr val="dk1"/>
                          </a:solidFill>
                          <a:latin typeface="+mn-lt"/>
                          <a:ea typeface="+mn-ea"/>
                          <a:cs typeface="+mn-cs"/>
                        </a:rPr>
                        <a:t>gggg</a:t>
                      </a:r>
                      <a:r>
                        <a:rPr lang="lv-LV" sz="1000" b="1" kern="1200" dirty="0" smtClean="0">
                          <a:solidFill>
                            <a:schemeClr val="dk1"/>
                          </a:solidFill>
                          <a:latin typeface="+mn-lt"/>
                          <a:ea typeface="+mn-ea"/>
                          <a:cs typeface="+mn-cs"/>
                        </a:rPr>
                        <a:t>)</a:t>
                      </a:r>
                      <a:endParaRPr lang="lv-LV" sz="1000" b="1" kern="1200" dirty="0" smtClean="0">
                        <a:solidFill>
                          <a:schemeClr val="dk1"/>
                        </a:solidFill>
                        <a:latin typeface="Times New Roman"/>
                        <a:ea typeface="Times New Roman"/>
                        <a:cs typeface="+mn-cs"/>
                      </a:endParaRPr>
                    </a:p>
                  </a:txBody>
                  <a:tcPr/>
                </a:tc>
                <a:tc hMerge="1">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r>
              <a:tr h="250040">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marL="0" algn="l" defTabSz="939575" rtl="0" eaLnBrk="1" latinLnBrk="0" hangingPunct="1"/>
                      <a:r>
                        <a:rPr lang="lv-LV" sz="1000" b="1" kern="1200" dirty="0" smtClean="0">
                          <a:solidFill>
                            <a:schemeClr val="dk1"/>
                          </a:solidFill>
                          <a:latin typeface="+mn-lt"/>
                          <a:ea typeface="+mn-ea"/>
                          <a:cs typeface="+mn-cs"/>
                        </a:rPr>
                        <a:t>Projekta uzsākšana</a:t>
                      </a:r>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r>
                        <a:rPr lang="lv-LV" sz="1000" b="1" kern="1200" dirty="0" smtClean="0">
                          <a:solidFill>
                            <a:schemeClr val="dk1"/>
                          </a:solidFill>
                          <a:latin typeface="+mn-lt"/>
                          <a:ea typeface="+mn-ea"/>
                          <a:cs typeface="+mn-cs"/>
                        </a:rPr>
                        <a:t>Projekta pabeigšana</a:t>
                      </a:r>
                      <a:endParaRPr lang="lv-LV" sz="1000" b="1" kern="1200" dirty="0" smtClean="0">
                        <a:solidFill>
                          <a:schemeClr val="dk1"/>
                        </a:solidFill>
                        <a:latin typeface="Times New Roman"/>
                        <a:ea typeface="Times New Roman"/>
                        <a:cs typeface="+mn-cs"/>
                      </a:endParaRPr>
                    </a:p>
                  </a:txBody>
                  <a:tcPr/>
                </a:tc>
              </a:tr>
              <a:tr h="1648596">
                <a:tc>
                  <a:txBody>
                    <a:bodyPr/>
                    <a:lstStyle/>
                    <a:p>
                      <a:endParaRPr lang="lv-LV" sz="1000" i="0" dirty="0"/>
                    </a:p>
                  </a:txBody>
                  <a:tcPr/>
                </a:tc>
                <a:tc>
                  <a:txBody>
                    <a:bodyPr/>
                    <a:lstStyle/>
                    <a:p>
                      <a:r>
                        <a:rPr lang="lv-LV" sz="1000" i="0" kern="1200" dirty="0" smtClean="0">
                          <a:solidFill>
                            <a:schemeClr val="dk1"/>
                          </a:solidFill>
                          <a:latin typeface="+mn-lt"/>
                          <a:ea typeface="+mn-ea"/>
                          <a:cs typeface="+mn-cs"/>
                        </a:rPr>
                        <a:t>Jānorāda projekta nosaukums</a:t>
                      </a:r>
                      <a:endParaRPr lang="lv-LV" sz="1000" i="0" dirty="0"/>
                    </a:p>
                  </a:txBody>
                  <a:tcPr/>
                </a:tc>
                <a:tc>
                  <a:txBody>
                    <a:bodyPr/>
                    <a:lstStyle/>
                    <a:p>
                      <a:r>
                        <a:rPr lang="lv-LV" sz="1000" i="0" kern="1200" dirty="0" smtClean="0">
                          <a:solidFill>
                            <a:schemeClr val="dk1"/>
                          </a:solidFill>
                          <a:latin typeface="+mn-lt"/>
                          <a:ea typeface="+mn-ea"/>
                          <a:cs typeface="+mn-cs"/>
                        </a:rPr>
                        <a:t>Jānorāda projekta mērķis un galvenās darbības</a:t>
                      </a:r>
                      <a:endParaRPr lang="lv-LV" sz="1000" i="0" dirty="0"/>
                    </a:p>
                  </a:txBody>
                  <a:tcPr/>
                </a:tc>
                <a:tc>
                  <a:txBody>
                    <a:bodyPr/>
                    <a:lstStyle/>
                    <a:p>
                      <a:r>
                        <a:rPr lang="lv-LV" sz="1000" i="0" kern="1200" dirty="0" smtClean="0">
                          <a:solidFill>
                            <a:schemeClr val="dk1"/>
                          </a:solidFill>
                          <a:latin typeface="+mn-lt"/>
                          <a:ea typeface="+mn-ea"/>
                          <a:cs typeface="+mn-cs"/>
                        </a:rPr>
                        <a:t>Jānorāda, kāda veidā iesniegtais/īstenotais vai īstenošanā esošais projekts papildinās projekta idejā plānoto.</a:t>
                      </a:r>
                    </a:p>
                  </a:txBody>
                  <a:tcPr/>
                </a:tc>
                <a:tc>
                  <a:txBody>
                    <a:bodyPr/>
                    <a:lstStyle/>
                    <a:p>
                      <a:r>
                        <a:rPr lang="lv-LV" sz="1000" i="0" kern="1200" dirty="0" smtClean="0">
                          <a:solidFill>
                            <a:schemeClr val="dk1"/>
                          </a:solidFill>
                          <a:latin typeface="+mn-lt"/>
                          <a:ea typeface="+mn-ea"/>
                          <a:cs typeface="+mn-cs"/>
                        </a:rPr>
                        <a:t>Jānorāda projekta indikatīvās kopējās izmaksas (</a:t>
                      </a:r>
                      <a:r>
                        <a:rPr lang="lv-LV" sz="1000" i="1" kern="1200" dirty="0" err="1" smtClean="0">
                          <a:solidFill>
                            <a:schemeClr val="dk1"/>
                          </a:solidFill>
                          <a:latin typeface="+mn-lt"/>
                          <a:ea typeface="+mn-ea"/>
                          <a:cs typeface="+mn-cs"/>
                        </a:rPr>
                        <a:t>euro</a:t>
                      </a:r>
                      <a:r>
                        <a:rPr lang="lv-LV" sz="1000" i="0" kern="1200" dirty="0" smtClean="0">
                          <a:solidFill>
                            <a:schemeClr val="dk1"/>
                          </a:solidFill>
                          <a:latin typeface="+mn-lt"/>
                          <a:ea typeface="+mn-ea"/>
                          <a:cs typeface="+mn-cs"/>
                        </a:rPr>
                        <a:t>)</a:t>
                      </a:r>
                    </a:p>
                  </a:txBody>
                  <a:tcPr/>
                </a:tc>
                <a:tc>
                  <a:txBody>
                    <a:bodyPr/>
                    <a:lstStyle/>
                    <a:p>
                      <a:r>
                        <a:rPr lang="lv-LV" sz="1000" i="0" kern="1200" dirty="0" smtClean="0">
                          <a:solidFill>
                            <a:schemeClr val="dk1"/>
                          </a:solidFill>
                          <a:latin typeface="+mn-lt"/>
                          <a:ea typeface="+mn-ea"/>
                          <a:cs typeface="+mn-cs"/>
                        </a:rPr>
                        <a:t>Jānorāda finansējuma avots</a:t>
                      </a:r>
                    </a:p>
                  </a:txBody>
                  <a:tcPr/>
                </a:tc>
                <a:tc>
                  <a:txBody>
                    <a:bodyPr/>
                    <a:lstStyle/>
                    <a:p>
                      <a:r>
                        <a:rPr lang="lv-LV" sz="1000" i="0" kern="1200" dirty="0" smtClean="0">
                          <a:solidFill>
                            <a:schemeClr val="dk1"/>
                          </a:solidFill>
                          <a:latin typeface="+mn-lt"/>
                          <a:ea typeface="+mn-ea"/>
                          <a:cs typeface="+mn-cs"/>
                        </a:rPr>
                        <a:t>Jānorāda projekta uzsākšanas vai plānotais uzsākšanas datums</a:t>
                      </a:r>
                    </a:p>
                  </a:txBody>
                  <a:tcPr/>
                </a:tc>
                <a:tc>
                  <a:txBody>
                    <a:bodyPr/>
                    <a:lstStyle/>
                    <a:p>
                      <a:r>
                        <a:rPr lang="lv-LV" sz="1000" i="0" kern="1200" dirty="0" smtClean="0">
                          <a:solidFill>
                            <a:schemeClr val="dk1"/>
                          </a:solidFill>
                          <a:latin typeface="+mn-lt"/>
                          <a:ea typeface="+mn-ea"/>
                          <a:cs typeface="+mn-cs"/>
                        </a:rPr>
                        <a:t>Jānorāda projekta pabeigšanas vai plānotais projekta pabeigšanas datums</a:t>
                      </a:r>
                      <a:endParaRPr lang="lv-LV" sz="1000" i="0" dirty="0"/>
                    </a:p>
                  </a:txBody>
                  <a:tcPr/>
                </a:tc>
              </a:tr>
            </a:tbl>
          </a:graphicData>
        </a:graphic>
      </p:graphicFrame>
      <p:sp>
        <p:nvSpPr>
          <p:cNvPr id="8" name="Taisnstūris 7"/>
          <p:cNvSpPr/>
          <p:nvPr/>
        </p:nvSpPr>
        <p:spPr>
          <a:xfrm>
            <a:off x="342899" y="4400996"/>
            <a:ext cx="8634845" cy="1138773"/>
          </a:xfrm>
          <a:prstGeom prst="rect">
            <a:avLst/>
          </a:prstGeom>
        </p:spPr>
        <p:txBody>
          <a:bodyPr wrap="square">
            <a:spAutoFit/>
          </a:bodyPr>
          <a:lstStyle/>
          <a:p>
            <a:pPr algn="just"/>
            <a:r>
              <a:rPr lang="lv-LV" dirty="0" smtClean="0"/>
              <a:t>Projekta idejas iesniedzējs sniedz informāciju par saistītajiem projektiem vai pašvaldību investīcijām, ja tādi ir (norāda to informāciju, kas pieejama </a:t>
            </a:r>
            <a:r>
              <a:rPr lang="lv-LV" b="1" dirty="0" smtClean="0"/>
              <a:t>projekta idejas aizpildīšanas brīdī</a:t>
            </a:r>
            <a:r>
              <a:rPr lang="lv-LV" dirty="0" smtClean="0"/>
              <a:t>), norādot informāciju par citiem projektiem, finanšu instrumentiem un atbalsta programmām, ar kuriem saskata papildinātību/demarkāciju. </a:t>
            </a:r>
            <a:endParaRPr lang="lv-LV"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381000"/>
            <a:ext cx="6096000" cy="574964"/>
          </a:xfrm>
        </p:spPr>
        <p:txBody>
          <a:bodyPr/>
          <a:lstStyle/>
          <a:p>
            <a:r>
              <a:rPr lang="lv-LV" dirty="0" smtClean="0">
                <a:latin typeface="+mj-lt"/>
              </a:rPr>
              <a:t>Atbilstības kritērijs</a:t>
            </a:r>
            <a:endParaRPr lang="lv-LV" dirty="0">
              <a:latin typeface="+mj-lt"/>
            </a:endParaRPr>
          </a:p>
        </p:txBody>
      </p:sp>
      <p:sp>
        <p:nvSpPr>
          <p:cNvPr id="3" name="Satura vietturis 2"/>
          <p:cNvSpPr>
            <a:spLocks noGrp="1"/>
          </p:cNvSpPr>
          <p:nvPr>
            <p:ph idx="1"/>
          </p:nvPr>
        </p:nvSpPr>
        <p:spPr>
          <a:xfrm>
            <a:off x="644236" y="1752600"/>
            <a:ext cx="8042564" cy="4373573"/>
          </a:xfrm>
        </p:spPr>
        <p:txBody>
          <a:bodyPr/>
          <a:lstStyle/>
          <a:p>
            <a:endParaRPr lang="lv-LV" dirty="0"/>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29</a:t>
            </a:fld>
            <a:endParaRPr lang="en-US" altLang="lv-LV"/>
          </a:p>
        </p:txBody>
      </p:sp>
      <p:graphicFrame>
        <p:nvGraphicFramePr>
          <p:cNvPr id="7" name="Tabula 6"/>
          <p:cNvGraphicFramePr>
            <a:graphicFrameLocks noGrp="1"/>
          </p:cNvGraphicFramePr>
          <p:nvPr/>
        </p:nvGraphicFramePr>
        <p:xfrm>
          <a:off x="232065" y="1963882"/>
          <a:ext cx="8454735" cy="4114800"/>
        </p:xfrm>
        <a:graphic>
          <a:graphicData uri="http://schemas.openxmlformats.org/drawingml/2006/table">
            <a:tbl>
              <a:tblPr firstRow="1" bandRow="1">
                <a:tableStyleId>{69CF1AB2-1976-4502-BF36-3FF5EA218861}</a:tableStyleId>
              </a:tblPr>
              <a:tblGrid>
                <a:gridCol w="546380"/>
                <a:gridCol w="5090110"/>
                <a:gridCol w="2818245"/>
              </a:tblGrid>
              <a:tr h="370840">
                <a:tc>
                  <a:txBody>
                    <a:bodyPr/>
                    <a:lstStyle/>
                    <a:p>
                      <a:pPr marL="342900" lvl="0" indent="-342900" algn="just">
                        <a:lnSpc>
                          <a:spcPct val="150000"/>
                        </a:lnSpc>
                        <a:spcAft>
                          <a:spcPts val="0"/>
                        </a:spcAft>
                        <a:buFont typeface="+mj-lt"/>
                        <a:buNone/>
                      </a:pPr>
                      <a:r>
                        <a:rPr lang="lv-LV" sz="1800" b="0" dirty="0" smtClean="0">
                          <a:solidFill>
                            <a:schemeClr val="tx1"/>
                          </a:solidFill>
                          <a:latin typeface="Times New Roman"/>
                          <a:ea typeface="Times New Roman"/>
                          <a:cs typeface="Times New Roman"/>
                        </a:rPr>
                        <a:t>5.</a:t>
                      </a:r>
                      <a:endParaRPr lang="lv-LV" sz="1800" b="0" dirty="0">
                        <a:solidFill>
                          <a:schemeClr val="tx1"/>
                        </a:solidFill>
                        <a:latin typeface="Times New Roman"/>
                        <a:ea typeface="Times New Roman"/>
                        <a:cs typeface="Times New Roman"/>
                      </a:endParaRPr>
                    </a:p>
                  </a:txBody>
                  <a:tcPr marL="68580" marR="68580" marT="0" marB="0"/>
                </a:tc>
                <a:tc>
                  <a:txBody>
                    <a:bodyPr/>
                    <a:lstStyle/>
                    <a:p>
                      <a:pPr indent="190500" algn="just">
                        <a:lnSpc>
                          <a:spcPct val="150000"/>
                        </a:lnSpc>
                        <a:spcAft>
                          <a:spcPts val="0"/>
                        </a:spcAft>
                      </a:pPr>
                      <a:r>
                        <a:rPr lang="lv-LV" sz="1800" b="1" dirty="0">
                          <a:solidFill>
                            <a:schemeClr val="tx1"/>
                          </a:solidFill>
                          <a:latin typeface="Times New Roman"/>
                          <a:ea typeface="Times New Roman"/>
                          <a:cs typeface="Calibri"/>
                        </a:rPr>
                        <a:t>Projekta idejas veidlapā ir aprakstīta projekta ietvaros plānoto investīciju sinerģiju</a:t>
                      </a:r>
                      <a:r>
                        <a:rPr lang="lv-LV" sz="1800" b="0" dirty="0">
                          <a:solidFill>
                            <a:schemeClr val="tx1"/>
                          </a:solidFill>
                          <a:latin typeface="Times New Roman"/>
                          <a:ea typeface="Times New Roman"/>
                          <a:cs typeface="Calibri"/>
                        </a:rPr>
                        <a:t>, tai skaitā, </a:t>
                      </a:r>
                      <a:r>
                        <a:rPr lang="lv-LV" sz="1800" b="0" dirty="0">
                          <a:solidFill>
                            <a:schemeClr val="tx1"/>
                          </a:solidFill>
                          <a:latin typeface="Times New Roman"/>
                          <a:ea typeface="ヒラギノ角ゴ Pro W3"/>
                          <a:cs typeface="Calibri"/>
                        </a:rPr>
                        <a:t>projekta ideja ir tematiski vienota ar </a:t>
                      </a:r>
                      <a:r>
                        <a:rPr lang="lv-LV" sz="1800" b="1" dirty="0">
                          <a:solidFill>
                            <a:schemeClr val="tx1"/>
                          </a:solidFill>
                          <a:latin typeface="Times New Roman"/>
                          <a:ea typeface="ヒラギノ角ゴ Pro W3"/>
                          <a:cs typeface="Calibri"/>
                        </a:rPr>
                        <a:t>Valsts kultūras pieminekļu aizsardzības inspekcijas identificētajiem kultūras mantojuma attīstības ceļiem </a:t>
                      </a:r>
                      <a:r>
                        <a:rPr lang="lv-LV" sz="1800" b="0" dirty="0">
                          <a:solidFill>
                            <a:schemeClr val="tx1"/>
                          </a:solidFill>
                          <a:latin typeface="Times New Roman"/>
                          <a:ea typeface="ヒラギノ角ゴ Pro W3"/>
                          <a:cs typeface="Calibri"/>
                        </a:rPr>
                        <a:t>(MK noteikumu projekta anotācijas pielikums Nr.1.). </a:t>
                      </a:r>
                      <a:endParaRPr lang="lv-LV" sz="1800" b="0" dirty="0">
                        <a:solidFill>
                          <a:schemeClr val="tx1"/>
                        </a:solidFill>
                        <a:latin typeface="Times New Roman"/>
                        <a:ea typeface="Times New Roman"/>
                        <a:cs typeface="Calibri"/>
                      </a:endParaRPr>
                    </a:p>
                    <a:p>
                      <a:pPr marL="14605" marR="14605" indent="-546100" algn="just">
                        <a:lnSpc>
                          <a:spcPct val="150000"/>
                        </a:lnSpc>
                        <a:spcAft>
                          <a:spcPts val="0"/>
                        </a:spcAft>
                      </a:pPr>
                      <a:r>
                        <a:rPr lang="lv-LV" sz="1800" b="0" dirty="0">
                          <a:solidFill>
                            <a:schemeClr val="tx1"/>
                          </a:solidFill>
                          <a:latin typeface="Times New Roman"/>
                          <a:ea typeface="Times New Roman"/>
                          <a:cs typeface="Calibri"/>
                        </a:rPr>
                        <a:t>Turklāt 2.atlases kārtas ietvaros projekta ideja nav pretrunā ar </a:t>
                      </a:r>
                      <a:r>
                        <a:rPr lang="lv-LV" sz="1800" b="1" dirty="0">
                          <a:solidFill>
                            <a:schemeClr val="tx1"/>
                          </a:solidFill>
                          <a:latin typeface="Times New Roman"/>
                          <a:ea typeface="Times New Roman"/>
                          <a:cs typeface="Calibri"/>
                        </a:rPr>
                        <a:t>Valsts ilgtermiņa tematisko plānojumu Baltijas jūras piekrastei </a:t>
                      </a:r>
                      <a:r>
                        <a:rPr lang="lv-LV" sz="1800" b="0" dirty="0">
                          <a:solidFill>
                            <a:schemeClr val="tx1"/>
                          </a:solidFill>
                          <a:latin typeface="Times New Roman"/>
                          <a:ea typeface="Times New Roman"/>
                          <a:cs typeface="Calibri"/>
                        </a:rPr>
                        <a:t>(šobrīd projekts).</a:t>
                      </a:r>
                    </a:p>
                  </a:txBody>
                  <a:tcPr marL="68580" marR="68580" marT="0" marB="0"/>
                </a:tc>
                <a:tc>
                  <a:txBody>
                    <a:bodyPr/>
                    <a:lstStyle/>
                    <a:p>
                      <a:pPr algn="ctr">
                        <a:lnSpc>
                          <a:spcPct val="150000"/>
                        </a:lnSpc>
                        <a:spcAft>
                          <a:spcPts val="0"/>
                        </a:spcAft>
                      </a:pPr>
                      <a:r>
                        <a:rPr lang="lv-LV" sz="1800" b="0" dirty="0">
                          <a:solidFill>
                            <a:schemeClr val="tx1"/>
                          </a:solidFill>
                          <a:latin typeface="Times New Roman"/>
                          <a:ea typeface="Times New Roman"/>
                          <a:cs typeface="Times New Roman"/>
                        </a:rPr>
                        <a:t>Precizējams</a:t>
                      </a:r>
                      <a:endParaRPr lang="lv-LV" sz="1800" b="0" dirty="0">
                        <a:solidFill>
                          <a:schemeClr val="tx1"/>
                        </a:solidFill>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381000"/>
            <a:ext cx="6096000" cy="793173"/>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lv-LV" sz="2000" dirty="0" smtClean="0">
                <a:latin typeface="Times New Roman"/>
                <a:ea typeface="Times New Roman"/>
              </a:rPr>
              <a:t>1. SADAĻA – SADARBĪBAS PROJEKTA IDEJAS KOPSAVILKUMS</a:t>
            </a:r>
            <a:r>
              <a:rPr lang="lv-LV" dirty="0" smtClean="0">
                <a:latin typeface="Times New Roman"/>
                <a:ea typeface="Calibri"/>
              </a:rPr>
              <a:t/>
            </a:r>
            <a:br>
              <a:rPr lang="lv-LV" dirty="0" smtClean="0">
                <a:latin typeface="Times New Roman"/>
                <a:ea typeface="Calibri"/>
              </a:rPr>
            </a:br>
            <a:r>
              <a:rPr lang="lv-LV" b="0" dirty="0" smtClean="0"/>
              <a:t/>
            </a:r>
            <a:br>
              <a:rPr lang="lv-LV" b="0" dirty="0" smtClean="0"/>
            </a:br>
            <a:endParaRPr lang="lv-LV" dirty="0" smtClean="0">
              <a:latin typeface="+mj-lt"/>
            </a:endParaRPr>
          </a:p>
        </p:txBody>
      </p:sp>
      <p:sp>
        <p:nvSpPr>
          <p:cNvPr id="3" name="Satura vietturis 2"/>
          <p:cNvSpPr>
            <a:spLocks noGrp="1"/>
          </p:cNvSpPr>
          <p:nvPr>
            <p:ph idx="1"/>
          </p:nvPr>
        </p:nvSpPr>
        <p:spPr/>
        <p:txBody>
          <a:bodyPr>
            <a:normAutofit/>
          </a:bodyPr>
          <a:lstStyle/>
          <a:p>
            <a:endParaRPr lang="lv-LV" sz="1900" dirty="0" smtClean="0">
              <a:latin typeface="+mj-lt"/>
            </a:endParaRPr>
          </a:p>
          <a:p>
            <a:endParaRPr lang="lv-LV" sz="1900" dirty="0" smtClean="0">
              <a:latin typeface="+mj-lt"/>
            </a:endParaRPr>
          </a:p>
          <a:p>
            <a:pPr lvl="0">
              <a:buNone/>
            </a:pPr>
            <a:r>
              <a:rPr lang="lv-LV" sz="1900" dirty="0" smtClean="0">
                <a:latin typeface="+mj-lt"/>
              </a:rPr>
              <a:t>	</a:t>
            </a:r>
          </a:p>
          <a:p>
            <a:endParaRPr lang="lv-LV" dirty="0"/>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3</a:t>
            </a:fld>
            <a:endParaRPr lang="en-US" altLang="lv-LV"/>
          </a:p>
        </p:txBody>
      </p:sp>
      <p:sp>
        <p:nvSpPr>
          <p:cNvPr id="14" name="Taisnstūris 13"/>
          <p:cNvSpPr/>
          <p:nvPr/>
        </p:nvSpPr>
        <p:spPr>
          <a:xfrm>
            <a:off x="363682" y="1752598"/>
            <a:ext cx="8323118" cy="363791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lnSpc>
                <a:spcPct val="115000"/>
              </a:lnSpc>
              <a:spcAft>
                <a:spcPts val="0"/>
              </a:spcAft>
            </a:pPr>
            <a:r>
              <a:rPr lang="lv-LV" sz="1800" dirty="0" smtClean="0">
                <a:latin typeface="Times New Roman"/>
                <a:ea typeface="Calibri"/>
              </a:rPr>
              <a:t> </a:t>
            </a:r>
            <a:r>
              <a:rPr lang="lv-LV" sz="1800" u="sng" dirty="0" smtClean="0">
                <a:latin typeface="Times New Roman"/>
                <a:ea typeface="Times New Roman"/>
              </a:rPr>
              <a:t>Projekta idejas:</a:t>
            </a:r>
          </a:p>
          <a:p>
            <a:pPr>
              <a:lnSpc>
                <a:spcPct val="115000"/>
              </a:lnSpc>
              <a:spcAft>
                <a:spcPts val="0"/>
              </a:spcAft>
            </a:pPr>
            <a:endParaRPr lang="lv-LV" sz="1800" i="1" u="sng" dirty="0" smtClean="0">
              <a:latin typeface="Times New Roman"/>
              <a:ea typeface="Times New Roman"/>
            </a:endParaRPr>
          </a:p>
          <a:p>
            <a:pPr>
              <a:lnSpc>
                <a:spcPct val="150000"/>
              </a:lnSpc>
              <a:spcAft>
                <a:spcPts val="0"/>
              </a:spcAft>
              <a:buFont typeface="Arial" pitchFamily="34" charset="0"/>
              <a:buChar char="•"/>
            </a:pPr>
            <a:r>
              <a:rPr lang="lv-LV" sz="1800" i="1" dirty="0" smtClean="0">
                <a:latin typeface="Times New Roman"/>
                <a:ea typeface="Times New Roman"/>
              </a:rPr>
              <a:t> </a:t>
            </a:r>
            <a:r>
              <a:rPr lang="lv-LV" sz="1800" dirty="0" smtClean="0">
                <a:latin typeface="Times New Roman"/>
                <a:ea typeface="Times New Roman"/>
              </a:rPr>
              <a:t>īstenošanas </a:t>
            </a:r>
            <a:r>
              <a:rPr lang="lv-LV" sz="1800" b="1" dirty="0" smtClean="0">
                <a:latin typeface="Times New Roman"/>
                <a:ea typeface="Times New Roman"/>
              </a:rPr>
              <a:t>pamatojums</a:t>
            </a:r>
            <a:r>
              <a:rPr lang="lv-LV" sz="1800" dirty="0" smtClean="0">
                <a:latin typeface="Times New Roman"/>
                <a:ea typeface="Times New Roman"/>
              </a:rPr>
              <a:t>;</a:t>
            </a:r>
          </a:p>
          <a:p>
            <a:pPr>
              <a:lnSpc>
                <a:spcPct val="150000"/>
              </a:lnSpc>
              <a:spcAft>
                <a:spcPts val="0"/>
              </a:spcAft>
              <a:buFont typeface="Arial" pitchFamily="34" charset="0"/>
              <a:buChar char="•"/>
            </a:pPr>
            <a:r>
              <a:rPr lang="lv-LV" sz="1800" b="1" dirty="0" smtClean="0">
                <a:latin typeface="Times New Roman"/>
                <a:ea typeface="Times New Roman"/>
              </a:rPr>
              <a:t>sasaiste ar 5.5.1. SAM </a:t>
            </a:r>
            <a:r>
              <a:rPr lang="lv-LV" sz="1800" dirty="0" smtClean="0">
                <a:latin typeface="Times New Roman"/>
                <a:ea typeface="Times New Roman"/>
              </a:rPr>
              <a:t>noteiktajiem mērķiem un uzdevumiem;</a:t>
            </a:r>
          </a:p>
          <a:p>
            <a:pPr>
              <a:lnSpc>
                <a:spcPct val="150000"/>
              </a:lnSpc>
              <a:spcAft>
                <a:spcPts val="0"/>
              </a:spcAft>
              <a:buFont typeface="Arial" pitchFamily="34" charset="0"/>
              <a:buChar char="•"/>
            </a:pPr>
            <a:r>
              <a:rPr lang="lv-LV" sz="1800" dirty="0" smtClean="0">
                <a:latin typeface="Times New Roman"/>
                <a:ea typeface="Times New Roman"/>
              </a:rPr>
              <a:t> </a:t>
            </a:r>
            <a:r>
              <a:rPr lang="lv-LV" sz="1800" b="1" dirty="0" smtClean="0">
                <a:latin typeface="Times New Roman"/>
                <a:ea typeface="Times New Roman"/>
              </a:rPr>
              <a:t>mērķi</a:t>
            </a:r>
            <a:r>
              <a:rPr lang="lv-LV" sz="1800" dirty="0" smtClean="0">
                <a:latin typeface="Times New Roman"/>
                <a:ea typeface="Times New Roman"/>
              </a:rPr>
              <a:t> atbilstoši specifiskā atbalsta mērķim;</a:t>
            </a:r>
            <a:endParaRPr lang="lv-LV" sz="1800" dirty="0" smtClean="0">
              <a:solidFill>
                <a:srgbClr val="000000"/>
              </a:solidFill>
              <a:latin typeface="Times New Roman"/>
              <a:ea typeface="Times New Roman"/>
            </a:endParaRPr>
          </a:p>
          <a:p>
            <a:pPr>
              <a:lnSpc>
                <a:spcPct val="150000"/>
              </a:lnSpc>
              <a:spcAft>
                <a:spcPts val="0"/>
              </a:spcAft>
              <a:buFont typeface="Arial" pitchFamily="34" charset="0"/>
              <a:buChar char="•"/>
            </a:pPr>
            <a:r>
              <a:rPr lang="lv-LV" sz="1800" dirty="0" smtClean="0">
                <a:solidFill>
                  <a:srgbClr val="000000"/>
                </a:solidFill>
                <a:latin typeface="Times New Roman"/>
                <a:ea typeface="Times New Roman"/>
              </a:rPr>
              <a:t>galvenās </a:t>
            </a:r>
            <a:r>
              <a:rPr lang="lv-LV" sz="1800" b="1" dirty="0" smtClean="0">
                <a:solidFill>
                  <a:srgbClr val="000000"/>
                </a:solidFill>
                <a:latin typeface="Times New Roman"/>
                <a:ea typeface="Times New Roman"/>
              </a:rPr>
              <a:t>darbības</a:t>
            </a:r>
            <a:r>
              <a:rPr lang="lv-LV" sz="1800" dirty="0" smtClean="0">
                <a:solidFill>
                  <a:srgbClr val="000000"/>
                </a:solidFill>
                <a:latin typeface="Times New Roman"/>
                <a:ea typeface="Times New Roman"/>
              </a:rPr>
              <a:t> un atbalstāmie </a:t>
            </a:r>
            <a:r>
              <a:rPr lang="lv-LV" sz="1800" b="1" dirty="0" smtClean="0">
                <a:solidFill>
                  <a:srgbClr val="000000"/>
                </a:solidFill>
                <a:latin typeface="Times New Roman"/>
                <a:ea typeface="Times New Roman"/>
              </a:rPr>
              <a:t>objekti</a:t>
            </a:r>
            <a:r>
              <a:rPr lang="lv-LV" sz="1800" dirty="0" smtClean="0">
                <a:solidFill>
                  <a:srgbClr val="000000"/>
                </a:solidFill>
                <a:latin typeface="Times New Roman"/>
                <a:ea typeface="Times New Roman"/>
              </a:rPr>
              <a:t>;</a:t>
            </a:r>
            <a:endParaRPr lang="lv-LV" sz="1800" dirty="0" smtClean="0">
              <a:latin typeface="Times New Roman"/>
              <a:ea typeface="Times New Roman"/>
            </a:endParaRPr>
          </a:p>
          <a:p>
            <a:pPr>
              <a:lnSpc>
                <a:spcPct val="150000"/>
              </a:lnSpc>
              <a:spcAft>
                <a:spcPts val="0"/>
              </a:spcAft>
              <a:buFont typeface="Arial" pitchFamily="34" charset="0"/>
              <a:buChar char="•"/>
            </a:pPr>
            <a:r>
              <a:rPr lang="lv-LV" sz="1800" dirty="0" smtClean="0">
                <a:latin typeface="Times New Roman"/>
                <a:ea typeface="Times New Roman"/>
              </a:rPr>
              <a:t>plānotie </a:t>
            </a:r>
            <a:r>
              <a:rPr lang="lv-LV" sz="1800" b="1" dirty="0" smtClean="0">
                <a:latin typeface="Times New Roman"/>
                <a:ea typeface="Times New Roman"/>
              </a:rPr>
              <a:t>rezultāti</a:t>
            </a:r>
            <a:r>
              <a:rPr lang="lv-LV" sz="1800" dirty="0" smtClean="0">
                <a:latin typeface="Times New Roman"/>
                <a:ea typeface="Times New Roman"/>
              </a:rPr>
              <a:t>;</a:t>
            </a:r>
          </a:p>
          <a:p>
            <a:pPr>
              <a:lnSpc>
                <a:spcPct val="150000"/>
              </a:lnSpc>
              <a:spcAft>
                <a:spcPts val="0"/>
              </a:spcAft>
              <a:buFont typeface="Arial" pitchFamily="34" charset="0"/>
              <a:buChar char="•"/>
            </a:pPr>
            <a:r>
              <a:rPr lang="lv-LV" sz="1800" dirty="0" smtClean="0">
                <a:latin typeface="Times New Roman"/>
                <a:ea typeface="Times New Roman"/>
              </a:rPr>
              <a:t>īstenošanas kopējās </a:t>
            </a:r>
            <a:r>
              <a:rPr lang="lv-LV" sz="1800" b="1" dirty="0" smtClean="0">
                <a:solidFill>
                  <a:srgbClr val="000000"/>
                </a:solidFill>
                <a:latin typeface="Times New Roman"/>
                <a:ea typeface="Times New Roman"/>
              </a:rPr>
              <a:t>izmaksas</a:t>
            </a:r>
            <a:r>
              <a:rPr lang="lv-LV" sz="1800" dirty="0" smtClean="0">
                <a:solidFill>
                  <a:srgbClr val="000000"/>
                </a:solidFill>
                <a:latin typeface="Times New Roman"/>
                <a:ea typeface="Times New Roman"/>
              </a:rPr>
              <a:t>, t.sk. ERAF finansējums;</a:t>
            </a:r>
          </a:p>
          <a:p>
            <a:pPr>
              <a:lnSpc>
                <a:spcPct val="150000"/>
              </a:lnSpc>
              <a:spcAft>
                <a:spcPts val="0"/>
              </a:spcAft>
              <a:buFont typeface="Arial" pitchFamily="34" charset="0"/>
              <a:buChar char="•"/>
            </a:pPr>
            <a:r>
              <a:rPr lang="lv-LV" sz="1800" dirty="0" smtClean="0">
                <a:solidFill>
                  <a:srgbClr val="000000"/>
                </a:solidFill>
                <a:latin typeface="Times New Roman"/>
                <a:ea typeface="Times New Roman"/>
              </a:rPr>
              <a:t>plānotais īstenošanas </a:t>
            </a:r>
            <a:r>
              <a:rPr lang="lv-LV" sz="1800" b="1" dirty="0" smtClean="0">
                <a:solidFill>
                  <a:srgbClr val="000000"/>
                </a:solidFill>
                <a:latin typeface="Times New Roman"/>
                <a:ea typeface="Times New Roman"/>
              </a:rPr>
              <a:t>ilgums</a:t>
            </a:r>
            <a:r>
              <a:rPr lang="lv-LV" sz="1800" dirty="0" smtClean="0">
                <a:solidFill>
                  <a:srgbClr val="000000"/>
                </a:solidFill>
                <a:latin typeface="Times New Roman"/>
                <a:ea typeface="Times New Roman"/>
              </a:rPr>
              <a:t>.</a:t>
            </a:r>
            <a:r>
              <a:rPr lang="lv-LV" sz="1800" dirty="0" smtClean="0">
                <a:latin typeface="Times New Roman"/>
                <a:ea typeface="Times New Roman"/>
              </a:rPr>
              <a:t> </a:t>
            </a:r>
            <a:endParaRPr lang="lv-LV" sz="1800" dirty="0">
              <a:latin typeface="Times New Roman"/>
              <a:ea typeface="Calibri"/>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Virsraksts 9"/>
          <p:cNvSpPr>
            <a:spLocks noGrp="1"/>
          </p:cNvSpPr>
          <p:nvPr>
            <p:ph type="title"/>
          </p:nvPr>
        </p:nvSpPr>
        <p:spPr>
          <a:xfrm>
            <a:off x="2590800" y="381000"/>
            <a:ext cx="6096000" cy="658091"/>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lv-LV" sz="1800" dirty="0" smtClean="0">
                <a:latin typeface="+mj-lt"/>
              </a:rPr>
              <a:t>8.PROJEKTA IDEJAS ĪSTENOŠANAS INDIKATĪVAIS LAIKA GRAFIKS</a:t>
            </a:r>
          </a:p>
        </p:txBody>
      </p:sp>
      <p:sp>
        <p:nvSpPr>
          <p:cNvPr id="12" name="Teksta vietturis 11"/>
          <p:cNvSpPr>
            <a:spLocks noGrp="1"/>
          </p:cNvSpPr>
          <p:nvPr>
            <p:ph type="body" sz="quarter" idx="10"/>
          </p:nvPr>
        </p:nvSpPr>
        <p:spPr/>
        <p:txBody>
          <a:bodyPr/>
          <a:lstStyle/>
          <a:p>
            <a:endParaRPr lang="lv-LV" dirty="0"/>
          </a:p>
        </p:txBody>
      </p:sp>
      <p:sp>
        <p:nvSpPr>
          <p:cNvPr id="13" name="Teksta vietturis 12"/>
          <p:cNvSpPr>
            <a:spLocks noGrp="1"/>
          </p:cNvSpPr>
          <p:nvPr>
            <p:ph type="body" sz="quarter" idx="12"/>
          </p:nvPr>
        </p:nvSpPr>
        <p:spPr/>
        <p:txBody>
          <a:bodyPr/>
          <a:lstStyle/>
          <a:p>
            <a:endParaRPr lang="lv-LV"/>
          </a:p>
        </p:txBody>
      </p:sp>
      <p:sp>
        <p:nvSpPr>
          <p:cNvPr id="9" name="Slaida numura vietturis 8"/>
          <p:cNvSpPr>
            <a:spLocks noGrp="1"/>
          </p:cNvSpPr>
          <p:nvPr>
            <p:ph type="sldNum" sz="quarter" idx="13"/>
          </p:nvPr>
        </p:nvSpPr>
        <p:spPr/>
        <p:txBody>
          <a:bodyPr/>
          <a:lstStyle/>
          <a:p>
            <a:pPr>
              <a:defRPr/>
            </a:pPr>
            <a:fld id="{0B4B902A-9D3E-4171-8DFA-D7825A83C39C}" type="slidenum">
              <a:rPr lang="en-US" altLang="lv-LV" smtClean="0"/>
              <a:pPr>
                <a:defRPr/>
              </a:pPr>
              <a:t>30</a:t>
            </a:fld>
            <a:endParaRPr lang="en-US" altLang="lv-LV"/>
          </a:p>
        </p:txBody>
      </p:sp>
      <p:graphicFrame>
        <p:nvGraphicFramePr>
          <p:cNvPr id="16" name="Satura vietturis 15"/>
          <p:cNvGraphicFramePr>
            <a:graphicFrameLocks/>
          </p:cNvGraphicFramePr>
          <p:nvPr/>
        </p:nvGraphicFramePr>
        <p:xfrm>
          <a:off x="216439" y="1433945"/>
          <a:ext cx="8622764" cy="1872442"/>
        </p:xfrm>
        <a:graphic>
          <a:graphicData uri="http://schemas.openxmlformats.org/drawingml/2006/table">
            <a:tbl>
              <a:tblPr firstRow="1" bandRow="1">
                <a:tableStyleId>{69CF1AB2-1976-4502-BF36-3FF5EA218861}</a:tableStyleId>
              </a:tblPr>
              <a:tblGrid>
                <a:gridCol w="810273"/>
                <a:gridCol w="265512"/>
                <a:gridCol w="325953"/>
                <a:gridCol w="325953"/>
                <a:gridCol w="265512"/>
                <a:gridCol w="331527"/>
                <a:gridCol w="364325"/>
                <a:gridCol w="315226"/>
                <a:gridCol w="273971"/>
                <a:gridCol w="297892"/>
                <a:gridCol w="347541"/>
                <a:gridCol w="323620"/>
                <a:gridCol w="273971"/>
                <a:gridCol w="317474"/>
                <a:gridCol w="360595"/>
                <a:gridCol w="317091"/>
                <a:gridCol w="273971"/>
                <a:gridCol w="360975"/>
                <a:gridCol w="357077"/>
                <a:gridCol w="367629"/>
                <a:gridCol w="322748"/>
                <a:gridCol w="360404"/>
                <a:gridCol w="389216"/>
                <a:gridCol w="351560"/>
                <a:gridCol w="322748"/>
              </a:tblGrid>
              <a:tr h="198120">
                <a:tc rowSpan="3">
                  <a:txBody>
                    <a:bodyPr/>
                    <a:lstStyle/>
                    <a:p>
                      <a:pPr algn="ctr">
                        <a:spcAft>
                          <a:spcPts val="0"/>
                        </a:spcAft>
                      </a:pPr>
                      <a:r>
                        <a:rPr lang="lv-LV" sz="1000" dirty="0" smtClean="0">
                          <a:latin typeface="+mn-lt"/>
                          <a:ea typeface="Times New Roman"/>
                          <a:cs typeface="Times New Roman"/>
                        </a:rPr>
                        <a:t>Projekta idejas darbības numurs</a:t>
                      </a:r>
                      <a:r>
                        <a:rPr lang="lv-LV" sz="1000" baseline="30000" dirty="0" smtClean="0">
                          <a:latin typeface="+mn-lt"/>
                          <a:ea typeface="Times New Roman"/>
                          <a:cs typeface="Times New Roman"/>
                        </a:rPr>
                        <a:t>[1]</a:t>
                      </a:r>
                      <a:endParaRPr lang="lv-LV" sz="1000" dirty="0">
                        <a:latin typeface="+mn-lt"/>
                        <a:ea typeface="Calibri"/>
                        <a:cs typeface="Times New Roman"/>
                      </a:endParaRPr>
                    </a:p>
                  </a:txBody>
                  <a:tcPr/>
                </a:tc>
                <a:tc gridSpan="24">
                  <a:txBody>
                    <a:bodyPr/>
                    <a:lstStyle/>
                    <a:p>
                      <a:pPr marL="0" marR="0" indent="0" algn="ctr" defTabSz="939575" rtl="0" eaLnBrk="1" fontAlgn="auto" latinLnBrk="0" hangingPunct="1">
                        <a:lnSpc>
                          <a:spcPct val="100000"/>
                        </a:lnSpc>
                        <a:spcBef>
                          <a:spcPts val="0"/>
                        </a:spcBef>
                        <a:spcAft>
                          <a:spcPts val="0"/>
                        </a:spcAft>
                        <a:buClrTx/>
                        <a:buSzTx/>
                        <a:buFontTx/>
                        <a:buNone/>
                        <a:tabLst/>
                        <a:defRPr/>
                      </a:pPr>
                      <a:r>
                        <a:rPr lang="lv-LV" sz="1000" dirty="0" smtClean="0">
                          <a:solidFill>
                            <a:srgbClr val="000000"/>
                          </a:solidFill>
                          <a:latin typeface="+mn-lt"/>
                          <a:ea typeface="Times New Roman"/>
                          <a:cs typeface="Times New Roman"/>
                        </a:rPr>
                        <a:t>8.Projekta idejas īstenošanas indikatīvais laika grafiks (ceturkšņos)</a:t>
                      </a:r>
                      <a:r>
                        <a:rPr lang="lv-LV" sz="1000" baseline="30000" dirty="0" smtClean="0">
                          <a:solidFill>
                            <a:srgbClr val="000000"/>
                          </a:solidFill>
                          <a:latin typeface="+mn-lt"/>
                          <a:ea typeface="Times New Roman"/>
                          <a:cs typeface="Times New Roman"/>
                        </a:rPr>
                        <a:t> </a:t>
                      </a:r>
                      <a:endParaRPr lang="lv-LV" sz="1000" dirty="0" smtClean="0">
                        <a:latin typeface="+mn-lt"/>
                        <a:ea typeface="Calibri"/>
                        <a:cs typeface="Times New Roman"/>
                      </a:endParaRPr>
                    </a:p>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endParaRPr lang="lv-LV" sz="1000" b="1" kern="1200" dirty="0" smtClean="0">
                        <a:solidFill>
                          <a:schemeClr val="dk1"/>
                        </a:solidFill>
                        <a:latin typeface="Times New Roman"/>
                        <a:ea typeface="Times New Roman"/>
                        <a:cs typeface="+mn-cs"/>
                      </a:endParaRPr>
                    </a:p>
                  </a:txBody>
                  <a:tcPr/>
                </a:tc>
                <a:tc hMerge="1">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hMerge="1">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hMerge="1">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hMerge="1">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hMerge="1">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hMerge="1">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r>
              <a:tr h="198120">
                <a:tc vMerge="1">
                  <a:txBody>
                    <a:bodyPr/>
                    <a:lstStyle/>
                    <a:p>
                      <a:endParaRPr lang="lv-LV"/>
                    </a:p>
                  </a:txBody>
                  <a:tcPr/>
                </a:tc>
                <a:tc gridSpan="4">
                  <a:txBody>
                    <a:bodyPr/>
                    <a:lstStyle/>
                    <a:p>
                      <a:r>
                        <a:rPr lang="lv-LV" sz="1000" b="1" kern="1200" dirty="0" smtClean="0">
                          <a:solidFill>
                            <a:schemeClr val="dk1"/>
                          </a:solidFill>
                          <a:latin typeface="Times New Roman"/>
                          <a:ea typeface="Times New Roman"/>
                          <a:cs typeface="+mn-cs"/>
                        </a:rPr>
                        <a:t>20…</a:t>
                      </a:r>
                    </a:p>
                  </a:txBody>
                  <a:tcPr/>
                </a:tc>
                <a:tc hMerge="1">
                  <a:txBody>
                    <a:bodyPr/>
                    <a:lstStyle/>
                    <a:p>
                      <a:endParaRPr lang="lv-LV"/>
                    </a:p>
                  </a:txBody>
                  <a:tcPr/>
                </a:tc>
                <a:tc hMerge="1">
                  <a:txBody>
                    <a:bodyPr/>
                    <a:lstStyle/>
                    <a:p>
                      <a:endParaRPr lang="lv-LV"/>
                    </a:p>
                  </a:txBody>
                  <a:tcPr/>
                </a:tc>
                <a:tc hMerge="1">
                  <a:txBody>
                    <a:bodyPr/>
                    <a:lstStyle/>
                    <a:p>
                      <a:endParaRPr lang="lv-LV"/>
                    </a:p>
                  </a:txBody>
                  <a:tcPr/>
                </a:tc>
                <a:tc gridSpan="4">
                  <a:txBody>
                    <a:bodyPr/>
                    <a:lstStyle/>
                    <a:p>
                      <a:r>
                        <a:rPr lang="lv-LV" sz="1000" b="1" kern="1200" dirty="0" smtClean="0">
                          <a:solidFill>
                            <a:schemeClr val="dk1"/>
                          </a:solidFill>
                          <a:latin typeface="Times New Roman"/>
                          <a:ea typeface="Times New Roman"/>
                          <a:cs typeface="+mn-cs"/>
                        </a:rPr>
                        <a:t>20…</a:t>
                      </a:r>
                    </a:p>
                  </a:txBody>
                  <a:tcPr/>
                </a:tc>
                <a:tc hMerge="1">
                  <a:txBody>
                    <a:bodyPr/>
                    <a:lstStyle/>
                    <a:p>
                      <a:endParaRPr lang="lv-LV"/>
                    </a:p>
                  </a:txBody>
                  <a:tcPr/>
                </a:tc>
                <a:tc hMerge="1">
                  <a:txBody>
                    <a:bodyPr/>
                    <a:lstStyle/>
                    <a:p>
                      <a:endParaRPr lang="lv-LV"/>
                    </a:p>
                  </a:txBody>
                  <a:tcPr/>
                </a:tc>
                <a:tc hMerge="1">
                  <a:txBody>
                    <a:bodyPr/>
                    <a:lstStyle/>
                    <a:p>
                      <a:endParaRPr lang="lv-LV"/>
                    </a:p>
                  </a:txBody>
                  <a:tcPr/>
                </a:tc>
                <a:tc gridSpan="4">
                  <a:txBody>
                    <a:bodyPr/>
                    <a:lstStyle/>
                    <a:p>
                      <a:r>
                        <a:rPr lang="lv-LV" sz="1000" b="1" kern="1200" dirty="0" smtClean="0">
                          <a:solidFill>
                            <a:schemeClr val="dk1"/>
                          </a:solidFill>
                          <a:latin typeface="Times New Roman"/>
                          <a:ea typeface="Times New Roman"/>
                          <a:cs typeface="+mn-cs"/>
                        </a:rPr>
                        <a:t>20…</a:t>
                      </a:r>
                    </a:p>
                  </a:txBody>
                  <a:tcPr/>
                </a:tc>
                <a:tc hMerge="1">
                  <a:txBody>
                    <a:bodyPr/>
                    <a:lstStyle/>
                    <a:p>
                      <a:endParaRPr lang="lv-LV"/>
                    </a:p>
                  </a:txBody>
                  <a:tcPr/>
                </a:tc>
                <a:tc hMerge="1">
                  <a:txBody>
                    <a:bodyPr/>
                    <a:lstStyle/>
                    <a:p>
                      <a:endParaRPr lang="lv-LV"/>
                    </a:p>
                  </a:txBody>
                  <a:tcPr/>
                </a:tc>
                <a:tc hMerge="1">
                  <a:txBody>
                    <a:bodyPr/>
                    <a:lstStyle/>
                    <a:p>
                      <a:endParaRPr lang="lv-LV"/>
                    </a:p>
                  </a:txBody>
                  <a:tcPr/>
                </a:tc>
                <a:tc gridSpan="4">
                  <a:txBody>
                    <a:bodyPr/>
                    <a:lstStyle/>
                    <a:p>
                      <a:r>
                        <a:rPr lang="lv-LV" sz="1000" b="1" kern="1200" dirty="0" smtClean="0">
                          <a:solidFill>
                            <a:schemeClr val="dk1"/>
                          </a:solidFill>
                          <a:latin typeface="Times New Roman"/>
                          <a:ea typeface="Times New Roman"/>
                          <a:cs typeface="+mn-cs"/>
                        </a:rPr>
                        <a:t>20…</a:t>
                      </a:r>
                    </a:p>
                  </a:txBody>
                  <a:tcPr/>
                </a:tc>
                <a:tc hMerge="1">
                  <a:txBody>
                    <a:bodyPr/>
                    <a:lstStyle/>
                    <a:p>
                      <a:endParaRPr lang="lv-LV"/>
                    </a:p>
                  </a:txBody>
                  <a:tcPr/>
                </a:tc>
                <a:tc hMerge="1">
                  <a:txBody>
                    <a:bodyPr/>
                    <a:lstStyle/>
                    <a:p>
                      <a:endParaRPr lang="lv-LV"/>
                    </a:p>
                  </a:txBody>
                  <a:tcPr/>
                </a:tc>
                <a:tc hMerge="1">
                  <a:txBody>
                    <a:bodyPr/>
                    <a:lstStyle/>
                    <a:p>
                      <a:endParaRPr lang="lv-LV"/>
                    </a:p>
                  </a:txBody>
                  <a:tcPr/>
                </a:tc>
                <a:tc gridSpan="4">
                  <a:txBody>
                    <a:bodyPr/>
                    <a:lstStyle/>
                    <a:p>
                      <a:r>
                        <a:rPr lang="lv-LV" sz="1000" b="1" kern="1200" dirty="0" smtClean="0">
                          <a:solidFill>
                            <a:schemeClr val="dk1"/>
                          </a:solidFill>
                          <a:latin typeface="Times New Roman"/>
                          <a:ea typeface="Times New Roman"/>
                          <a:cs typeface="+mn-cs"/>
                        </a:rPr>
                        <a:t>20…</a:t>
                      </a:r>
                    </a:p>
                  </a:txBody>
                  <a:tcPr/>
                </a:tc>
                <a:tc hMerge="1">
                  <a:txBody>
                    <a:bodyPr/>
                    <a:lstStyle/>
                    <a:p>
                      <a:endParaRPr lang="lv-LV"/>
                    </a:p>
                  </a:txBody>
                  <a:tcPr/>
                </a:tc>
                <a:tc hMerge="1">
                  <a:txBody>
                    <a:bodyPr/>
                    <a:lstStyle/>
                    <a:p>
                      <a:endParaRPr lang="lv-LV"/>
                    </a:p>
                  </a:txBody>
                  <a:tcPr/>
                </a:tc>
                <a:tc hMerge="1">
                  <a:txBody>
                    <a:bodyPr/>
                    <a:lstStyle/>
                    <a:p>
                      <a:endParaRPr lang="lv-LV"/>
                    </a:p>
                  </a:txBody>
                  <a:tcPr/>
                </a:tc>
                <a:tc gridSpan="4">
                  <a:txBody>
                    <a:bodyPr/>
                    <a:lstStyle/>
                    <a:p>
                      <a:r>
                        <a:rPr lang="lv-LV" sz="1000" b="1" kern="1200" dirty="0" smtClean="0">
                          <a:solidFill>
                            <a:schemeClr val="dk1"/>
                          </a:solidFill>
                          <a:latin typeface="Times New Roman"/>
                          <a:ea typeface="Times New Roman"/>
                          <a:cs typeface="+mn-cs"/>
                        </a:rPr>
                        <a:t>20…</a:t>
                      </a:r>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295102">
                <a:tc vMerge="1">
                  <a:txBody>
                    <a:bodyPr/>
                    <a:lstStyle/>
                    <a:p>
                      <a:endParaRPr lang="lv-LV"/>
                    </a:p>
                  </a:txBody>
                  <a:tcPr/>
                </a:tc>
                <a:tc>
                  <a:txBody>
                    <a:bodyPr/>
                    <a:lstStyle/>
                    <a:p>
                      <a:r>
                        <a:rPr lang="lv-LV" sz="1000" b="1" kern="1200" dirty="0" smtClean="0">
                          <a:solidFill>
                            <a:schemeClr val="dk1"/>
                          </a:solidFill>
                          <a:latin typeface="Times New Roman"/>
                          <a:ea typeface="Times New Roman"/>
                          <a:cs typeface="+mn-cs"/>
                        </a:rPr>
                        <a:t>1</a:t>
                      </a:r>
                    </a:p>
                  </a:txBody>
                  <a:tcPr/>
                </a:tc>
                <a:tc>
                  <a:txBody>
                    <a:bodyPr/>
                    <a:lstStyle/>
                    <a:p>
                      <a:r>
                        <a:rPr lang="lv-LV" sz="1000" b="1" kern="1200" dirty="0" smtClean="0">
                          <a:solidFill>
                            <a:schemeClr val="dk1"/>
                          </a:solidFill>
                          <a:latin typeface="Times New Roman"/>
                          <a:ea typeface="Times New Roman"/>
                          <a:cs typeface="+mn-cs"/>
                        </a:rPr>
                        <a:t>2</a:t>
                      </a:r>
                    </a:p>
                  </a:txBody>
                  <a:tcPr/>
                </a:tc>
                <a:tc>
                  <a:txBody>
                    <a:bodyPr/>
                    <a:lstStyle/>
                    <a:p>
                      <a:r>
                        <a:rPr lang="lv-LV" sz="1000" b="1" kern="1200" dirty="0" smtClean="0">
                          <a:solidFill>
                            <a:schemeClr val="dk1"/>
                          </a:solidFill>
                          <a:latin typeface="Times New Roman"/>
                          <a:ea typeface="Times New Roman"/>
                          <a:cs typeface="+mn-cs"/>
                        </a:rPr>
                        <a:t>3</a:t>
                      </a:r>
                    </a:p>
                  </a:txBody>
                  <a:tcPr/>
                </a:tc>
                <a:tc>
                  <a:txBody>
                    <a:bodyPr/>
                    <a:lstStyle/>
                    <a:p>
                      <a:r>
                        <a:rPr lang="lv-LV" sz="1000" b="1" kern="1200" dirty="0" smtClean="0">
                          <a:solidFill>
                            <a:schemeClr val="dk1"/>
                          </a:solidFill>
                          <a:latin typeface="Times New Roman"/>
                          <a:ea typeface="Times New Roman"/>
                          <a:cs typeface="+mn-cs"/>
                        </a:rPr>
                        <a:t>4</a:t>
                      </a:r>
                    </a:p>
                  </a:txBody>
                  <a:tcPr/>
                </a:tc>
                <a:tc>
                  <a:txBody>
                    <a:bodyPr/>
                    <a:lstStyle/>
                    <a:p>
                      <a:r>
                        <a:rPr lang="lv-LV" sz="1000" b="1" kern="1200" dirty="0" smtClean="0">
                          <a:solidFill>
                            <a:schemeClr val="dk1"/>
                          </a:solidFill>
                          <a:latin typeface="Times New Roman"/>
                          <a:ea typeface="Times New Roman"/>
                          <a:cs typeface="+mn-cs"/>
                        </a:rPr>
                        <a:t>1</a:t>
                      </a:r>
                    </a:p>
                  </a:txBody>
                  <a:tcPr/>
                </a:tc>
                <a:tc>
                  <a:txBody>
                    <a:bodyPr/>
                    <a:lstStyle/>
                    <a:p>
                      <a:r>
                        <a:rPr lang="lv-LV" sz="1000" b="1" kern="1200" dirty="0" smtClean="0">
                          <a:solidFill>
                            <a:schemeClr val="dk1"/>
                          </a:solidFill>
                          <a:latin typeface="Times New Roman"/>
                          <a:ea typeface="Times New Roman"/>
                          <a:cs typeface="+mn-cs"/>
                        </a:rPr>
                        <a:t>2</a:t>
                      </a:r>
                    </a:p>
                  </a:txBody>
                  <a:tcPr/>
                </a:tc>
                <a:tc>
                  <a:txBody>
                    <a:bodyPr/>
                    <a:lstStyle/>
                    <a:p>
                      <a:r>
                        <a:rPr lang="lv-LV" sz="1000" b="1" kern="1200" dirty="0" smtClean="0">
                          <a:solidFill>
                            <a:schemeClr val="dk1"/>
                          </a:solidFill>
                          <a:latin typeface="Times New Roman"/>
                          <a:ea typeface="Times New Roman"/>
                          <a:cs typeface="+mn-cs"/>
                        </a:rPr>
                        <a:t>3</a:t>
                      </a:r>
                    </a:p>
                  </a:txBody>
                  <a:tcPr/>
                </a:tc>
                <a:tc>
                  <a:txBody>
                    <a:bodyPr/>
                    <a:lstStyle/>
                    <a:p>
                      <a:r>
                        <a:rPr lang="lv-LV" sz="1000" b="1" kern="1200" dirty="0" smtClean="0">
                          <a:solidFill>
                            <a:schemeClr val="dk1"/>
                          </a:solidFill>
                          <a:latin typeface="Times New Roman"/>
                          <a:ea typeface="Times New Roman"/>
                          <a:cs typeface="+mn-cs"/>
                        </a:rPr>
                        <a:t>4</a:t>
                      </a:r>
                    </a:p>
                  </a:txBody>
                  <a:tcPr/>
                </a:tc>
                <a:tc>
                  <a:txBody>
                    <a:bodyPr/>
                    <a:lstStyle/>
                    <a:p>
                      <a:r>
                        <a:rPr lang="lv-LV" sz="1000" b="1" kern="1200" dirty="0" smtClean="0">
                          <a:solidFill>
                            <a:schemeClr val="dk1"/>
                          </a:solidFill>
                          <a:latin typeface="Times New Roman"/>
                          <a:ea typeface="Times New Roman"/>
                          <a:cs typeface="+mn-cs"/>
                        </a:rPr>
                        <a:t>1</a:t>
                      </a:r>
                    </a:p>
                  </a:txBody>
                  <a:tcPr/>
                </a:tc>
                <a:tc>
                  <a:txBody>
                    <a:bodyPr/>
                    <a:lstStyle/>
                    <a:p>
                      <a:r>
                        <a:rPr lang="lv-LV" sz="1000" b="1" kern="1200" dirty="0" smtClean="0">
                          <a:solidFill>
                            <a:schemeClr val="dk1"/>
                          </a:solidFill>
                          <a:latin typeface="Times New Roman"/>
                          <a:ea typeface="Times New Roman"/>
                          <a:cs typeface="+mn-cs"/>
                        </a:rPr>
                        <a:t>2</a:t>
                      </a:r>
                    </a:p>
                  </a:txBody>
                  <a:tcPr/>
                </a:tc>
                <a:tc>
                  <a:txBody>
                    <a:bodyPr/>
                    <a:lstStyle/>
                    <a:p>
                      <a:r>
                        <a:rPr lang="lv-LV" sz="1000" b="1" kern="1200" dirty="0" smtClean="0">
                          <a:solidFill>
                            <a:schemeClr val="dk1"/>
                          </a:solidFill>
                          <a:latin typeface="Times New Roman"/>
                          <a:ea typeface="Times New Roman"/>
                          <a:cs typeface="+mn-cs"/>
                        </a:rPr>
                        <a:t>3</a:t>
                      </a:r>
                    </a:p>
                  </a:txBody>
                  <a:tcPr/>
                </a:tc>
                <a:tc>
                  <a:txBody>
                    <a:bodyPr/>
                    <a:lstStyle/>
                    <a:p>
                      <a:r>
                        <a:rPr lang="lv-LV" sz="1000" b="1" kern="1200" dirty="0" smtClean="0">
                          <a:solidFill>
                            <a:schemeClr val="dk1"/>
                          </a:solidFill>
                          <a:latin typeface="Times New Roman"/>
                          <a:ea typeface="Times New Roman"/>
                          <a:cs typeface="+mn-cs"/>
                        </a:rPr>
                        <a:t>4</a:t>
                      </a:r>
                    </a:p>
                  </a:txBody>
                  <a:tcPr/>
                </a:tc>
                <a:tc>
                  <a:txBody>
                    <a:bodyPr/>
                    <a:lstStyle/>
                    <a:p>
                      <a:r>
                        <a:rPr lang="lv-LV" sz="1000" b="1" kern="1200" dirty="0" smtClean="0">
                          <a:solidFill>
                            <a:schemeClr val="dk1"/>
                          </a:solidFill>
                          <a:latin typeface="Times New Roman"/>
                          <a:ea typeface="Times New Roman"/>
                          <a:cs typeface="+mn-cs"/>
                        </a:rPr>
                        <a:t>1</a:t>
                      </a:r>
                    </a:p>
                  </a:txBody>
                  <a:tcPr/>
                </a:tc>
                <a:tc>
                  <a:txBody>
                    <a:bodyPr/>
                    <a:lstStyle/>
                    <a:p>
                      <a:r>
                        <a:rPr lang="lv-LV" sz="1000" b="1" kern="1200" dirty="0" smtClean="0">
                          <a:solidFill>
                            <a:schemeClr val="dk1"/>
                          </a:solidFill>
                          <a:latin typeface="Times New Roman"/>
                          <a:ea typeface="Times New Roman"/>
                          <a:cs typeface="+mn-cs"/>
                        </a:rPr>
                        <a:t>2</a:t>
                      </a:r>
                    </a:p>
                  </a:txBody>
                  <a:tcPr/>
                </a:tc>
                <a:tc>
                  <a:txBody>
                    <a:bodyPr/>
                    <a:lstStyle/>
                    <a:p>
                      <a:r>
                        <a:rPr lang="lv-LV" sz="1000" b="1" kern="1200" dirty="0" smtClean="0">
                          <a:solidFill>
                            <a:schemeClr val="dk1"/>
                          </a:solidFill>
                          <a:latin typeface="Times New Roman"/>
                          <a:ea typeface="Times New Roman"/>
                          <a:cs typeface="+mn-cs"/>
                        </a:rPr>
                        <a:t>3</a:t>
                      </a:r>
                    </a:p>
                  </a:txBody>
                  <a:tcPr/>
                </a:tc>
                <a:tc>
                  <a:txBody>
                    <a:bodyPr/>
                    <a:lstStyle/>
                    <a:p>
                      <a:r>
                        <a:rPr lang="lv-LV" sz="1000" b="1" kern="1200" dirty="0" smtClean="0">
                          <a:solidFill>
                            <a:schemeClr val="dk1"/>
                          </a:solidFill>
                          <a:latin typeface="Times New Roman"/>
                          <a:ea typeface="Times New Roman"/>
                          <a:cs typeface="+mn-cs"/>
                        </a:rPr>
                        <a:t>4</a:t>
                      </a:r>
                    </a:p>
                  </a:txBody>
                  <a:tcPr/>
                </a:tc>
                <a:tc>
                  <a:txBody>
                    <a:bodyPr/>
                    <a:lstStyle/>
                    <a:p>
                      <a:r>
                        <a:rPr lang="lv-LV" sz="1000" b="1" kern="1200" dirty="0" smtClean="0">
                          <a:solidFill>
                            <a:schemeClr val="dk1"/>
                          </a:solidFill>
                          <a:latin typeface="Times New Roman"/>
                          <a:ea typeface="Times New Roman"/>
                          <a:cs typeface="+mn-cs"/>
                        </a:rPr>
                        <a:t>1</a:t>
                      </a:r>
                    </a:p>
                  </a:txBody>
                  <a:tcPr/>
                </a:tc>
                <a:tc>
                  <a:txBody>
                    <a:bodyPr/>
                    <a:lstStyle/>
                    <a:p>
                      <a:r>
                        <a:rPr lang="lv-LV" sz="1000" b="1" kern="1200" dirty="0" smtClean="0">
                          <a:solidFill>
                            <a:schemeClr val="dk1"/>
                          </a:solidFill>
                          <a:latin typeface="Times New Roman"/>
                          <a:ea typeface="Times New Roman"/>
                          <a:cs typeface="+mn-cs"/>
                        </a:rPr>
                        <a:t>2</a:t>
                      </a:r>
                    </a:p>
                  </a:txBody>
                  <a:tcPr/>
                </a:tc>
                <a:tc>
                  <a:txBody>
                    <a:bodyPr/>
                    <a:lstStyle/>
                    <a:p>
                      <a:pPr marL="0" algn="l" defTabSz="939575" rtl="0" eaLnBrk="1" latinLnBrk="0" hangingPunct="1"/>
                      <a:r>
                        <a:rPr lang="lv-LV" sz="1000" b="1" kern="1200" dirty="0" smtClean="0">
                          <a:solidFill>
                            <a:schemeClr val="dk1"/>
                          </a:solidFill>
                          <a:latin typeface="Times New Roman"/>
                          <a:ea typeface="Times New Roman"/>
                          <a:cs typeface="+mn-cs"/>
                        </a:rPr>
                        <a:t>3</a:t>
                      </a:r>
                    </a:p>
                  </a:txBody>
                  <a:tcPr/>
                </a:tc>
                <a:tc>
                  <a:txBody>
                    <a:bodyPr/>
                    <a:lstStyle/>
                    <a:p>
                      <a:pPr marL="0" algn="l" defTabSz="939575" rtl="0" eaLnBrk="1" latinLnBrk="0" hangingPunct="1"/>
                      <a:r>
                        <a:rPr lang="lv-LV" sz="1000" b="1" kern="1200" dirty="0" smtClean="0">
                          <a:solidFill>
                            <a:schemeClr val="dk1"/>
                          </a:solidFill>
                          <a:latin typeface="Times New Roman"/>
                          <a:ea typeface="Times New Roman"/>
                          <a:cs typeface="+mn-cs"/>
                        </a:rPr>
                        <a:t>4</a:t>
                      </a:r>
                    </a:p>
                  </a:txBody>
                  <a:tcPr/>
                </a:tc>
                <a:tc>
                  <a:txBody>
                    <a:bodyPr/>
                    <a:lstStyle/>
                    <a:p>
                      <a:pPr marL="0" algn="l" defTabSz="939575" rtl="0" eaLnBrk="1" latinLnBrk="0" hangingPunct="1"/>
                      <a:r>
                        <a:rPr lang="lv-LV" sz="1000" b="1" kern="1200" dirty="0" smtClean="0">
                          <a:solidFill>
                            <a:schemeClr val="dk1"/>
                          </a:solidFill>
                          <a:latin typeface="Times New Roman"/>
                          <a:ea typeface="Times New Roman"/>
                          <a:cs typeface="+mn-cs"/>
                        </a:rPr>
                        <a:t>1</a:t>
                      </a:r>
                    </a:p>
                  </a:txBody>
                  <a:tcPr/>
                </a:tc>
                <a:tc>
                  <a:txBody>
                    <a:bodyPr/>
                    <a:lstStyle/>
                    <a:p>
                      <a:pPr marL="0" algn="l" defTabSz="939575" rtl="0" eaLnBrk="1" latinLnBrk="0" hangingPunct="1"/>
                      <a:r>
                        <a:rPr lang="lv-LV" sz="1000" b="1" kern="1200" dirty="0" smtClean="0">
                          <a:solidFill>
                            <a:schemeClr val="dk1"/>
                          </a:solidFill>
                          <a:latin typeface="Times New Roman"/>
                          <a:ea typeface="Times New Roman"/>
                          <a:cs typeface="+mn-cs"/>
                        </a:rPr>
                        <a:t>2</a:t>
                      </a:r>
                    </a:p>
                  </a:txBody>
                  <a:tcPr/>
                </a:tc>
                <a:tc>
                  <a:txBody>
                    <a:bodyPr/>
                    <a:lstStyle/>
                    <a:p>
                      <a:pPr marL="0" algn="l" defTabSz="939575" rtl="0" eaLnBrk="1" latinLnBrk="0" hangingPunct="1"/>
                      <a:r>
                        <a:rPr lang="lv-LV" sz="1000" b="1" kern="1200" dirty="0" smtClean="0">
                          <a:solidFill>
                            <a:schemeClr val="dk1"/>
                          </a:solidFill>
                          <a:latin typeface="Times New Roman"/>
                          <a:ea typeface="Times New Roman"/>
                          <a:cs typeface="+mn-cs"/>
                        </a:rPr>
                        <a:t>3</a:t>
                      </a:r>
                    </a:p>
                  </a:txBody>
                  <a:tcPr/>
                </a:tc>
                <a:tc>
                  <a:txBody>
                    <a:bodyPr/>
                    <a:lstStyle/>
                    <a:p>
                      <a:pPr marL="0" algn="l" defTabSz="939575" rtl="0" eaLnBrk="1" latinLnBrk="0" hangingPunct="1"/>
                      <a:r>
                        <a:rPr lang="lv-LV" sz="1000" b="1" kern="1200" dirty="0" smtClean="0">
                          <a:solidFill>
                            <a:schemeClr val="dk1"/>
                          </a:solidFill>
                          <a:latin typeface="Times New Roman"/>
                          <a:ea typeface="Times New Roman"/>
                          <a:cs typeface="+mn-cs"/>
                        </a:rPr>
                        <a:t>4</a:t>
                      </a:r>
                    </a:p>
                  </a:txBody>
                  <a:tcPr/>
                </a:tc>
              </a:tr>
              <a:tr h="312420">
                <a:tc>
                  <a:txBody>
                    <a:bodyPr/>
                    <a:lstStyle/>
                    <a:p>
                      <a:pPr algn="ctr">
                        <a:spcAft>
                          <a:spcPts val="0"/>
                        </a:spcAft>
                      </a:pPr>
                      <a:endParaRPr lang="lv-LV" sz="1000" dirty="0">
                        <a:latin typeface="+mn-lt"/>
                        <a:ea typeface="Calibri"/>
                        <a:cs typeface="Times New Roman"/>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r>
              <a:tr h="312420">
                <a:tc>
                  <a:txBody>
                    <a:bodyPr/>
                    <a:lstStyle/>
                    <a:p>
                      <a:pPr algn="ctr">
                        <a:spcAft>
                          <a:spcPts val="0"/>
                        </a:spcAft>
                      </a:pPr>
                      <a:endParaRPr lang="lv-LV" sz="1000" dirty="0">
                        <a:latin typeface="+mn-lt"/>
                        <a:ea typeface="Calibri"/>
                        <a:cs typeface="Times New Roman"/>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r>
              <a:tr h="312420">
                <a:tc>
                  <a:txBody>
                    <a:bodyPr/>
                    <a:lstStyle/>
                    <a:p>
                      <a:pPr algn="ctr">
                        <a:spcAft>
                          <a:spcPts val="0"/>
                        </a:spcAft>
                      </a:pPr>
                      <a:endParaRPr lang="lv-LV" sz="1000" dirty="0">
                        <a:latin typeface="+mn-lt"/>
                        <a:ea typeface="Calibri"/>
                        <a:cs typeface="Times New Roman"/>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c>
                  <a:txBody>
                    <a:bodyPr/>
                    <a:lstStyle/>
                    <a:p>
                      <a:pPr marL="0" algn="l" defTabSz="939575" rtl="0" eaLnBrk="1" latinLnBrk="0" hangingPunct="1"/>
                      <a:endParaRPr lang="lv-LV" sz="1000" b="1" kern="1200" dirty="0" smtClean="0">
                        <a:solidFill>
                          <a:schemeClr val="dk1"/>
                        </a:solidFill>
                        <a:latin typeface="Times New Roman"/>
                        <a:ea typeface="Times New Roman"/>
                        <a:cs typeface="+mn-cs"/>
                      </a:endParaRPr>
                    </a:p>
                  </a:txBody>
                  <a:tcPr/>
                </a:tc>
              </a:tr>
            </a:tbl>
          </a:graphicData>
        </a:graphic>
      </p:graphicFrame>
      <p:sp>
        <p:nvSpPr>
          <p:cNvPr id="17" name="Satura vietturis 16"/>
          <p:cNvSpPr>
            <a:spLocks noGrp="1"/>
          </p:cNvSpPr>
          <p:nvPr>
            <p:ph idx="1"/>
          </p:nvPr>
        </p:nvSpPr>
        <p:spPr>
          <a:xfrm>
            <a:off x="216438" y="3636818"/>
            <a:ext cx="8622761" cy="2323101"/>
          </a:xfrm>
        </p:spPr>
        <p:txBody>
          <a:bodyPr/>
          <a:lstStyle/>
          <a:p>
            <a:r>
              <a:rPr lang="lv-LV" baseline="30000" dirty="0" smtClean="0">
                <a:latin typeface="+mj-lt"/>
              </a:rPr>
              <a:t>[1]</a:t>
            </a:r>
            <a:r>
              <a:rPr lang="lv-LV" dirty="0" smtClean="0">
                <a:latin typeface="+mj-lt"/>
              </a:rPr>
              <a:t> Projekta idejas darbības numuram jāatbilst projekta idejas  sadaļā "4.Projekta idejas plānotie rezultāti" norādītajam projekta idejas darbības numuram.</a:t>
            </a:r>
            <a:endParaRPr lang="lv-LV" dirty="0">
              <a:latin typeface="+mj-l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Virsraksts 9"/>
          <p:cNvSpPr>
            <a:spLocks noGrp="1"/>
          </p:cNvSpPr>
          <p:nvPr>
            <p:ph type="title"/>
          </p:nvPr>
        </p:nvSpPr>
        <p:spPr>
          <a:xfrm>
            <a:off x="2438400" y="503959"/>
            <a:ext cx="6096000" cy="716971"/>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lv-LV" sz="1600" dirty="0" smtClean="0">
                <a:latin typeface="+mj-lt"/>
              </a:rPr>
              <a:t>9.PROJEKTA IDEJAS BUDŽETA KOPSAVILKUMS</a:t>
            </a:r>
            <a:endParaRPr lang="lv-LV" sz="1500" dirty="0" smtClean="0">
              <a:latin typeface="+mj-lt"/>
            </a:endParaRPr>
          </a:p>
        </p:txBody>
      </p:sp>
      <p:sp>
        <p:nvSpPr>
          <p:cNvPr id="9" name="Slaida numura vietturis 8"/>
          <p:cNvSpPr>
            <a:spLocks noGrp="1"/>
          </p:cNvSpPr>
          <p:nvPr>
            <p:ph type="sldNum" sz="quarter" idx="13"/>
          </p:nvPr>
        </p:nvSpPr>
        <p:spPr/>
        <p:txBody>
          <a:bodyPr/>
          <a:lstStyle/>
          <a:p>
            <a:pPr>
              <a:defRPr/>
            </a:pPr>
            <a:fld id="{0B4B902A-9D3E-4171-8DFA-D7825A83C39C}" type="slidenum">
              <a:rPr lang="en-US" altLang="lv-LV" smtClean="0"/>
              <a:pPr>
                <a:defRPr/>
              </a:pPr>
              <a:t>31</a:t>
            </a:fld>
            <a:endParaRPr lang="en-US" altLang="lv-LV"/>
          </a:p>
        </p:txBody>
      </p:sp>
      <p:graphicFrame>
        <p:nvGraphicFramePr>
          <p:cNvPr id="18" name="Tabula 17"/>
          <p:cNvGraphicFramePr>
            <a:graphicFrameLocks noGrp="1"/>
          </p:cNvGraphicFramePr>
          <p:nvPr/>
        </p:nvGraphicFramePr>
        <p:xfrm>
          <a:off x="1524000" y="2971800"/>
          <a:ext cx="6096000" cy="182880"/>
        </p:xfrm>
        <a:graphic>
          <a:graphicData uri="http://schemas.openxmlformats.org/drawingml/2006/table">
            <a:tbl>
              <a:tblPr/>
              <a:tblGrid>
                <a:gridCol w="6096000"/>
              </a:tblGrid>
              <a:tr h="0">
                <a:tc>
                  <a:txBody>
                    <a:bodyPr/>
                    <a:lstStyle/>
                    <a:p>
                      <a:pPr algn="just">
                        <a:spcAft>
                          <a:spcPts val="0"/>
                        </a:spcAft>
                      </a:pPr>
                      <a:endParaRPr lang="lv-LV" sz="1200" dirty="0">
                        <a:latin typeface="Times New Roman"/>
                        <a:ea typeface="Calibri"/>
                      </a:endParaRPr>
                    </a:p>
                  </a:txBody>
                  <a:tcPr marL="114300" marR="114300" marT="0" marB="0">
                    <a:lnL>
                      <a:noFill/>
                    </a:lnL>
                    <a:lnR>
                      <a:noFill/>
                    </a:lnR>
                    <a:lnT>
                      <a:noFill/>
                    </a:lnT>
                    <a:lnB>
                      <a:noFill/>
                    </a:lnB>
                  </a:tcPr>
                </a:tc>
              </a:tr>
            </a:tbl>
          </a:graphicData>
        </a:graphic>
      </p:graphicFrame>
      <p:graphicFrame>
        <p:nvGraphicFramePr>
          <p:cNvPr id="16" name="Satura vietturis 15"/>
          <p:cNvGraphicFramePr>
            <a:graphicFrameLocks noGrp="1"/>
          </p:cNvGraphicFramePr>
          <p:nvPr>
            <p:ph idx="1"/>
          </p:nvPr>
        </p:nvGraphicFramePr>
        <p:xfrm>
          <a:off x="270162" y="1433945"/>
          <a:ext cx="8569038" cy="4816684"/>
        </p:xfrm>
        <a:graphic>
          <a:graphicData uri="http://schemas.openxmlformats.org/drawingml/2006/table">
            <a:tbl>
              <a:tblPr firstRow="1" bandRow="1">
                <a:tableStyleId>{69CF1AB2-1976-4502-BF36-3FF5EA218861}</a:tableStyleId>
              </a:tblPr>
              <a:tblGrid>
                <a:gridCol w="409583"/>
                <a:gridCol w="3372710"/>
                <a:gridCol w="583035"/>
                <a:gridCol w="1723746"/>
                <a:gridCol w="1132609"/>
                <a:gridCol w="748146"/>
                <a:gridCol w="599209"/>
              </a:tblGrid>
              <a:tr h="342900">
                <a:tc rowSpan="2">
                  <a:txBody>
                    <a:bodyPr/>
                    <a:lstStyle/>
                    <a:p>
                      <a:pPr algn="ctr"/>
                      <a:r>
                        <a:rPr lang="lv-LV" sz="1500" b="1" kern="1200" dirty="0" err="1" smtClean="0"/>
                        <a:t>Nr.p.k</a:t>
                      </a:r>
                      <a:r>
                        <a:rPr lang="lv-LV" sz="1500" b="1" kern="1200" dirty="0" smtClean="0"/>
                        <a:t>.</a:t>
                      </a:r>
                      <a:endParaRPr lang="lv-LV" sz="1500" b="1" kern="1200" dirty="0" smtClean="0">
                        <a:solidFill>
                          <a:schemeClr val="dk1"/>
                        </a:solidFill>
                        <a:latin typeface="Times New Roman"/>
                        <a:ea typeface="Times New Roman"/>
                        <a:cs typeface="+mn-cs"/>
                      </a:endParaRPr>
                    </a:p>
                  </a:txBody>
                  <a:tcPr/>
                </a:tc>
                <a:tc rowSpan="2">
                  <a:txBody>
                    <a:bodyPr/>
                    <a:lstStyle/>
                    <a:p>
                      <a:pPr algn="ctr"/>
                      <a:r>
                        <a:rPr lang="lv-LV" sz="1500" b="1" kern="1200" dirty="0" smtClean="0">
                          <a:solidFill>
                            <a:schemeClr val="dk1"/>
                          </a:solidFill>
                          <a:latin typeface="+mn-lt"/>
                          <a:ea typeface="+mn-ea"/>
                          <a:cs typeface="+mn-cs"/>
                        </a:rPr>
                        <a:t>Izmaksu pozīcijas nosaukums</a:t>
                      </a:r>
                      <a:endParaRPr lang="lv-LV" sz="1500" b="1" kern="1200" dirty="0" smtClean="0">
                        <a:solidFill>
                          <a:schemeClr val="dk1"/>
                        </a:solidFill>
                        <a:latin typeface="Times New Roman"/>
                        <a:ea typeface="Times New Roman"/>
                        <a:cs typeface="+mn-cs"/>
                      </a:endParaRPr>
                    </a:p>
                  </a:txBody>
                  <a:tcPr/>
                </a:tc>
                <a:tc gridSpan="3">
                  <a:txBody>
                    <a:bodyPr/>
                    <a:lstStyle/>
                    <a:p>
                      <a:pPr algn="ctr"/>
                      <a:r>
                        <a:rPr lang="lv-LV" sz="1500" b="1" kern="1200" dirty="0" smtClean="0">
                          <a:solidFill>
                            <a:schemeClr val="dk1"/>
                          </a:solidFill>
                          <a:latin typeface="+mn-lt"/>
                          <a:ea typeface="+mn-ea"/>
                          <a:cs typeface="+mn-cs"/>
                        </a:rPr>
                        <a:t>Finansējums</a:t>
                      </a:r>
                      <a:endParaRPr lang="lv-LV" sz="1500" b="1" kern="1200" dirty="0" smtClean="0">
                        <a:solidFill>
                          <a:schemeClr val="dk1"/>
                        </a:solidFill>
                        <a:latin typeface="Times New Roman"/>
                        <a:ea typeface="Times New Roman"/>
                        <a:cs typeface="+mn-cs"/>
                      </a:endParaRPr>
                    </a:p>
                  </a:txBody>
                  <a:tcPr/>
                </a:tc>
                <a:tc hMerge="1">
                  <a:txBody>
                    <a:bodyPr/>
                    <a:lstStyle/>
                    <a:p>
                      <a:endParaRPr lang="lv-LV"/>
                    </a:p>
                  </a:txBody>
                  <a:tcPr/>
                </a:tc>
                <a:tc hMerge="1">
                  <a:txBody>
                    <a:bodyPr/>
                    <a:lstStyle/>
                    <a:p>
                      <a:endParaRPr lang="lv-LV"/>
                    </a:p>
                  </a:txBody>
                  <a:tcPr/>
                </a:tc>
                <a:tc gridSpan="2">
                  <a:txBody>
                    <a:bodyPr/>
                    <a:lstStyle/>
                    <a:p>
                      <a:pPr algn="ctr"/>
                      <a:r>
                        <a:rPr lang="lv-LV" sz="1500" b="1" kern="1200" dirty="0" smtClean="0">
                          <a:solidFill>
                            <a:schemeClr val="dk1"/>
                          </a:solidFill>
                          <a:latin typeface="+mn-lt"/>
                          <a:ea typeface="+mn-ea"/>
                          <a:cs typeface="+mn-cs"/>
                        </a:rPr>
                        <a:t>KOPĀ</a:t>
                      </a:r>
                      <a:endParaRPr lang="lv-LV" sz="1500" b="1" kern="1200" dirty="0" smtClean="0">
                        <a:solidFill>
                          <a:schemeClr val="dk1"/>
                        </a:solidFill>
                        <a:latin typeface="Times New Roman"/>
                        <a:ea typeface="Times New Roman"/>
                        <a:cs typeface="+mn-cs"/>
                      </a:endParaRPr>
                    </a:p>
                  </a:txBody>
                  <a:tcPr/>
                </a:tc>
                <a:tc hMerge="1">
                  <a:txBody>
                    <a:bodyPr/>
                    <a:lstStyle/>
                    <a:p>
                      <a:endParaRPr lang="lv-LV"/>
                    </a:p>
                  </a:txBody>
                  <a:tcPr/>
                </a:tc>
              </a:tr>
              <a:tr h="488794">
                <a:tc vMerge="1">
                  <a:txBody>
                    <a:bodyPr/>
                    <a:lstStyle/>
                    <a:p>
                      <a:endParaRPr lang="lv-LV" sz="1000" dirty="0"/>
                    </a:p>
                  </a:txBody>
                  <a:tcPr/>
                </a:tc>
                <a:tc vMerge="1">
                  <a:txBody>
                    <a:bodyPr/>
                    <a:lstStyle/>
                    <a:p>
                      <a:endParaRPr lang="lv-LV" sz="1000" i="0" dirty="0"/>
                    </a:p>
                  </a:txBody>
                  <a:tcPr/>
                </a:tc>
                <a:tc>
                  <a:txBody>
                    <a:bodyPr/>
                    <a:lstStyle/>
                    <a:p>
                      <a:r>
                        <a:rPr lang="lv-LV" sz="1000" b="1" i="0" dirty="0" smtClean="0"/>
                        <a:t>ERAF</a:t>
                      </a:r>
                      <a:endParaRPr lang="lv-LV" sz="1000" b="1" i="0" dirty="0"/>
                    </a:p>
                  </a:txBody>
                  <a:tcPr/>
                </a:tc>
                <a:tc>
                  <a:txBody>
                    <a:bodyPr/>
                    <a:lstStyle/>
                    <a:p>
                      <a:r>
                        <a:rPr lang="lv-LV" sz="1000" b="1" kern="1200" dirty="0" smtClean="0">
                          <a:solidFill>
                            <a:schemeClr val="dk1"/>
                          </a:solidFill>
                          <a:latin typeface="+mn-lt"/>
                          <a:ea typeface="+mn-ea"/>
                          <a:cs typeface="+mn-cs"/>
                        </a:rPr>
                        <a:t>Nacionālais publiskais līdzfinansējums</a:t>
                      </a:r>
                      <a:endParaRPr lang="lv-LV" sz="1000" b="1" i="0" dirty="0"/>
                    </a:p>
                  </a:txBody>
                  <a:tcPr/>
                </a:tc>
                <a:tc>
                  <a:txBody>
                    <a:bodyPr/>
                    <a:lstStyle/>
                    <a:p>
                      <a:r>
                        <a:rPr lang="lv-LV" sz="1000" b="1" kern="1200" dirty="0" smtClean="0">
                          <a:solidFill>
                            <a:schemeClr val="dk1"/>
                          </a:solidFill>
                          <a:latin typeface="+mn-lt"/>
                          <a:ea typeface="+mn-ea"/>
                          <a:cs typeface="+mn-cs"/>
                        </a:rPr>
                        <a:t>Privātais līdzfinansējums</a:t>
                      </a:r>
                      <a:endParaRPr lang="lv-LV" sz="1000" b="1" i="0" dirty="0"/>
                    </a:p>
                  </a:txBody>
                  <a:tcPr/>
                </a:tc>
                <a:tc>
                  <a:txBody>
                    <a:bodyPr/>
                    <a:lstStyle/>
                    <a:p>
                      <a:r>
                        <a:rPr lang="lv-LV" sz="1500" b="1" i="1" kern="1200" dirty="0" err="1" smtClean="0">
                          <a:solidFill>
                            <a:schemeClr val="dk1"/>
                          </a:solidFill>
                          <a:latin typeface="+mn-lt"/>
                          <a:ea typeface="+mn-ea"/>
                          <a:cs typeface="+mn-cs"/>
                        </a:rPr>
                        <a:t>euro</a:t>
                      </a:r>
                      <a:endParaRPr lang="lv-LV" sz="1500" b="1" i="1" kern="1200" dirty="0" smtClean="0">
                        <a:solidFill>
                          <a:schemeClr val="dk1"/>
                        </a:solidFill>
                        <a:latin typeface="+mn-lt"/>
                        <a:ea typeface="+mn-ea"/>
                        <a:cs typeface="+mn-cs"/>
                      </a:endParaRPr>
                    </a:p>
                  </a:txBody>
                  <a:tcPr/>
                </a:tc>
                <a:tc>
                  <a:txBody>
                    <a:bodyPr/>
                    <a:lstStyle/>
                    <a:p>
                      <a:r>
                        <a:rPr lang="lv-LV" sz="1500" b="1" i="0" kern="1200" dirty="0" smtClean="0">
                          <a:solidFill>
                            <a:schemeClr val="dk1"/>
                          </a:solidFill>
                          <a:latin typeface="+mn-lt"/>
                          <a:ea typeface="+mn-ea"/>
                          <a:cs typeface="+mn-cs"/>
                        </a:rPr>
                        <a:t>%</a:t>
                      </a:r>
                    </a:p>
                  </a:txBody>
                  <a:tcPr/>
                </a:tc>
              </a:tr>
              <a:tr h="359254">
                <a:tc>
                  <a:txBody>
                    <a:bodyPr/>
                    <a:lstStyle/>
                    <a:p>
                      <a:endParaRPr lang="lv-LV" sz="1000" dirty="0"/>
                    </a:p>
                  </a:txBody>
                  <a:tcPr/>
                </a:tc>
                <a:tc>
                  <a:txBody>
                    <a:bodyPr/>
                    <a:lstStyle/>
                    <a:p>
                      <a:r>
                        <a:rPr lang="lv-LV" sz="1000" b="1" kern="1200" dirty="0" smtClean="0">
                          <a:solidFill>
                            <a:schemeClr val="dk1"/>
                          </a:solidFill>
                          <a:latin typeface="+mn-lt"/>
                          <a:ea typeface="+mn-ea"/>
                          <a:cs typeface="+mn-cs"/>
                        </a:rPr>
                        <a:t>Tiešās personāla izmaksas</a:t>
                      </a:r>
                    </a:p>
                  </a:txBody>
                  <a:tcPr/>
                </a:tc>
                <a:tc>
                  <a:txBody>
                    <a:bodyPr/>
                    <a:lstStyle/>
                    <a:p>
                      <a:endParaRPr lang="lv-LV" sz="1000" i="0" dirty="0"/>
                    </a:p>
                  </a:txBody>
                  <a:tcPr/>
                </a:tc>
                <a:tc>
                  <a:txBody>
                    <a:bodyPr/>
                    <a:lstStyle/>
                    <a:p>
                      <a:endParaRPr lang="lv-LV" sz="1000" i="0" dirty="0"/>
                    </a:p>
                  </a:txBody>
                  <a:tcPr/>
                </a:tc>
                <a:tc>
                  <a:txBody>
                    <a:bodyPr/>
                    <a:lstStyle/>
                    <a:p>
                      <a:endParaRPr lang="lv-LV" sz="1000" i="0" dirty="0"/>
                    </a:p>
                  </a:txBody>
                  <a:tcPr/>
                </a:tc>
                <a:tc>
                  <a:txBody>
                    <a:bodyPr/>
                    <a:lstStyle/>
                    <a:p>
                      <a:endParaRPr lang="lv-LV" sz="1000" i="0" kern="1200" dirty="0" smtClean="0">
                        <a:solidFill>
                          <a:schemeClr val="dk1"/>
                        </a:solidFill>
                        <a:latin typeface="+mn-lt"/>
                        <a:ea typeface="+mn-ea"/>
                        <a:cs typeface="+mn-cs"/>
                      </a:endParaRPr>
                    </a:p>
                  </a:txBody>
                  <a:tcPr/>
                </a:tc>
                <a:tc>
                  <a:txBody>
                    <a:bodyPr/>
                    <a:lstStyle/>
                    <a:p>
                      <a:endParaRPr lang="lv-LV" sz="1000" i="0" kern="1200" dirty="0" smtClean="0">
                        <a:solidFill>
                          <a:schemeClr val="dk1"/>
                        </a:solidFill>
                        <a:latin typeface="+mn-lt"/>
                        <a:ea typeface="+mn-ea"/>
                        <a:cs typeface="+mn-cs"/>
                      </a:endParaRPr>
                    </a:p>
                  </a:txBody>
                  <a:tcPr/>
                </a:tc>
              </a:tr>
              <a:tr h="249382">
                <a:tc>
                  <a:txBody>
                    <a:bodyPr/>
                    <a:lstStyle/>
                    <a:p>
                      <a:endParaRPr lang="lv-LV" sz="1000" b="1" kern="1200" dirty="0" smtClean="0">
                        <a:solidFill>
                          <a:schemeClr val="dk1"/>
                        </a:solidFill>
                        <a:latin typeface="+mn-lt"/>
                        <a:ea typeface="+mn-ea"/>
                        <a:cs typeface="+mn-cs"/>
                      </a:endParaRPr>
                    </a:p>
                  </a:txBody>
                  <a:tcPr/>
                </a:tc>
                <a:tc>
                  <a:txBody>
                    <a:bodyPr/>
                    <a:lstStyle/>
                    <a:p>
                      <a:pPr marL="0" algn="l" defTabSz="939575" rtl="0" eaLnBrk="1" latinLnBrk="0" hangingPunct="1"/>
                      <a:r>
                        <a:rPr lang="lv-LV" sz="1000" b="1" kern="1200" dirty="0" smtClean="0">
                          <a:solidFill>
                            <a:schemeClr val="dk1"/>
                          </a:solidFill>
                          <a:latin typeface="+mn-lt"/>
                          <a:ea typeface="+mn-ea"/>
                          <a:cs typeface="+mn-cs"/>
                        </a:rPr>
                        <a:t>Projekta pamatojošās dokumentācijas sagatavošanas izmaksas, izņemot projekta iesnieguma veidlapas aizpildīšanas izmaksas</a:t>
                      </a:r>
                    </a:p>
                  </a:txBody>
                  <a:tcPr/>
                </a:tc>
                <a:tc>
                  <a:txBody>
                    <a:bodyPr/>
                    <a:lstStyle/>
                    <a:p>
                      <a:endParaRPr lang="lv-LV" sz="1000" i="0" dirty="0"/>
                    </a:p>
                  </a:txBody>
                  <a:tcPr/>
                </a:tc>
                <a:tc>
                  <a:txBody>
                    <a:bodyPr/>
                    <a:lstStyle/>
                    <a:p>
                      <a:endParaRPr lang="lv-LV" sz="1000" i="0" dirty="0"/>
                    </a:p>
                  </a:txBody>
                  <a:tcPr/>
                </a:tc>
                <a:tc>
                  <a:txBody>
                    <a:bodyPr/>
                    <a:lstStyle/>
                    <a:p>
                      <a:endParaRPr lang="lv-LV" sz="1000" i="0" dirty="0"/>
                    </a:p>
                  </a:txBody>
                  <a:tcPr/>
                </a:tc>
                <a:tc>
                  <a:txBody>
                    <a:bodyPr/>
                    <a:lstStyle/>
                    <a:p>
                      <a:endParaRPr lang="lv-LV" sz="1000" i="0" kern="1200" dirty="0" smtClean="0">
                        <a:solidFill>
                          <a:schemeClr val="dk1"/>
                        </a:solidFill>
                        <a:latin typeface="+mn-lt"/>
                        <a:ea typeface="+mn-ea"/>
                        <a:cs typeface="+mn-cs"/>
                      </a:endParaRPr>
                    </a:p>
                  </a:txBody>
                  <a:tcPr/>
                </a:tc>
                <a:tc>
                  <a:txBody>
                    <a:bodyPr/>
                    <a:lstStyle/>
                    <a:p>
                      <a:endParaRPr lang="lv-LV" sz="1000" i="0" kern="1200" dirty="0" smtClean="0">
                        <a:solidFill>
                          <a:schemeClr val="dk1"/>
                        </a:solidFill>
                        <a:latin typeface="+mn-lt"/>
                        <a:ea typeface="+mn-ea"/>
                        <a:cs typeface="+mn-cs"/>
                      </a:endParaRPr>
                    </a:p>
                  </a:txBody>
                  <a:tcPr/>
                </a:tc>
              </a:tr>
              <a:tr h="249382">
                <a:tc>
                  <a:txBody>
                    <a:bodyPr/>
                    <a:lstStyle/>
                    <a:p>
                      <a:endParaRPr lang="lv-LV" sz="1000" b="1" kern="1200" dirty="0" smtClean="0">
                        <a:solidFill>
                          <a:schemeClr val="dk1"/>
                        </a:solidFill>
                        <a:latin typeface="+mn-lt"/>
                        <a:ea typeface="+mn-ea"/>
                        <a:cs typeface="+mn-cs"/>
                      </a:endParaRPr>
                    </a:p>
                  </a:txBody>
                  <a:tcPr/>
                </a:tc>
                <a:tc>
                  <a:txBody>
                    <a:bodyPr/>
                    <a:lstStyle/>
                    <a:p>
                      <a:pPr marL="0" algn="l" defTabSz="939575" rtl="0" eaLnBrk="1" latinLnBrk="0" hangingPunct="1"/>
                      <a:r>
                        <a:rPr lang="lv-LV" sz="1000" b="1" kern="1200" dirty="0" smtClean="0">
                          <a:solidFill>
                            <a:schemeClr val="dk1"/>
                          </a:solidFill>
                          <a:latin typeface="+mn-lt"/>
                          <a:ea typeface="+mn-ea"/>
                          <a:cs typeface="+mn-cs"/>
                        </a:rPr>
                        <a:t>Būvuzraudzības, autoruzraudzības, arheoloģiskās uzraudzības izmaksas</a:t>
                      </a:r>
                    </a:p>
                  </a:txBody>
                  <a:tcPr/>
                </a:tc>
                <a:tc>
                  <a:txBody>
                    <a:bodyPr/>
                    <a:lstStyle/>
                    <a:p>
                      <a:endParaRPr lang="lv-LV" sz="1000" i="0" dirty="0"/>
                    </a:p>
                  </a:txBody>
                  <a:tcPr/>
                </a:tc>
                <a:tc>
                  <a:txBody>
                    <a:bodyPr/>
                    <a:lstStyle/>
                    <a:p>
                      <a:endParaRPr lang="lv-LV" sz="1000" i="0" dirty="0"/>
                    </a:p>
                  </a:txBody>
                  <a:tcPr/>
                </a:tc>
                <a:tc>
                  <a:txBody>
                    <a:bodyPr/>
                    <a:lstStyle/>
                    <a:p>
                      <a:endParaRPr lang="lv-LV" sz="1000" i="0" dirty="0"/>
                    </a:p>
                  </a:txBody>
                  <a:tcPr/>
                </a:tc>
                <a:tc>
                  <a:txBody>
                    <a:bodyPr/>
                    <a:lstStyle/>
                    <a:p>
                      <a:endParaRPr lang="lv-LV" sz="1000" i="0" kern="1200" dirty="0" smtClean="0">
                        <a:solidFill>
                          <a:schemeClr val="dk1"/>
                        </a:solidFill>
                        <a:latin typeface="+mn-lt"/>
                        <a:ea typeface="+mn-ea"/>
                        <a:cs typeface="+mn-cs"/>
                      </a:endParaRPr>
                    </a:p>
                  </a:txBody>
                  <a:tcPr/>
                </a:tc>
                <a:tc>
                  <a:txBody>
                    <a:bodyPr/>
                    <a:lstStyle/>
                    <a:p>
                      <a:endParaRPr lang="lv-LV" sz="1000" i="0" kern="1200" dirty="0" smtClean="0">
                        <a:solidFill>
                          <a:schemeClr val="dk1"/>
                        </a:solidFill>
                        <a:latin typeface="+mn-lt"/>
                        <a:ea typeface="+mn-ea"/>
                        <a:cs typeface="+mn-cs"/>
                      </a:endParaRPr>
                    </a:p>
                  </a:txBody>
                  <a:tcPr/>
                </a:tc>
              </a:tr>
              <a:tr h="249382">
                <a:tc>
                  <a:txBody>
                    <a:bodyPr/>
                    <a:lstStyle/>
                    <a:p>
                      <a:endParaRPr lang="lv-LV" sz="1000" dirty="0"/>
                    </a:p>
                  </a:txBody>
                  <a:tcPr/>
                </a:tc>
                <a:tc>
                  <a:txBody>
                    <a:bodyPr/>
                    <a:lstStyle/>
                    <a:p>
                      <a:pPr marL="0" algn="l" defTabSz="939575" rtl="0" eaLnBrk="1" latinLnBrk="0" hangingPunct="1">
                        <a:spcAft>
                          <a:spcPts val="0"/>
                        </a:spcAft>
                      </a:pPr>
                      <a:r>
                        <a:rPr lang="lv-LV" sz="1000" b="1" kern="1200" dirty="0" smtClean="0">
                          <a:solidFill>
                            <a:schemeClr val="dk1"/>
                          </a:solidFill>
                          <a:latin typeface="+mn-lt"/>
                          <a:ea typeface="+mn-ea"/>
                          <a:cs typeface="+mn-cs"/>
                        </a:rPr>
                        <a:t>Pārējās administrēšanas izmaksas</a:t>
                      </a:r>
                    </a:p>
                  </a:txBody>
                  <a:tcPr marL="68580" marR="68580" marT="0" marB="0" anchor="ctr"/>
                </a:tc>
                <a:tc>
                  <a:txBody>
                    <a:bodyPr/>
                    <a:lstStyle/>
                    <a:p>
                      <a:endParaRPr lang="lv-LV" sz="1000" i="0" dirty="0"/>
                    </a:p>
                  </a:txBody>
                  <a:tcPr/>
                </a:tc>
                <a:tc>
                  <a:txBody>
                    <a:bodyPr/>
                    <a:lstStyle/>
                    <a:p>
                      <a:endParaRPr lang="lv-LV" sz="1000" i="0" dirty="0"/>
                    </a:p>
                  </a:txBody>
                  <a:tcPr/>
                </a:tc>
                <a:tc>
                  <a:txBody>
                    <a:bodyPr/>
                    <a:lstStyle/>
                    <a:p>
                      <a:endParaRPr lang="lv-LV" sz="1000" i="0" dirty="0"/>
                    </a:p>
                  </a:txBody>
                  <a:tcPr/>
                </a:tc>
                <a:tc>
                  <a:txBody>
                    <a:bodyPr/>
                    <a:lstStyle/>
                    <a:p>
                      <a:endParaRPr lang="lv-LV" sz="1000" i="0" kern="1200" dirty="0" smtClean="0">
                        <a:solidFill>
                          <a:schemeClr val="dk1"/>
                        </a:solidFill>
                        <a:latin typeface="+mn-lt"/>
                        <a:ea typeface="+mn-ea"/>
                        <a:cs typeface="+mn-cs"/>
                      </a:endParaRPr>
                    </a:p>
                  </a:txBody>
                  <a:tcPr/>
                </a:tc>
                <a:tc>
                  <a:txBody>
                    <a:bodyPr/>
                    <a:lstStyle/>
                    <a:p>
                      <a:endParaRPr lang="lv-LV" sz="1000" i="0" kern="1200" dirty="0" smtClean="0">
                        <a:solidFill>
                          <a:schemeClr val="dk1"/>
                        </a:solidFill>
                        <a:latin typeface="+mn-lt"/>
                        <a:ea typeface="+mn-ea"/>
                        <a:cs typeface="+mn-cs"/>
                      </a:endParaRPr>
                    </a:p>
                  </a:txBody>
                  <a:tcPr/>
                </a:tc>
              </a:tr>
              <a:tr h="249382">
                <a:tc>
                  <a:txBody>
                    <a:bodyPr/>
                    <a:lstStyle/>
                    <a:p>
                      <a:endParaRPr lang="lv-LV" sz="1000" dirty="0"/>
                    </a:p>
                  </a:txBody>
                  <a:tcPr/>
                </a:tc>
                <a:tc>
                  <a:txBody>
                    <a:bodyPr/>
                    <a:lstStyle/>
                    <a:p>
                      <a:pPr marL="0" algn="l" defTabSz="939575" rtl="0" eaLnBrk="1" latinLnBrk="0" hangingPunct="1">
                        <a:spcAft>
                          <a:spcPts val="0"/>
                        </a:spcAft>
                      </a:pPr>
                      <a:r>
                        <a:rPr lang="lv-LV" sz="1000" b="1" kern="1200" dirty="0" smtClean="0">
                          <a:solidFill>
                            <a:schemeClr val="dk1"/>
                          </a:solidFill>
                          <a:latin typeface="+mn-lt"/>
                          <a:ea typeface="+mn-ea"/>
                          <a:cs typeface="+mn-cs"/>
                        </a:rPr>
                        <a:t>Būvdarbu izmaksas</a:t>
                      </a:r>
                    </a:p>
                  </a:txBody>
                  <a:tcPr marL="68580" marR="68580" marT="0" marB="0" anchor="ctr"/>
                </a:tc>
                <a:tc>
                  <a:txBody>
                    <a:bodyPr/>
                    <a:lstStyle/>
                    <a:p>
                      <a:endParaRPr lang="lv-LV" sz="1000" i="0" dirty="0"/>
                    </a:p>
                  </a:txBody>
                  <a:tcPr/>
                </a:tc>
                <a:tc>
                  <a:txBody>
                    <a:bodyPr/>
                    <a:lstStyle/>
                    <a:p>
                      <a:endParaRPr lang="lv-LV" sz="1000" i="0" dirty="0"/>
                    </a:p>
                  </a:txBody>
                  <a:tcPr/>
                </a:tc>
                <a:tc>
                  <a:txBody>
                    <a:bodyPr/>
                    <a:lstStyle/>
                    <a:p>
                      <a:endParaRPr lang="lv-LV" sz="1000" i="0" dirty="0"/>
                    </a:p>
                  </a:txBody>
                  <a:tcPr/>
                </a:tc>
                <a:tc>
                  <a:txBody>
                    <a:bodyPr/>
                    <a:lstStyle/>
                    <a:p>
                      <a:endParaRPr lang="lv-LV" sz="1000" i="0" kern="1200" dirty="0" smtClean="0">
                        <a:solidFill>
                          <a:schemeClr val="dk1"/>
                        </a:solidFill>
                        <a:latin typeface="+mn-lt"/>
                        <a:ea typeface="+mn-ea"/>
                        <a:cs typeface="+mn-cs"/>
                      </a:endParaRPr>
                    </a:p>
                  </a:txBody>
                  <a:tcPr/>
                </a:tc>
                <a:tc>
                  <a:txBody>
                    <a:bodyPr/>
                    <a:lstStyle/>
                    <a:p>
                      <a:endParaRPr lang="lv-LV" sz="1000" i="0" kern="1200" dirty="0" smtClean="0">
                        <a:solidFill>
                          <a:schemeClr val="dk1"/>
                        </a:solidFill>
                        <a:latin typeface="+mn-lt"/>
                        <a:ea typeface="+mn-ea"/>
                        <a:cs typeface="+mn-cs"/>
                      </a:endParaRPr>
                    </a:p>
                  </a:txBody>
                  <a:tcPr/>
                </a:tc>
              </a:tr>
              <a:tr h="249382">
                <a:tc>
                  <a:txBody>
                    <a:bodyPr/>
                    <a:lstStyle/>
                    <a:p>
                      <a:endParaRPr lang="lv-LV" sz="1000" dirty="0"/>
                    </a:p>
                  </a:txBody>
                  <a:tcPr/>
                </a:tc>
                <a:tc>
                  <a:txBody>
                    <a:bodyPr/>
                    <a:lstStyle/>
                    <a:p>
                      <a:pPr marL="0" algn="l" defTabSz="939575" rtl="0" eaLnBrk="1" latinLnBrk="0" hangingPunct="1">
                        <a:spcAft>
                          <a:spcPts val="0"/>
                        </a:spcAft>
                      </a:pPr>
                      <a:r>
                        <a:rPr lang="lv-LV" sz="1000" b="1" kern="1200" dirty="0" smtClean="0">
                          <a:solidFill>
                            <a:schemeClr val="dk1"/>
                          </a:solidFill>
                          <a:latin typeface="+mn-lt"/>
                          <a:ea typeface="+mn-ea"/>
                          <a:cs typeface="+mn-cs"/>
                        </a:rPr>
                        <a:t>Telpu aprīkošana un pielāgošana vēsturisko priekšmetu glabāšanai, restaurācijai un pakalpojumu sniegšanai</a:t>
                      </a:r>
                    </a:p>
                  </a:txBody>
                  <a:tcPr marL="68580" marR="68580" marT="0" marB="0" anchor="ctr"/>
                </a:tc>
                <a:tc>
                  <a:txBody>
                    <a:bodyPr/>
                    <a:lstStyle/>
                    <a:p>
                      <a:endParaRPr lang="lv-LV" sz="1000" i="0" dirty="0"/>
                    </a:p>
                  </a:txBody>
                  <a:tcPr/>
                </a:tc>
                <a:tc>
                  <a:txBody>
                    <a:bodyPr/>
                    <a:lstStyle/>
                    <a:p>
                      <a:endParaRPr lang="lv-LV" sz="1000" i="0" dirty="0"/>
                    </a:p>
                  </a:txBody>
                  <a:tcPr/>
                </a:tc>
                <a:tc>
                  <a:txBody>
                    <a:bodyPr/>
                    <a:lstStyle/>
                    <a:p>
                      <a:endParaRPr lang="lv-LV" sz="1000" i="0" dirty="0"/>
                    </a:p>
                  </a:txBody>
                  <a:tcPr/>
                </a:tc>
                <a:tc>
                  <a:txBody>
                    <a:bodyPr/>
                    <a:lstStyle/>
                    <a:p>
                      <a:endParaRPr lang="lv-LV" sz="1000" i="0" kern="1200" dirty="0" smtClean="0">
                        <a:solidFill>
                          <a:schemeClr val="dk1"/>
                        </a:solidFill>
                        <a:latin typeface="+mn-lt"/>
                        <a:ea typeface="+mn-ea"/>
                        <a:cs typeface="+mn-cs"/>
                      </a:endParaRPr>
                    </a:p>
                  </a:txBody>
                  <a:tcPr/>
                </a:tc>
                <a:tc>
                  <a:txBody>
                    <a:bodyPr/>
                    <a:lstStyle/>
                    <a:p>
                      <a:endParaRPr lang="lv-LV" sz="1000" i="0" kern="1200" dirty="0" smtClean="0">
                        <a:solidFill>
                          <a:schemeClr val="dk1"/>
                        </a:solidFill>
                        <a:latin typeface="+mn-lt"/>
                        <a:ea typeface="+mn-ea"/>
                        <a:cs typeface="+mn-cs"/>
                      </a:endParaRPr>
                    </a:p>
                  </a:txBody>
                  <a:tcPr/>
                </a:tc>
              </a:tr>
              <a:tr h="249382">
                <a:tc>
                  <a:txBody>
                    <a:bodyPr/>
                    <a:lstStyle/>
                    <a:p>
                      <a:endParaRPr lang="lv-LV" sz="1000" dirty="0"/>
                    </a:p>
                  </a:txBody>
                  <a:tcPr/>
                </a:tc>
                <a:tc>
                  <a:txBody>
                    <a:bodyPr/>
                    <a:lstStyle/>
                    <a:p>
                      <a:pPr marL="0" algn="l" defTabSz="939575" rtl="0" eaLnBrk="1" latinLnBrk="0" hangingPunct="1">
                        <a:spcAft>
                          <a:spcPts val="0"/>
                        </a:spcAft>
                      </a:pPr>
                      <a:r>
                        <a:rPr lang="lv-LV" sz="1000" b="1" kern="1200" dirty="0" smtClean="0">
                          <a:solidFill>
                            <a:schemeClr val="dk1"/>
                          </a:solidFill>
                          <a:latin typeface="+mn-lt"/>
                          <a:ea typeface="+mn-ea"/>
                          <a:cs typeface="+mn-cs"/>
                        </a:rPr>
                        <a:t>Ekspozīcijas izmaksas, aprīkojuma iegādes un uzstādīšanas izmaksas</a:t>
                      </a:r>
                    </a:p>
                  </a:txBody>
                  <a:tcPr marL="68580" marR="68580" marT="0" marB="0" anchor="ctr"/>
                </a:tc>
                <a:tc>
                  <a:txBody>
                    <a:bodyPr/>
                    <a:lstStyle/>
                    <a:p>
                      <a:endParaRPr lang="lv-LV" sz="1000" i="0" dirty="0"/>
                    </a:p>
                  </a:txBody>
                  <a:tcPr/>
                </a:tc>
                <a:tc>
                  <a:txBody>
                    <a:bodyPr/>
                    <a:lstStyle/>
                    <a:p>
                      <a:endParaRPr lang="lv-LV" sz="1000" i="0" dirty="0"/>
                    </a:p>
                  </a:txBody>
                  <a:tcPr/>
                </a:tc>
                <a:tc>
                  <a:txBody>
                    <a:bodyPr/>
                    <a:lstStyle/>
                    <a:p>
                      <a:endParaRPr lang="lv-LV" sz="1000" i="0" dirty="0"/>
                    </a:p>
                  </a:txBody>
                  <a:tcPr/>
                </a:tc>
                <a:tc>
                  <a:txBody>
                    <a:bodyPr/>
                    <a:lstStyle/>
                    <a:p>
                      <a:endParaRPr lang="lv-LV" sz="1000" i="0" kern="1200" dirty="0" smtClean="0">
                        <a:solidFill>
                          <a:schemeClr val="dk1"/>
                        </a:solidFill>
                        <a:latin typeface="+mn-lt"/>
                        <a:ea typeface="+mn-ea"/>
                        <a:cs typeface="+mn-cs"/>
                      </a:endParaRPr>
                    </a:p>
                  </a:txBody>
                  <a:tcPr/>
                </a:tc>
                <a:tc>
                  <a:txBody>
                    <a:bodyPr/>
                    <a:lstStyle/>
                    <a:p>
                      <a:endParaRPr lang="lv-LV" sz="1000" i="0" kern="1200" dirty="0" smtClean="0">
                        <a:solidFill>
                          <a:schemeClr val="dk1"/>
                        </a:solidFill>
                        <a:latin typeface="+mn-lt"/>
                        <a:ea typeface="+mn-ea"/>
                        <a:cs typeface="+mn-cs"/>
                      </a:endParaRPr>
                    </a:p>
                  </a:txBody>
                  <a:tcPr/>
                </a:tc>
              </a:tr>
              <a:tr h="249382">
                <a:tc>
                  <a:txBody>
                    <a:bodyPr/>
                    <a:lstStyle/>
                    <a:p>
                      <a:endParaRPr lang="lv-LV" sz="1000" dirty="0"/>
                    </a:p>
                  </a:txBody>
                  <a:tcPr/>
                </a:tc>
                <a:tc>
                  <a:txBody>
                    <a:bodyPr/>
                    <a:lstStyle/>
                    <a:p>
                      <a:pPr marL="0" algn="l" defTabSz="939575" rtl="0" eaLnBrk="1" latinLnBrk="0" hangingPunct="1">
                        <a:spcAft>
                          <a:spcPts val="0"/>
                        </a:spcAft>
                      </a:pPr>
                      <a:r>
                        <a:rPr lang="lv-LV" sz="1000" b="1" kern="1200" dirty="0" smtClean="0">
                          <a:solidFill>
                            <a:schemeClr val="dk1"/>
                          </a:solidFill>
                          <a:latin typeface="+mn-lt"/>
                          <a:ea typeface="+mn-ea"/>
                          <a:cs typeface="+mn-cs"/>
                        </a:rPr>
                        <a:t>Izmaksas, kas saistītas ar būves nodošanu ekspluatācijā</a:t>
                      </a:r>
                    </a:p>
                  </a:txBody>
                  <a:tcPr marL="68580" marR="68580" marT="0" marB="0" anchor="ctr"/>
                </a:tc>
                <a:tc>
                  <a:txBody>
                    <a:bodyPr/>
                    <a:lstStyle/>
                    <a:p>
                      <a:endParaRPr lang="lv-LV" sz="1000" i="0" dirty="0"/>
                    </a:p>
                  </a:txBody>
                  <a:tcPr/>
                </a:tc>
                <a:tc>
                  <a:txBody>
                    <a:bodyPr/>
                    <a:lstStyle/>
                    <a:p>
                      <a:endParaRPr lang="lv-LV" sz="1000" i="0" dirty="0"/>
                    </a:p>
                  </a:txBody>
                  <a:tcPr/>
                </a:tc>
                <a:tc>
                  <a:txBody>
                    <a:bodyPr/>
                    <a:lstStyle/>
                    <a:p>
                      <a:endParaRPr lang="lv-LV" sz="1000" i="0" dirty="0"/>
                    </a:p>
                  </a:txBody>
                  <a:tcPr/>
                </a:tc>
                <a:tc>
                  <a:txBody>
                    <a:bodyPr/>
                    <a:lstStyle/>
                    <a:p>
                      <a:endParaRPr lang="lv-LV" sz="1000" i="0" kern="1200" dirty="0" smtClean="0">
                        <a:solidFill>
                          <a:schemeClr val="dk1"/>
                        </a:solidFill>
                        <a:latin typeface="+mn-lt"/>
                        <a:ea typeface="+mn-ea"/>
                        <a:cs typeface="+mn-cs"/>
                      </a:endParaRPr>
                    </a:p>
                  </a:txBody>
                  <a:tcPr/>
                </a:tc>
                <a:tc>
                  <a:txBody>
                    <a:bodyPr/>
                    <a:lstStyle/>
                    <a:p>
                      <a:endParaRPr lang="lv-LV" sz="1000" i="0" kern="1200" dirty="0" smtClean="0">
                        <a:solidFill>
                          <a:schemeClr val="dk1"/>
                        </a:solidFill>
                        <a:latin typeface="+mn-lt"/>
                        <a:ea typeface="+mn-ea"/>
                        <a:cs typeface="+mn-cs"/>
                      </a:endParaRPr>
                    </a:p>
                  </a:txBody>
                  <a:tcPr/>
                </a:tc>
              </a:tr>
              <a:tr h="249382">
                <a:tc>
                  <a:txBody>
                    <a:bodyPr/>
                    <a:lstStyle/>
                    <a:p>
                      <a:endParaRPr lang="lv-LV" sz="1000" dirty="0"/>
                    </a:p>
                  </a:txBody>
                  <a:tcPr/>
                </a:tc>
                <a:tc>
                  <a:txBody>
                    <a:bodyPr/>
                    <a:lstStyle/>
                    <a:p>
                      <a:pPr marL="0" algn="l" defTabSz="939575" rtl="0" eaLnBrk="1" latinLnBrk="0" hangingPunct="1">
                        <a:spcAft>
                          <a:spcPts val="0"/>
                        </a:spcAft>
                      </a:pPr>
                      <a:r>
                        <a:rPr lang="lv-LV" sz="1000" b="1" kern="1200" dirty="0" smtClean="0">
                          <a:solidFill>
                            <a:schemeClr val="dk1"/>
                          </a:solidFill>
                          <a:latin typeface="+mn-lt"/>
                          <a:ea typeface="+mn-ea"/>
                          <a:cs typeface="+mn-cs"/>
                        </a:rPr>
                        <a:t>Ar projekta darbībām tieši saistīto publicitātes pasākumu izmaksas</a:t>
                      </a:r>
                    </a:p>
                  </a:txBody>
                  <a:tcPr marL="68580" marR="68580" marT="0" marB="0" anchor="ctr"/>
                </a:tc>
                <a:tc>
                  <a:txBody>
                    <a:bodyPr/>
                    <a:lstStyle/>
                    <a:p>
                      <a:endParaRPr lang="lv-LV" sz="1000" i="0" dirty="0"/>
                    </a:p>
                  </a:txBody>
                  <a:tcPr/>
                </a:tc>
                <a:tc>
                  <a:txBody>
                    <a:bodyPr/>
                    <a:lstStyle/>
                    <a:p>
                      <a:endParaRPr lang="lv-LV" sz="1000" i="0" dirty="0"/>
                    </a:p>
                  </a:txBody>
                  <a:tcPr/>
                </a:tc>
                <a:tc>
                  <a:txBody>
                    <a:bodyPr/>
                    <a:lstStyle/>
                    <a:p>
                      <a:endParaRPr lang="lv-LV" sz="1000" i="0" dirty="0"/>
                    </a:p>
                  </a:txBody>
                  <a:tcPr/>
                </a:tc>
                <a:tc>
                  <a:txBody>
                    <a:bodyPr/>
                    <a:lstStyle/>
                    <a:p>
                      <a:endParaRPr lang="lv-LV" sz="1000" i="0" kern="1200" dirty="0" smtClean="0">
                        <a:solidFill>
                          <a:schemeClr val="dk1"/>
                        </a:solidFill>
                        <a:latin typeface="+mn-lt"/>
                        <a:ea typeface="+mn-ea"/>
                        <a:cs typeface="+mn-cs"/>
                      </a:endParaRPr>
                    </a:p>
                  </a:txBody>
                  <a:tcPr/>
                </a:tc>
                <a:tc>
                  <a:txBody>
                    <a:bodyPr/>
                    <a:lstStyle/>
                    <a:p>
                      <a:endParaRPr lang="lv-LV" sz="1000" i="0" kern="1200" dirty="0" smtClean="0">
                        <a:solidFill>
                          <a:schemeClr val="dk1"/>
                        </a:solidFill>
                        <a:latin typeface="+mn-lt"/>
                        <a:ea typeface="+mn-ea"/>
                        <a:cs typeface="+mn-cs"/>
                      </a:endParaRPr>
                    </a:p>
                  </a:txBody>
                  <a:tcPr/>
                </a:tc>
              </a:tr>
              <a:tr h="249382">
                <a:tc>
                  <a:txBody>
                    <a:bodyPr/>
                    <a:lstStyle/>
                    <a:p>
                      <a:endParaRPr lang="lv-LV" sz="1000" dirty="0"/>
                    </a:p>
                  </a:txBody>
                  <a:tcPr/>
                </a:tc>
                <a:tc>
                  <a:txBody>
                    <a:bodyPr/>
                    <a:lstStyle/>
                    <a:p>
                      <a:pPr marL="0" algn="l" defTabSz="939575" rtl="0" eaLnBrk="1" latinLnBrk="0" hangingPunct="1">
                        <a:spcAft>
                          <a:spcPts val="0"/>
                        </a:spcAft>
                      </a:pPr>
                      <a:r>
                        <a:rPr lang="lv-LV" sz="1000" b="1" kern="1200" dirty="0" smtClean="0">
                          <a:solidFill>
                            <a:schemeClr val="dk1"/>
                          </a:solidFill>
                          <a:latin typeface="+mn-lt"/>
                          <a:ea typeface="+mn-ea"/>
                          <a:cs typeface="+mn-cs"/>
                        </a:rPr>
                        <a:t>Neparedzētie izdevumi</a:t>
                      </a:r>
                    </a:p>
                  </a:txBody>
                  <a:tcPr marL="68580" marR="68580" marT="0" marB="0" anchor="ctr"/>
                </a:tc>
                <a:tc>
                  <a:txBody>
                    <a:bodyPr/>
                    <a:lstStyle/>
                    <a:p>
                      <a:endParaRPr lang="lv-LV" sz="1000" i="0" dirty="0"/>
                    </a:p>
                  </a:txBody>
                  <a:tcPr/>
                </a:tc>
                <a:tc>
                  <a:txBody>
                    <a:bodyPr/>
                    <a:lstStyle/>
                    <a:p>
                      <a:endParaRPr lang="lv-LV" sz="1000" i="0" dirty="0"/>
                    </a:p>
                  </a:txBody>
                  <a:tcPr/>
                </a:tc>
                <a:tc>
                  <a:txBody>
                    <a:bodyPr/>
                    <a:lstStyle/>
                    <a:p>
                      <a:endParaRPr lang="lv-LV" sz="1000" i="0" dirty="0"/>
                    </a:p>
                  </a:txBody>
                  <a:tcPr/>
                </a:tc>
                <a:tc>
                  <a:txBody>
                    <a:bodyPr/>
                    <a:lstStyle/>
                    <a:p>
                      <a:endParaRPr lang="lv-LV" sz="1000" i="0" kern="1200" dirty="0" smtClean="0">
                        <a:solidFill>
                          <a:schemeClr val="dk1"/>
                        </a:solidFill>
                        <a:latin typeface="+mn-lt"/>
                        <a:ea typeface="+mn-ea"/>
                        <a:cs typeface="+mn-cs"/>
                      </a:endParaRPr>
                    </a:p>
                  </a:txBody>
                  <a:tcPr/>
                </a:tc>
                <a:tc>
                  <a:txBody>
                    <a:bodyPr/>
                    <a:lstStyle/>
                    <a:p>
                      <a:endParaRPr lang="lv-LV" sz="1000" i="0" kern="1200" dirty="0" smtClean="0">
                        <a:solidFill>
                          <a:schemeClr val="dk1"/>
                        </a:solidFill>
                        <a:latin typeface="+mn-lt"/>
                        <a:ea typeface="+mn-ea"/>
                        <a:cs typeface="+mn-cs"/>
                      </a:endParaRPr>
                    </a:p>
                  </a:txBody>
                  <a:tcPr/>
                </a:tc>
              </a:tr>
              <a:tr h="249382">
                <a:tc>
                  <a:txBody>
                    <a:bodyPr/>
                    <a:lstStyle/>
                    <a:p>
                      <a:endParaRPr lang="lv-LV" sz="1000" dirty="0"/>
                    </a:p>
                  </a:txBody>
                  <a:tcPr/>
                </a:tc>
                <a:tc>
                  <a:txBody>
                    <a:bodyPr/>
                    <a:lstStyle/>
                    <a:p>
                      <a:pPr marL="0" algn="l" defTabSz="939575" rtl="0" eaLnBrk="1" latinLnBrk="0" hangingPunct="1">
                        <a:spcAft>
                          <a:spcPts val="0"/>
                        </a:spcAft>
                      </a:pPr>
                      <a:r>
                        <a:rPr lang="lv-LV" sz="1000" b="1" kern="1200" dirty="0" smtClean="0">
                          <a:solidFill>
                            <a:schemeClr val="dk1"/>
                          </a:solidFill>
                          <a:latin typeface="+mn-lt"/>
                          <a:ea typeface="+mn-ea"/>
                          <a:cs typeface="+mn-cs"/>
                        </a:rPr>
                        <a:t>Pievienotās vērtības nodokļa maksājumi</a:t>
                      </a:r>
                    </a:p>
                  </a:txBody>
                  <a:tcPr marL="68580" marR="68580" marT="0" marB="0" anchor="ctr"/>
                </a:tc>
                <a:tc>
                  <a:txBody>
                    <a:bodyPr/>
                    <a:lstStyle/>
                    <a:p>
                      <a:endParaRPr lang="lv-LV" sz="1000" i="0" dirty="0"/>
                    </a:p>
                  </a:txBody>
                  <a:tcPr/>
                </a:tc>
                <a:tc>
                  <a:txBody>
                    <a:bodyPr/>
                    <a:lstStyle/>
                    <a:p>
                      <a:endParaRPr lang="lv-LV" sz="1000" i="0" dirty="0"/>
                    </a:p>
                  </a:txBody>
                  <a:tcPr/>
                </a:tc>
                <a:tc>
                  <a:txBody>
                    <a:bodyPr/>
                    <a:lstStyle/>
                    <a:p>
                      <a:endParaRPr lang="lv-LV" sz="1000" i="0" dirty="0"/>
                    </a:p>
                  </a:txBody>
                  <a:tcPr/>
                </a:tc>
                <a:tc>
                  <a:txBody>
                    <a:bodyPr/>
                    <a:lstStyle/>
                    <a:p>
                      <a:endParaRPr lang="lv-LV" sz="1000" i="0" kern="1200" dirty="0" smtClean="0">
                        <a:solidFill>
                          <a:schemeClr val="dk1"/>
                        </a:solidFill>
                        <a:latin typeface="+mn-lt"/>
                        <a:ea typeface="+mn-ea"/>
                        <a:cs typeface="+mn-cs"/>
                      </a:endParaRPr>
                    </a:p>
                  </a:txBody>
                  <a:tcPr/>
                </a:tc>
                <a:tc>
                  <a:txBody>
                    <a:bodyPr/>
                    <a:lstStyle/>
                    <a:p>
                      <a:endParaRPr lang="lv-LV" sz="1000" i="0" kern="1200" dirty="0" smtClean="0">
                        <a:solidFill>
                          <a:schemeClr val="dk1"/>
                        </a:solidFill>
                        <a:latin typeface="+mn-lt"/>
                        <a:ea typeface="+mn-ea"/>
                        <a:cs typeface="+mn-cs"/>
                      </a:endParaRPr>
                    </a:p>
                  </a:txBody>
                  <a:tcPr/>
                </a:tc>
              </a:tr>
              <a:tr h="249382">
                <a:tc>
                  <a:txBody>
                    <a:bodyPr/>
                    <a:lstStyle/>
                    <a:p>
                      <a:endParaRPr lang="lv-LV" sz="1000" dirty="0"/>
                    </a:p>
                  </a:txBody>
                  <a:tcPr/>
                </a:tc>
                <a:tc>
                  <a:txBody>
                    <a:bodyPr/>
                    <a:lstStyle/>
                    <a:p>
                      <a:pPr marL="0" algn="l" defTabSz="939575" rtl="0" eaLnBrk="1" latinLnBrk="0" hangingPunct="1">
                        <a:spcAft>
                          <a:spcPts val="0"/>
                        </a:spcAft>
                      </a:pPr>
                      <a:r>
                        <a:rPr lang="lv-LV" sz="1000" b="1" kern="1200" dirty="0" smtClean="0">
                          <a:solidFill>
                            <a:schemeClr val="dk1"/>
                          </a:solidFill>
                          <a:latin typeface="+mn-lt"/>
                          <a:ea typeface="+mn-ea"/>
                          <a:cs typeface="+mn-cs"/>
                        </a:rPr>
                        <a:t>Projekta neattiecināmās izmaksas</a:t>
                      </a:r>
                    </a:p>
                  </a:txBody>
                  <a:tcPr marL="68580" marR="68580" marT="0" marB="0" anchor="ctr"/>
                </a:tc>
                <a:tc>
                  <a:txBody>
                    <a:bodyPr/>
                    <a:lstStyle/>
                    <a:p>
                      <a:endParaRPr lang="lv-LV" sz="1000" i="0" dirty="0"/>
                    </a:p>
                  </a:txBody>
                  <a:tcPr/>
                </a:tc>
                <a:tc>
                  <a:txBody>
                    <a:bodyPr/>
                    <a:lstStyle/>
                    <a:p>
                      <a:endParaRPr lang="lv-LV" sz="1000" i="0" dirty="0"/>
                    </a:p>
                  </a:txBody>
                  <a:tcPr/>
                </a:tc>
                <a:tc>
                  <a:txBody>
                    <a:bodyPr/>
                    <a:lstStyle/>
                    <a:p>
                      <a:endParaRPr lang="lv-LV" sz="1000" i="0" dirty="0"/>
                    </a:p>
                  </a:txBody>
                  <a:tcPr/>
                </a:tc>
                <a:tc>
                  <a:txBody>
                    <a:bodyPr/>
                    <a:lstStyle/>
                    <a:p>
                      <a:endParaRPr lang="lv-LV" sz="1000" i="0" kern="1200" dirty="0" smtClean="0">
                        <a:solidFill>
                          <a:schemeClr val="dk1"/>
                        </a:solidFill>
                        <a:latin typeface="+mn-lt"/>
                        <a:ea typeface="+mn-ea"/>
                        <a:cs typeface="+mn-cs"/>
                      </a:endParaRPr>
                    </a:p>
                  </a:txBody>
                  <a:tcPr/>
                </a:tc>
                <a:tc>
                  <a:txBody>
                    <a:bodyPr/>
                    <a:lstStyle/>
                    <a:p>
                      <a:endParaRPr lang="lv-LV" sz="1000" i="0" kern="1200" dirty="0" smtClean="0">
                        <a:solidFill>
                          <a:schemeClr val="dk1"/>
                        </a:solidFill>
                        <a:latin typeface="+mn-lt"/>
                        <a:ea typeface="+mn-ea"/>
                        <a:cs typeface="+mn-cs"/>
                      </a:endParaRPr>
                    </a:p>
                  </a:txBody>
                  <a:tcPr/>
                </a:tc>
              </a:tr>
              <a:tr h="270164">
                <a:tc>
                  <a:txBody>
                    <a:bodyPr/>
                    <a:lstStyle/>
                    <a:p>
                      <a:endParaRPr lang="lv-LV" sz="1000" dirty="0"/>
                    </a:p>
                  </a:txBody>
                  <a:tcPr/>
                </a:tc>
                <a:tc>
                  <a:txBody>
                    <a:bodyPr/>
                    <a:lstStyle/>
                    <a:p>
                      <a:pPr marL="0" algn="l" defTabSz="939575" rtl="0" eaLnBrk="1" latinLnBrk="0" hangingPunct="1">
                        <a:spcAft>
                          <a:spcPts val="0"/>
                        </a:spcAft>
                      </a:pPr>
                      <a:r>
                        <a:rPr lang="lv-LV" sz="1000" b="1" kern="1200" dirty="0" smtClean="0">
                          <a:solidFill>
                            <a:schemeClr val="dk1"/>
                          </a:solidFill>
                          <a:latin typeface="+mn-lt"/>
                          <a:ea typeface="+mn-ea"/>
                          <a:cs typeface="+mn-cs"/>
                        </a:rPr>
                        <a:t>KOPĀ</a:t>
                      </a:r>
                    </a:p>
                  </a:txBody>
                  <a:tcPr marL="68580" marR="68580" marT="0" marB="0" anchor="ctr"/>
                </a:tc>
                <a:tc>
                  <a:txBody>
                    <a:bodyPr/>
                    <a:lstStyle/>
                    <a:p>
                      <a:endParaRPr lang="lv-LV" sz="1000" i="0" dirty="0"/>
                    </a:p>
                  </a:txBody>
                  <a:tcPr/>
                </a:tc>
                <a:tc>
                  <a:txBody>
                    <a:bodyPr/>
                    <a:lstStyle/>
                    <a:p>
                      <a:endParaRPr lang="lv-LV" sz="1000" i="0" dirty="0"/>
                    </a:p>
                  </a:txBody>
                  <a:tcPr/>
                </a:tc>
                <a:tc>
                  <a:txBody>
                    <a:bodyPr/>
                    <a:lstStyle/>
                    <a:p>
                      <a:endParaRPr lang="lv-LV" sz="1000" i="0" dirty="0"/>
                    </a:p>
                  </a:txBody>
                  <a:tcPr/>
                </a:tc>
                <a:tc>
                  <a:txBody>
                    <a:bodyPr/>
                    <a:lstStyle/>
                    <a:p>
                      <a:endParaRPr lang="lv-LV" sz="1000" i="0" kern="1200" dirty="0" smtClean="0">
                        <a:solidFill>
                          <a:schemeClr val="dk1"/>
                        </a:solidFill>
                        <a:latin typeface="+mn-lt"/>
                        <a:ea typeface="+mn-ea"/>
                        <a:cs typeface="+mn-cs"/>
                      </a:endParaRPr>
                    </a:p>
                  </a:txBody>
                  <a:tcPr/>
                </a:tc>
                <a:tc>
                  <a:txBody>
                    <a:bodyPr/>
                    <a:lstStyle/>
                    <a:p>
                      <a:endParaRPr lang="lv-LV" sz="1000" i="0" kern="1200" dirty="0" smtClean="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latin typeface="+mj-lt"/>
              </a:rPr>
              <a:t>Atbilstības kritēriji</a:t>
            </a:r>
            <a:endParaRPr lang="lv-LV" dirty="0">
              <a:latin typeface="+mj-lt"/>
            </a:endParaRPr>
          </a:p>
        </p:txBody>
      </p:sp>
      <p:sp>
        <p:nvSpPr>
          <p:cNvPr id="3" name="Satura vietturis 2"/>
          <p:cNvSpPr>
            <a:spLocks noGrp="1"/>
          </p:cNvSpPr>
          <p:nvPr>
            <p:ph idx="1"/>
          </p:nvPr>
        </p:nvSpPr>
        <p:spPr>
          <a:xfrm>
            <a:off x="561109" y="1752600"/>
            <a:ext cx="8125691" cy="4373573"/>
          </a:xfrm>
        </p:spPr>
        <p:txBody>
          <a:bodyPr/>
          <a:lstStyle/>
          <a:p>
            <a:endParaRPr lang="lv-LV" dirty="0"/>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32</a:t>
            </a:fld>
            <a:endParaRPr lang="en-US" altLang="lv-LV"/>
          </a:p>
        </p:txBody>
      </p:sp>
      <p:graphicFrame>
        <p:nvGraphicFramePr>
          <p:cNvPr id="8" name="Tabula 7"/>
          <p:cNvGraphicFramePr>
            <a:graphicFrameLocks noGrp="1"/>
          </p:cNvGraphicFramePr>
          <p:nvPr/>
        </p:nvGraphicFramePr>
        <p:xfrm>
          <a:off x="353291" y="2098962"/>
          <a:ext cx="8485909" cy="4027210"/>
        </p:xfrm>
        <a:graphic>
          <a:graphicData uri="http://schemas.openxmlformats.org/drawingml/2006/table">
            <a:tbl>
              <a:tblPr firstRow="1" bandRow="1">
                <a:tableStyleId>{69CF1AB2-1976-4502-BF36-3FF5EA218861}</a:tableStyleId>
              </a:tblPr>
              <a:tblGrid>
                <a:gridCol w="581891"/>
                <a:gridCol w="5075382"/>
                <a:gridCol w="2828636"/>
              </a:tblGrid>
              <a:tr h="2013605">
                <a:tc>
                  <a:txBody>
                    <a:bodyPr/>
                    <a:lstStyle/>
                    <a:p>
                      <a:pPr marL="342900" lvl="0" indent="-342900" algn="just">
                        <a:lnSpc>
                          <a:spcPct val="115000"/>
                        </a:lnSpc>
                        <a:spcAft>
                          <a:spcPts val="0"/>
                        </a:spcAft>
                        <a:buFont typeface="+mj-lt"/>
                        <a:buNone/>
                      </a:pPr>
                      <a:r>
                        <a:rPr lang="lv-LV" sz="1800" b="0" dirty="0" smtClean="0">
                          <a:solidFill>
                            <a:schemeClr val="tx1"/>
                          </a:solidFill>
                          <a:latin typeface="Times New Roman"/>
                          <a:ea typeface="Times New Roman"/>
                          <a:cs typeface="Times New Roman"/>
                        </a:rPr>
                        <a:t>3.</a:t>
                      </a:r>
                      <a:endParaRPr lang="lv-LV" sz="1800" b="0" dirty="0">
                        <a:solidFill>
                          <a:schemeClr val="tx1"/>
                        </a:solidFill>
                        <a:latin typeface="Times New Roman"/>
                        <a:ea typeface="Times New Roman"/>
                        <a:cs typeface="Times New Roman"/>
                      </a:endParaRPr>
                    </a:p>
                  </a:txBody>
                  <a:tcPr marL="68580" marR="68580" marT="0" marB="0"/>
                </a:tc>
                <a:tc>
                  <a:txBody>
                    <a:bodyPr/>
                    <a:lstStyle/>
                    <a:p>
                      <a:pPr algn="just">
                        <a:lnSpc>
                          <a:spcPct val="115000"/>
                        </a:lnSpc>
                        <a:spcAft>
                          <a:spcPts val="0"/>
                        </a:spcAft>
                      </a:pPr>
                      <a:r>
                        <a:rPr lang="lv-LV" sz="1800" b="0" dirty="0">
                          <a:solidFill>
                            <a:schemeClr val="tx1"/>
                          </a:solidFill>
                          <a:latin typeface="Times New Roman"/>
                          <a:ea typeface="Times New Roman"/>
                          <a:cs typeface="Times New Roman"/>
                        </a:rPr>
                        <a:t>Projekta idejas veidlapā iekļautās </a:t>
                      </a:r>
                      <a:r>
                        <a:rPr lang="lv-LV" sz="1800" b="1" dirty="0">
                          <a:solidFill>
                            <a:schemeClr val="tx1"/>
                          </a:solidFill>
                          <a:latin typeface="Times New Roman"/>
                          <a:ea typeface="Times New Roman"/>
                          <a:cs typeface="Times New Roman"/>
                        </a:rPr>
                        <a:t>plānotās atbalstāmās darbības un izmaksu pozīcijas atbilst MK noteikumos </a:t>
                      </a:r>
                      <a:r>
                        <a:rPr lang="lv-LV" sz="1800" b="0" dirty="0">
                          <a:solidFill>
                            <a:schemeClr val="tx1"/>
                          </a:solidFill>
                          <a:latin typeface="Times New Roman"/>
                          <a:ea typeface="Times New Roman"/>
                          <a:cs typeface="Times New Roman"/>
                        </a:rPr>
                        <a:t>par specifiskā atbalsta mērķa īstenošanu noteiktajām, t.sk. nepārsniedz noteikto izmaksu pozīciju apjomus.</a:t>
                      </a:r>
                      <a:endParaRPr lang="lv-LV" sz="1800" b="0" dirty="0">
                        <a:solidFill>
                          <a:schemeClr val="tx1"/>
                        </a:solidFill>
                        <a:latin typeface="Calibri"/>
                        <a:ea typeface="Times New Roman"/>
                        <a:cs typeface="Times New Roman"/>
                      </a:endParaRPr>
                    </a:p>
                  </a:txBody>
                  <a:tcPr marL="68580" marR="68580" marT="0" marB="0"/>
                </a:tc>
                <a:tc>
                  <a:txBody>
                    <a:bodyPr/>
                    <a:lstStyle/>
                    <a:p>
                      <a:pPr algn="ctr">
                        <a:lnSpc>
                          <a:spcPct val="115000"/>
                        </a:lnSpc>
                        <a:spcAft>
                          <a:spcPts val="0"/>
                        </a:spcAft>
                      </a:pPr>
                      <a:r>
                        <a:rPr lang="lv-LV" sz="1800" b="0">
                          <a:solidFill>
                            <a:schemeClr val="tx1"/>
                          </a:solidFill>
                          <a:latin typeface="Times New Roman"/>
                          <a:ea typeface="Times New Roman"/>
                          <a:cs typeface="Times New Roman"/>
                        </a:rPr>
                        <a:t>Precizējams</a:t>
                      </a:r>
                      <a:endParaRPr lang="lv-LV" sz="1800" b="0">
                        <a:solidFill>
                          <a:schemeClr val="tx1"/>
                        </a:solidFill>
                        <a:latin typeface="Calibri"/>
                        <a:ea typeface="Times New Roman"/>
                        <a:cs typeface="Times New Roman"/>
                      </a:endParaRPr>
                    </a:p>
                  </a:txBody>
                  <a:tcPr marL="68580" marR="68580" marT="0" marB="0"/>
                </a:tc>
              </a:tr>
              <a:tr h="2013605">
                <a:tc>
                  <a:txBody>
                    <a:bodyPr/>
                    <a:lstStyle/>
                    <a:p>
                      <a:pPr marL="342900" lvl="0" indent="-342900" algn="just">
                        <a:lnSpc>
                          <a:spcPct val="115000"/>
                        </a:lnSpc>
                        <a:spcAft>
                          <a:spcPts val="0"/>
                        </a:spcAft>
                        <a:buFont typeface="+mj-lt"/>
                        <a:buNone/>
                      </a:pPr>
                      <a:r>
                        <a:rPr lang="lv-LV" sz="1800" b="0" dirty="0" smtClean="0">
                          <a:solidFill>
                            <a:schemeClr val="tx1"/>
                          </a:solidFill>
                          <a:latin typeface="Times New Roman"/>
                          <a:ea typeface="Times New Roman"/>
                          <a:cs typeface="Times New Roman"/>
                        </a:rPr>
                        <a:t>4.</a:t>
                      </a:r>
                      <a:endParaRPr lang="lv-LV" sz="1800" b="0" dirty="0">
                        <a:solidFill>
                          <a:schemeClr val="tx1"/>
                        </a:solidFill>
                        <a:latin typeface="Times New Roman"/>
                        <a:ea typeface="Times New Roman"/>
                        <a:cs typeface="Times New Roman"/>
                      </a:endParaRPr>
                    </a:p>
                  </a:txBody>
                  <a:tcPr marL="68580" marR="68580" marT="0" marB="0"/>
                </a:tc>
                <a:tc>
                  <a:txBody>
                    <a:bodyPr/>
                    <a:lstStyle/>
                    <a:p>
                      <a:pPr algn="just">
                        <a:lnSpc>
                          <a:spcPct val="115000"/>
                        </a:lnSpc>
                        <a:spcAft>
                          <a:spcPts val="0"/>
                        </a:spcAft>
                      </a:pPr>
                      <a:r>
                        <a:rPr lang="lv-LV" sz="1800" b="0" dirty="0">
                          <a:solidFill>
                            <a:schemeClr val="tx1"/>
                          </a:solidFill>
                          <a:latin typeface="Times New Roman"/>
                          <a:ea typeface="Times New Roman"/>
                          <a:cs typeface="Times New Roman"/>
                        </a:rPr>
                        <a:t>Projekta idejas veidlapā </a:t>
                      </a:r>
                      <a:r>
                        <a:rPr lang="lv-LV" sz="1800" b="1" dirty="0">
                          <a:solidFill>
                            <a:schemeClr val="tx1"/>
                          </a:solidFill>
                          <a:latin typeface="Times New Roman"/>
                          <a:ea typeface="Times New Roman"/>
                          <a:cs typeface="Times New Roman"/>
                        </a:rPr>
                        <a:t>iekļautās plānotās atbalstāmās darbības un izmaksu pozīcijas nodrošina </a:t>
                      </a:r>
                      <a:r>
                        <a:rPr lang="lv-LV" sz="1800" b="0" dirty="0">
                          <a:solidFill>
                            <a:schemeClr val="tx1"/>
                          </a:solidFill>
                          <a:latin typeface="Times New Roman"/>
                          <a:ea typeface="Times New Roman"/>
                          <a:cs typeface="Times New Roman"/>
                        </a:rPr>
                        <a:t>projekta idejā un MK noteikumos par specifiskā atbalsta mērķa īstenošanu noteiktā  </a:t>
                      </a:r>
                      <a:r>
                        <a:rPr lang="lv-LV" sz="1800" b="1" dirty="0">
                          <a:solidFill>
                            <a:schemeClr val="tx1"/>
                          </a:solidFill>
                          <a:latin typeface="Times New Roman"/>
                          <a:ea typeface="Times New Roman"/>
                          <a:cs typeface="Times New Roman"/>
                        </a:rPr>
                        <a:t>mērķa un rādītāju sasniegšanu.</a:t>
                      </a:r>
                      <a:endParaRPr lang="lv-LV" sz="1800" b="1" dirty="0">
                        <a:solidFill>
                          <a:schemeClr val="tx1"/>
                        </a:solidFill>
                        <a:latin typeface="Calibri"/>
                        <a:ea typeface="Times New Roman"/>
                        <a:cs typeface="Times New Roman"/>
                      </a:endParaRPr>
                    </a:p>
                  </a:txBody>
                  <a:tcPr marL="68580" marR="68580" marT="0" marB="0"/>
                </a:tc>
                <a:tc>
                  <a:txBody>
                    <a:bodyPr/>
                    <a:lstStyle/>
                    <a:p>
                      <a:pPr algn="ctr">
                        <a:lnSpc>
                          <a:spcPct val="115000"/>
                        </a:lnSpc>
                        <a:spcAft>
                          <a:spcPts val="0"/>
                        </a:spcAft>
                      </a:pPr>
                      <a:r>
                        <a:rPr lang="lv-LV" sz="1800" b="0" dirty="0">
                          <a:solidFill>
                            <a:schemeClr val="tx1"/>
                          </a:solidFill>
                          <a:latin typeface="Times New Roman"/>
                          <a:ea typeface="Times New Roman"/>
                          <a:cs typeface="Times New Roman"/>
                        </a:rPr>
                        <a:t>Precizējams</a:t>
                      </a:r>
                      <a:endParaRPr lang="lv-LV" sz="1800" b="0" dirty="0">
                        <a:solidFill>
                          <a:schemeClr val="tx1"/>
                        </a:solidFill>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isnstūris 2"/>
          <p:cNvSpPr/>
          <p:nvPr/>
        </p:nvSpPr>
        <p:spPr>
          <a:xfrm>
            <a:off x="2980944" y="3321284"/>
            <a:ext cx="4498848" cy="523220"/>
          </a:xfrm>
          <a:prstGeom prst="rect">
            <a:avLst/>
          </a:prstGeom>
        </p:spPr>
        <p:txBody>
          <a:bodyPr wrap="square">
            <a:spAutoFit/>
          </a:bodyPr>
          <a:lstStyle/>
          <a:p>
            <a:r>
              <a:rPr lang="lv-LV" sz="2800" dirty="0" smtClean="0"/>
              <a:t>Paldies par uzmanību!</a:t>
            </a:r>
            <a:endParaRPr lang="lv-LV" sz="2800" dirty="0"/>
          </a:p>
        </p:txBody>
      </p:sp>
      <p:pic>
        <p:nvPicPr>
          <p:cNvPr id="4" name="Picture 3"/>
          <p:cNvPicPr>
            <a:picLocks noChangeAspect="1" noChangeArrowheads="1"/>
          </p:cNvPicPr>
          <p:nvPr/>
        </p:nvPicPr>
        <p:blipFill>
          <a:blip r:embed="rId2" cstate="print"/>
          <a:srcRect/>
          <a:stretch>
            <a:fillRect/>
          </a:stretch>
        </p:blipFill>
        <p:spPr bwMode="auto">
          <a:xfrm>
            <a:off x="2805188" y="5056632"/>
            <a:ext cx="3915652" cy="9475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304801"/>
            <a:ext cx="6096000" cy="651163"/>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lv-LV" sz="1800" dirty="0" smtClean="0">
                <a:latin typeface="+mj-lt"/>
              </a:rPr>
              <a:t>2. SADAĻA – PROJEKTA IDEJAS ĪSTENOŠANAS SOCIĀLEKONOMISKAIS PAMATOJUMS</a:t>
            </a:r>
            <a:endParaRPr lang="lv-LV" sz="1800" dirty="0">
              <a:latin typeface="+mj-lt"/>
            </a:endParaRPr>
          </a:p>
        </p:txBody>
      </p:sp>
      <p:sp>
        <p:nvSpPr>
          <p:cNvPr id="3" name="Satura vietturis 2"/>
          <p:cNvSpPr>
            <a:spLocks noGrp="1"/>
          </p:cNvSpPr>
          <p:nvPr>
            <p:ph sz="half" idx="1"/>
          </p:nvPr>
        </p:nvSpPr>
        <p:spPr>
          <a:xfrm>
            <a:off x="270165" y="2244436"/>
            <a:ext cx="3688772" cy="4384964"/>
          </a:xfrm>
        </p:spPr>
        <p:txBody>
          <a:bodyPr>
            <a:normAutofit/>
          </a:bodyPr>
          <a:lstStyle/>
          <a:p>
            <a:pPr algn="just"/>
            <a:r>
              <a:rPr lang="lv-LV" sz="1700" dirty="0" smtClean="0">
                <a:latin typeface="+mj-lt"/>
              </a:rPr>
              <a:t>kultūras un dabas mantojuma objekti attīstāmajā teritorijā, kam piemīt līdz šim </a:t>
            </a:r>
            <a:r>
              <a:rPr lang="lv-LV" sz="1700" u="sng" dirty="0" smtClean="0">
                <a:latin typeface="+mj-lt"/>
              </a:rPr>
              <a:t>neizmantots attīstības potenciāls</a:t>
            </a:r>
            <a:r>
              <a:rPr lang="lv-LV" sz="1700" dirty="0" smtClean="0">
                <a:latin typeface="+mj-lt"/>
              </a:rPr>
              <a:t>;</a:t>
            </a:r>
          </a:p>
          <a:p>
            <a:pPr algn="just">
              <a:buNone/>
            </a:pPr>
            <a:endParaRPr lang="lv-LV" sz="500" dirty="0" smtClean="0">
              <a:latin typeface="+mj-lt"/>
            </a:endParaRPr>
          </a:p>
          <a:p>
            <a:pPr algn="just"/>
            <a:r>
              <a:rPr lang="lv-LV" sz="1700" dirty="0" smtClean="0">
                <a:latin typeface="+mj-lt"/>
              </a:rPr>
              <a:t>reģionālās attīstības tendences;</a:t>
            </a:r>
          </a:p>
          <a:p>
            <a:pPr algn="just">
              <a:buNone/>
            </a:pPr>
            <a:endParaRPr lang="lv-LV" sz="500" dirty="0" smtClean="0">
              <a:latin typeface="+mj-lt"/>
            </a:endParaRPr>
          </a:p>
          <a:p>
            <a:pPr algn="just"/>
            <a:r>
              <a:rPr lang="lv-LV" sz="1700" dirty="0" smtClean="0">
                <a:latin typeface="+mj-lt"/>
              </a:rPr>
              <a:t>vietējās izaugsmes, komercdarbības, nodarbinātības un izaugsmes veicināšanas nepieciešamība.</a:t>
            </a:r>
            <a:endParaRPr lang="lv-LV" sz="1700" b="1" dirty="0" smtClean="0">
              <a:latin typeface="+mj-lt"/>
            </a:endParaRPr>
          </a:p>
        </p:txBody>
      </p:sp>
      <p:sp>
        <p:nvSpPr>
          <p:cNvPr id="7" name="Satura vietturis 6"/>
          <p:cNvSpPr>
            <a:spLocks noGrp="1"/>
          </p:cNvSpPr>
          <p:nvPr>
            <p:ph sz="half" idx="2"/>
          </p:nvPr>
        </p:nvSpPr>
        <p:spPr>
          <a:xfrm>
            <a:off x="4260274" y="2244436"/>
            <a:ext cx="4578925" cy="4384964"/>
          </a:xfrm>
        </p:spPr>
        <p:txBody>
          <a:bodyPr>
            <a:noAutofit/>
          </a:bodyPr>
          <a:lstStyle/>
          <a:p>
            <a:pPr algn="just"/>
            <a:r>
              <a:rPr lang="lv-LV" sz="1700" u="sng" dirty="0" smtClean="0">
                <a:latin typeface="+mj-lt"/>
              </a:rPr>
              <a:t>Plašākas teritorijas attīstība</a:t>
            </a:r>
            <a:r>
              <a:rPr lang="lv-LV" sz="1700" dirty="0" smtClean="0">
                <a:latin typeface="+mj-lt"/>
              </a:rPr>
              <a:t>;</a:t>
            </a:r>
          </a:p>
          <a:p>
            <a:pPr algn="just">
              <a:buNone/>
            </a:pPr>
            <a:endParaRPr lang="lv-LV" sz="500" dirty="0" smtClean="0">
              <a:latin typeface="+mj-lt"/>
            </a:endParaRPr>
          </a:p>
          <a:p>
            <a:pPr algn="just"/>
            <a:r>
              <a:rPr lang="lv-LV" sz="1700" dirty="0" smtClean="0">
                <a:latin typeface="+mj-lt"/>
              </a:rPr>
              <a:t>reģionālo attīstības, vietējās izaugsmes, komercdarbības un nodarbinātības attīstība; </a:t>
            </a:r>
          </a:p>
          <a:p>
            <a:pPr algn="just">
              <a:buNone/>
            </a:pPr>
            <a:endParaRPr lang="lv-LV" sz="500" dirty="0" smtClean="0">
              <a:latin typeface="+mj-lt"/>
            </a:endParaRPr>
          </a:p>
          <a:p>
            <a:pPr algn="just"/>
            <a:r>
              <a:rPr lang="lv-LV" sz="1700" dirty="0" smtClean="0">
                <a:latin typeface="+mj-lt"/>
              </a:rPr>
              <a:t>kultūras un dabas mantojuma objektu saglabāšana ilgtermiņā un tā ilgtspējīga attīstība un apmeklētības pieaugums;</a:t>
            </a:r>
          </a:p>
          <a:p>
            <a:pPr algn="just">
              <a:buNone/>
            </a:pPr>
            <a:endParaRPr lang="lv-LV" sz="500" dirty="0" smtClean="0">
              <a:latin typeface="+mj-lt"/>
            </a:endParaRPr>
          </a:p>
          <a:p>
            <a:pPr algn="just"/>
            <a:r>
              <a:rPr lang="lv-LV" sz="1700" dirty="0" smtClean="0">
                <a:latin typeface="+mj-lt"/>
              </a:rPr>
              <a:t>pakalpojumu attīstība; </a:t>
            </a:r>
          </a:p>
          <a:p>
            <a:pPr algn="just">
              <a:buNone/>
            </a:pPr>
            <a:endParaRPr lang="lv-LV" sz="500" dirty="0" smtClean="0">
              <a:latin typeface="+mj-lt"/>
            </a:endParaRPr>
          </a:p>
          <a:p>
            <a:pPr algn="just"/>
            <a:r>
              <a:rPr lang="lv-LV" sz="1700" dirty="0" err="1" smtClean="0">
                <a:latin typeface="+mj-lt"/>
              </a:rPr>
              <a:t>vairākdienu</a:t>
            </a:r>
            <a:r>
              <a:rPr lang="lv-LV" sz="1700" dirty="0" smtClean="0">
                <a:latin typeface="+mj-lt"/>
              </a:rPr>
              <a:t> tūristu skaita palielināšanās; </a:t>
            </a:r>
          </a:p>
          <a:p>
            <a:pPr algn="just">
              <a:buNone/>
            </a:pPr>
            <a:endParaRPr lang="lv-LV" sz="500" dirty="0" smtClean="0">
              <a:latin typeface="+mj-lt"/>
            </a:endParaRPr>
          </a:p>
          <a:p>
            <a:pPr algn="just"/>
            <a:r>
              <a:rPr lang="lv-LV" sz="1700" dirty="0" smtClean="0">
                <a:latin typeface="+mj-lt"/>
              </a:rPr>
              <a:t>vides kvalitātes un iedzīvotāju dzīves kvalitātes uzlabošana. </a:t>
            </a:r>
          </a:p>
          <a:p>
            <a:pPr algn="just">
              <a:buNone/>
            </a:pPr>
            <a:endParaRPr lang="lv-LV" sz="500" dirty="0" smtClean="0">
              <a:latin typeface="+mj-lt"/>
            </a:endParaRPr>
          </a:p>
          <a:p>
            <a:pPr algn="just"/>
            <a:r>
              <a:rPr lang="lv-LV" sz="1700" dirty="0" smtClean="0">
                <a:latin typeface="+mj-lt"/>
              </a:rPr>
              <a:t>sasaiste ar citām publiskajām un privātajām investīcijām attiecīgajā teritorijā.</a:t>
            </a:r>
          </a:p>
        </p:txBody>
      </p:sp>
      <p:sp>
        <p:nvSpPr>
          <p:cNvPr id="10" name="Teksta vietturis 9"/>
          <p:cNvSpPr>
            <a:spLocks noGrp="1"/>
          </p:cNvSpPr>
          <p:nvPr>
            <p:ph type="body" sz="quarter" idx="16"/>
          </p:nvPr>
        </p:nvSpPr>
        <p:spPr>
          <a:xfrm>
            <a:off x="270164" y="1584459"/>
            <a:ext cx="3688773" cy="534987"/>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lv-LV" sz="1700" dirty="0" smtClean="0">
                <a:latin typeface="+mj-lt"/>
              </a:rPr>
              <a:t>2.1. – Esošās situācijas apraksts</a:t>
            </a:r>
          </a:p>
        </p:txBody>
      </p:sp>
      <p:sp>
        <p:nvSpPr>
          <p:cNvPr id="11" name="Teksta vietturis 10"/>
          <p:cNvSpPr>
            <a:spLocks noGrp="1"/>
          </p:cNvSpPr>
          <p:nvPr>
            <p:ph type="body" sz="quarter" idx="17"/>
          </p:nvPr>
        </p:nvSpPr>
        <p:spPr>
          <a:xfrm>
            <a:off x="4260274" y="1584459"/>
            <a:ext cx="4135582" cy="534987"/>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lgn="ctr"/>
            <a:r>
              <a:rPr lang="lv-LV" dirty="0" smtClean="0">
                <a:latin typeface="+mj-lt"/>
              </a:rPr>
              <a:t>2.2.Projekta idejas īstenošanas novērtējums</a:t>
            </a:r>
          </a:p>
          <a:p>
            <a:endParaRPr lang="lv-LV" dirty="0"/>
          </a:p>
        </p:txBody>
      </p:sp>
      <p:sp>
        <p:nvSpPr>
          <p:cNvPr id="6" name="Slaida numura vietturis 5"/>
          <p:cNvSpPr>
            <a:spLocks noGrp="1"/>
          </p:cNvSpPr>
          <p:nvPr>
            <p:ph type="sldNum" sz="quarter" idx="18"/>
          </p:nvPr>
        </p:nvSpPr>
        <p:spPr/>
        <p:txBody>
          <a:bodyPr/>
          <a:lstStyle/>
          <a:p>
            <a:pPr>
              <a:defRPr/>
            </a:pPr>
            <a:fld id="{AEE92DD7-6A04-49F3-9A9F-B0F89899355E}" type="slidenum">
              <a:rPr lang="en-US" altLang="lv-LV" smtClean="0"/>
              <a:pPr>
                <a:defRPr/>
              </a:pPr>
              <a:t>4</a:t>
            </a:fld>
            <a:endParaRPr lang="en-US" altLang="lv-LV"/>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latin typeface="+mj-lt"/>
              </a:rPr>
              <a:t>Atbilstības kritērijs</a:t>
            </a:r>
            <a:endParaRPr lang="lv-LV" dirty="0">
              <a:latin typeface="+mj-lt"/>
            </a:endParaRPr>
          </a:p>
        </p:txBody>
      </p:sp>
      <p:sp>
        <p:nvSpPr>
          <p:cNvPr id="4" name="Satura vietturis 3"/>
          <p:cNvSpPr>
            <a:spLocks noGrp="1"/>
          </p:cNvSpPr>
          <p:nvPr>
            <p:ph sz="half" idx="2"/>
          </p:nvPr>
        </p:nvSpPr>
        <p:spPr>
          <a:xfrm>
            <a:off x="852055" y="1776846"/>
            <a:ext cx="7834745" cy="4349328"/>
          </a:xfrm>
        </p:spPr>
        <p:txBody>
          <a:bodyPr/>
          <a:lstStyle/>
          <a:p>
            <a:pPr>
              <a:buNone/>
            </a:pPr>
            <a:endParaRPr lang="lv-LV" dirty="0"/>
          </a:p>
        </p:txBody>
      </p:sp>
      <p:sp>
        <p:nvSpPr>
          <p:cNvPr id="9" name="Slaida numura vietturis 8"/>
          <p:cNvSpPr>
            <a:spLocks noGrp="1"/>
          </p:cNvSpPr>
          <p:nvPr>
            <p:ph type="sldNum" sz="quarter" idx="18"/>
          </p:nvPr>
        </p:nvSpPr>
        <p:spPr/>
        <p:txBody>
          <a:bodyPr/>
          <a:lstStyle/>
          <a:p>
            <a:pPr>
              <a:defRPr/>
            </a:pPr>
            <a:fld id="{0B4B902A-9D3E-4171-8DFA-D7825A83C39C}" type="slidenum">
              <a:rPr lang="en-US" altLang="lv-LV" smtClean="0"/>
              <a:pPr>
                <a:defRPr/>
              </a:pPr>
              <a:t>5</a:t>
            </a:fld>
            <a:endParaRPr lang="en-US" altLang="lv-LV"/>
          </a:p>
        </p:txBody>
      </p:sp>
      <p:graphicFrame>
        <p:nvGraphicFramePr>
          <p:cNvPr id="10" name="Tabula 9"/>
          <p:cNvGraphicFramePr>
            <a:graphicFrameLocks noGrp="1"/>
          </p:cNvGraphicFramePr>
          <p:nvPr/>
        </p:nvGraphicFramePr>
        <p:xfrm>
          <a:off x="342900" y="1776846"/>
          <a:ext cx="8343899" cy="4349327"/>
        </p:xfrm>
        <a:graphic>
          <a:graphicData uri="http://schemas.openxmlformats.org/drawingml/2006/table">
            <a:tbl>
              <a:tblPr firstRow="1" bandRow="1">
                <a:tableStyleId>{69CF1AB2-1976-4502-BF36-3FF5EA218861}</a:tableStyleId>
              </a:tblPr>
              <a:tblGrid>
                <a:gridCol w="715868"/>
                <a:gridCol w="5691451"/>
                <a:gridCol w="1936580"/>
              </a:tblGrid>
              <a:tr h="4349327">
                <a:tc>
                  <a:txBody>
                    <a:bodyPr/>
                    <a:lstStyle/>
                    <a:p>
                      <a:pPr marL="342900" lvl="0" indent="-342900" algn="just">
                        <a:lnSpc>
                          <a:spcPct val="115000"/>
                        </a:lnSpc>
                        <a:spcAft>
                          <a:spcPts val="0"/>
                        </a:spcAft>
                        <a:buFont typeface="+mj-lt"/>
                        <a:buNone/>
                      </a:pPr>
                      <a:r>
                        <a:rPr lang="lv-LV" sz="1200" b="0" dirty="0" smtClean="0"/>
                        <a:t>8.</a:t>
                      </a:r>
                      <a:endParaRPr lang="lv-LV" sz="1200" b="0" dirty="0">
                        <a:solidFill>
                          <a:srgbClr val="000000"/>
                        </a:solidFill>
                        <a:latin typeface="Times New Roman"/>
                        <a:ea typeface="Times New Roman"/>
                        <a:cs typeface="Times New Roman"/>
                      </a:endParaRPr>
                    </a:p>
                  </a:txBody>
                  <a:tcPr marL="68580" marR="68580" marT="0" marB="0"/>
                </a:tc>
                <a:tc>
                  <a:txBody>
                    <a:bodyPr/>
                    <a:lstStyle/>
                    <a:p>
                      <a:pPr indent="190500" algn="just">
                        <a:lnSpc>
                          <a:spcPct val="150000"/>
                        </a:lnSpc>
                        <a:spcAft>
                          <a:spcPts val="0"/>
                        </a:spcAft>
                      </a:pPr>
                      <a:r>
                        <a:rPr lang="lv-LV" sz="1800" b="0" dirty="0"/>
                        <a:t>Projekta idejas veidlapā ir iekļauta </a:t>
                      </a:r>
                      <a:r>
                        <a:rPr lang="lv-LV" sz="1800" b="1" dirty="0"/>
                        <a:t>kopīgās sadarbības projekta stratēģijas sākotnējā redakcija</a:t>
                      </a:r>
                      <a:r>
                        <a:rPr lang="lv-LV" sz="1800" b="0" dirty="0"/>
                        <a:t>, kas pamato, ka plānotās investīcijas objektos atbilst nosacījumam, ka sociālekonomiskie ieguvumi ir lielāki par objekta uzturēšanas izmaksām.</a:t>
                      </a:r>
                      <a:endParaRPr lang="lv-LV" sz="1800" b="0" dirty="0">
                        <a:solidFill>
                          <a:srgbClr val="414142"/>
                        </a:solidFill>
                        <a:latin typeface="Times New Roman"/>
                        <a:ea typeface="Times New Roman"/>
                        <a:cs typeface="Calibri"/>
                      </a:endParaRPr>
                    </a:p>
                  </a:txBody>
                  <a:tcPr marL="68580" marR="68580" marT="0" marB="0"/>
                </a:tc>
                <a:tc>
                  <a:txBody>
                    <a:bodyPr/>
                    <a:lstStyle/>
                    <a:p>
                      <a:pPr algn="ctr">
                        <a:lnSpc>
                          <a:spcPct val="115000"/>
                        </a:lnSpc>
                        <a:spcAft>
                          <a:spcPts val="0"/>
                        </a:spcAft>
                      </a:pPr>
                      <a:endParaRPr lang="lv-LV" sz="1800" b="0" kern="1200" dirty="0" smtClean="0">
                        <a:solidFill>
                          <a:schemeClr val="dk1"/>
                        </a:solidFill>
                        <a:latin typeface="+mn-lt"/>
                        <a:ea typeface="+mn-ea"/>
                        <a:cs typeface="+mn-cs"/>
                      </a:endParaRPr>
                    </a:p>
                    <a:p>
                      <a:pPr algn="ctr">
                        <a:lnSpc>
                          <a:spcPct val="115000"/>
                        </a:lnSpc>
                        <a:spcAft>
                          <a:spcPts val="0"/>
                        </a:spcAft>
                      </a:pPr>
                      <a:endParaRPr lang="lv-LV" sz="1800" b="0" kern="1200" dirty="0" smtClean="0">
                        <a:solidFill>
                          <a:schemeClr val="dk1"/>
                        </a:solidFill>
                        <a:latin typeface="+mn-lt"/>
                        <a:ea typeface="+mn-ea"/>
                        <a:cs typeface="+mn-cs"/>
                      </a:endParaRPr>
                    </a:p>
                    <a:p>
                      <a:pPr algn="ctr">
                        <a:lnSpc>
                          <a:spcPct val="115000"/>
                        </a:lnSpc>
                        <a:spcAft>
                          <a:spcPts val="0"/>
                        </a:spcAft>
                      </a:pPr>
                      <a:endParaRPr lang="lv-LV" sz="1800" b="0" kern="1200" dirty="0" smtClean="0">
                        <a:solidFill>
                          <a:schemeClr val="dk1"/>
                        </a:solidFill>
                        <a:latin typeface="+mn-lt"/>
                        <a:ea typeface="+mn-ea"/>
                        <a:cs typeface="+mn-cs"/>
                      </a:endParaRPr>
                    </a:p>
                    <a:p>
                      <a:pPr algn="ctr">
                        <a:lnSpc>
                          <a:spcPct val="115000"/>
                        </a:lnSpc>
                        <a:spcAft>
                          <a:spcPts val="0"/>
                        </a:spcAft>
                      </a:pPr>
                      <a:endParaRPr lang="lv-LV" sz="1800" b="0" kern="1200" dirty="0" smtClean="0">
                        <a:solidFill>
                          <a:schemeClr val="dk1"/>
                        </a:solidFill>
                        <a:latin typeface="+mn-lt"/>
                        <a:ea typeface="+mn-ea"/>
                        <a:cs typeface="+mn-cs"/>
                      </a:endParaRPr>
                    </a:p>
                    <a:p>
                      <a:pPr algn="ctr">
                        <a:lnSpc>
                          <a:spcPct val="115000"/>
                        </a:lnSpc>
                        <a:spcAft>
                          <a:spcPts val="0"/>
                        </a:spcAft>
                      </a:pPr>
                      <a:r>
                        <a:rPr lang="lv-LV" sz="1800" b="0" kern="1200" dirty="0" smtClean="0">
                          <a:solidFill>
                            <a:schemeClr val="dk1"/>
                          </a:solidFill>
                          <a:latin typeface="+mn-lt"/>
                          <a:ea typeface="+mn-ea"/>
                          <a:cs typeface="+mn-cs"/>
                        </a:rPr>
                        <a:t>Precizējams</a:t>
                      </a:r>
                      <a:endParaRPr lang="lv-LV" sz="1800" b="0" kern="1200" dirty="0">
                        <a:solidFill>
                          <a:schemeClr val="dk1"/>
                        </a:solidFill>
                        <a:latin typeface="+mn-lt"/>
                        <a:ea typeface="+mn-ea"/>
                        <a:cs typeface="+mn-cs"/>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Virsraksts 9"/>
          <p:cNvSpPr>
            <a:spLocks noGrp="1"/>
          </p:cNvSpPr>
          <p:nvPr>
            <p:ph type="title"/>
          </p:nvPr>
        </p:nvSpPr>
        <p:spPr>
          <a:xfrm>
            <a:off x="2590800" y="381000"/>
            <a:ext cx="6096000" cy="658091"/>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lv-LV" sz="1800" dirty="0" smtClean="0">
                <a:latin typeface="+mj-lt"/>
              </a:rPr>
              <a:t>3. SADAĻA – PROJEKTA IDEJAS ĪSTENOŠANAS PAMATOJUMS</a:t>
            </a:r>
            <a:endParaRPr lang="lv-LV" sz="1800" dirty="0">
              <a:latin typeface="+mj-lt"/>
            </a:endParaRPr>
          </a:p>
        </p:txBody>
      </p:sp>
      <p:sp>
        <p:nvSpPr>
          <p:cNvPr id="9" name="Slaida numura vietturis 8"/>
          <p:cNvSpPr>
            <a:spLocks noGrp="1"/>
          </p:cNvSpPr>
          <p:nvPr>
            <p:ph type="sldNum" sz="quarter" idx="13"/>
          </p:nvPr>
        </p:nvSpPr>
        <p:spPr/>
        <p:txBody>
          <a:bodyPr/>
          <a:lstStyle/>
          <a:p>
            <a:pPr>
              <a:defRPr/>
            </a:pPr>
            <a:fld id="{0B4B902A-9D3E-4171-8DFA-D7825A83C39C}" type="slidenum">
              <a:rPr lang="en-US" altLang="lv-LV" smtClean="0"/>
              <a:pPr>
                <a:defRPr/>
              </a:pPr>
              <a:t>6</a:t>
            </a:fld>
            <a:endParaRPr lang="en-US" altLang="lv-LV"/>
          </a:p>
        </p:txBody>
      </p:sp>
      <p:sp>
        <p:nvSpPr>
          <p:cNvPr id="14" name="Virsraksts 9"/>
          <p:cNvSpPr>
            <a:spLocks noGrp="1"/>
          </p:cNvSpPr>
          <p:nvPr>
            <p:ph idx="1"/>
          </p:nvPr>
        </p:nvSpPr>
        <p:spPr>
          <a:xfrm>
            <a:off x="811213" y="1752600"/>
            <a:ext cx="7875587" cy="408709"/>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lv-LV" sz="1800" b="1" dirty="0" smtClean="0">
                <a:latin typeface="+mj-lt"/>
              </a:rPr>
              <a:t>3.1.Projekta idejas atbilstība politikas plānošanas dokumentiem</a:t>
            </a:r>
            <a:endParaRPr lang="lv-LV" sz="1800" dirty="0">
              <a:latin typeface="+mj-lt"/>
            </a:endParaRPr>
          </a:p>
        </p:txBody>
      </p:sp>
      <p:sp>
        <p:nvSpPr>
          <p:cNvPr id="15" name="Virsraksts 9"/>
          <p:cNvSpPr txBox="1">
            <a:spLocks/>
          </p:cNvSpPr>
          <p:nvPr/>
        </p:nvSpPr>
        <p:spPr bwMode="auto">
          <a:xfrm>
            <a:off x="811213" y="2403762"/>
            <a:ext cx="7875587" cy="4225638"/>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3957" tIns="46979" rIns="93957" bIns="46979" numCol="1" anchor="t" anchorCtr="0" compatLnSpc="1">
            <a:prstTxWarp prst="textNoShape">
              <a:avLst/>
            </a:prstTxWarp>
            <a:normAutofit/>
          </a:bodyPr>
          <a:lstStyle/>
          <a:p>
            <a:pPr>
              <a:lnSpc>
                <a:spcPct val="150000"/>
              </a:lnSpc>
            </a:pPr>
            <a:r>
              <a:rPr lang="lv-LV" dirty="0" smtClean="0"/>
              <a:t>Jāapraksta projekta idejas atbilstība šādiem nacionālajiem plānošanas dokumentiem kultūras un dabas mantojuma jomā:</a:t>
            </a:r>
          </a:p>
          <a:p>
            <a:pPr>
              <a:lnSpc>
                <a:spcPct val="150000"/>
              </a:lnSpc>
              <a:buFont typeface="Arial" pitchFamily="34" charset="0"/>
              <a:buChar char="•"/>
            </a:pPr>
            <a:r>
              <a:rPr lang="lv-LV" dirty="0" smtClean="0"/>
              <a:t>Latvijas ilgtspējīgas attīstības stratēģija līdz 2030. gadam;</a:t>
            </a:r>
          </a:p>
          <a:p>
            <a:pPr>
              <a:lnSpc>
                <a:spcPct val="150000"/>
              </a:lnSpc>
              <a:buFont typeface="Arial" pitchFamily="34" charset="0"/>
              <a:buChar char="•"/>
            </a:pPr>
            <a:r>
              <a:rPr lang="lv-LV" dirty="0" smtClean="0"/>
              <a:t>Latvijas Nacionālais attīstības plāns 2014.-2020.gadam;</a:t>
            </a:r>
          </a:p>
          <a:p>
            <a:pPr>
              <a:lnSpc>
                <a:spcPct val="150000"/>
              </a:lnSpc>
              <a:buFont typeface="Arial" pitchFamily="34" charset="0"/>
              <a:buChar char="•"/>
            </a:pPr>
            <a:r>
              <a:rPr lang="lv-LV" dirty="0" smtClean="0"/>
              <a:t>Reģionālās politikas pamatnostādnes 2013.-2019.gadam;</a:t>
            </a:r>
          </a:p>
          <a:p>
            <a:pPr>
              <a:lnSpc>
                <a:spcPct val="150000"/>
              </a:lnSpc>
              <a:buFont typeface="Arial" pitchFamily="34" charset="0"/>
              <a:buChar char="•"/>
            </a:pPr>
            <a:r>
              <a:rPr lang="lv-LV" dirty="0" smtClean="0"/>
              <a:t>Kultūrpolitikas pamatnostādnes 2014. – 2020. gadam „Radošā Latvija”, </a:t>
            </a:r>
            <a:br>
              <a:rPr lang="lv-LV" dirty="0" smtClean="0"/>
            </a:br>
            <a:r>
              <a:rPr lang="lv-LV" dirty="0" smtClean="0"/>
              <a:t>Vides politikas pamatnostādnes 2014.-2020.gadam;</a:t>
            </a:r>
          </a:p>
          <a:p>
            <a:pPr>
              <a:lnSpc>
                <a:spcPct val="150000"/>
              </a:lnSpc>
              <a:buFont typeface="Arial" pitchFamily="34" charset="0"/>
              <a:buChar char="•"/>
            </a:pPr>
            <a:r>
              <a:rPr lang="lv-LV" dirty="0" smtClean="0"/>
              <a:t>Latvijas tūrisma attīstības pamatnostādnes 2014. – 2020. gadam;</a:t>
            </a:r>
          </a:p>
          <a:p>
            <a:pPr>
              <a:lnSpc>
                <a:spcPct val="150000"/>
              </a:lnSpc>
              <a:buFont typeface="Arial" pitchFamily="34" charset="0"/>
              <a:buChar char="•"/>
            </a:pPr>
            <a:r>
              <a:rPr lang="lv-LV" dirty="0" smtClean="0"/>
              <a:t>Piekrastes telpiskās attīstības pamatnostādnes 2011.-2017.gadam;</a:t>
            </a:r>
          </a:p>
          <a:p>
            <a:pPr>
              <a:lnSpc>
                <a:spcPct val="150000"/>
              </a:lnSpc>
              <a:buFont typeface="Arial" pitchFamily="34" charset="0"/>
              <a:buChar char="•"/>
            </a:pPr>
            <a:r>
              <a:rPr lang="lv-LV" dirty="0" smtClean="0"/>
              <a:t>Ainavu politikas pamatnostādnes 2013.–2019.gadam. </a:t>
            </a:r>
            <a:endParaRPr lang="lv-LV" dirty="0">
              <a:ea typeface="Calibri"/>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Virsraksts 9"/>
          <p:cNvSpPr>
            <a:spLocks noGrp="1"/>
          </p:cNvSpPr>
          <p:nvPr>
            <p:ph type="title"/>
          </p:nvPr>
        </p:nvSpPr>
        <p:spPr>
          <a:xfrm>
            <a:off x="2590800" y="381000"/>
            <a:ext cx="6096000" cy="658091"/>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lv-LV" sz="1800" dirty="0" smtClean="0">
                <a:latin typeface="+mj-lt"/>
              </a:rPr>
              <a:t>3. SADAĻA – PROJEKTA IDEJAS ĪSTENOŠANAS PAMATOJUMS</a:t>
            </a:r>
            <a:endParaRPr lang="lv-LV" sz="1800" dirty="0">
              <a:latin typeface="+mj-lt"/>
            </a:endParaRPr>
          </a:p>
        </p:txBody>
      </p:sp>
      <p:sp>
        <p:nvSpPr>
          <p:cNvPr id="9" name="Slaida numura vietturis 8"/>
          <p:cNvSpPr>
            <a:spLocks noGrp="1"/>
          </p:cNvSpPr>
          <p:nvPr>
            <p:ph type="sldNum" sz="quarter" idx="13"/>
          </p:nvPr>
        </p:nvSpPr>
        <p:spPr/>
        <p:txBody>
          <a:bodyPr/>
          <a:lstStyle/>
          <a:p>
            <a:pPr>
              <a:defRPr/>
            </a:pPr>
            <a:fld id="{0B4B902A-9D3E-4171-8DFA-D7825A83C39C}" type="slidenum">
              <a:rPr lang="en-US" altLang="lv-LV" smtClean="0"/>
              <a:pPr>
                <a:defRPr/>
              </a:pPr>
              <a:t>7</a:t>
            </a:fld>
            <a:endParaRPr lang="en-US" altLang="lv-LV"/>
          </a:p>
        </p:txBody>
      </p:sp>
      <p:sp>
        <p:nvSpPr>
          <p:cNvPr id="14" name="Virsraksts 9"/>
          <p:cNvSpPr>
            <a:spLocks noGrp="1"/>
          </p:cNvSpPr>
          <p:nvPr>
            <p:ph idx="1"/>
          </p:nvPr>
        </p:nvSpPr>
        <p:spPr>
          <a:xfrm>
            <a:off x="811213" y="1475510"/>
            <a:ext cx="7875587" cy="68580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lv-LV" sz="1800" b="1" dirty="0" smtClean="0">
                <a:latin typeface="+mj-lt"/>
              </a:rPr>
              <a:t>3.2. Atbilstība pašvaldības/u attīstības programmā/</a:t>
            </a:r>
            <a:r>
              <a:rPr lang="lv-LV" sz="1800" b="1" dirty="0" err="1" smtClean="0">
                <a:latin typeface="+mj-lt"/>
              </a:rPr>
              <a:t>ās</a:t>
            </a:r>
            <a:r>
              <a:rPr lang="lv-LV" sz="1800" b="1" dirty="0" smtClean="0">
                <a:latin typeface="+mj-lt"/>
              </a:rPr>
              <a:t> noteiktajām attīstības prioritātēm</a:t>
            </a:r>
          </a:p>
        </p:txBody>
      </p:sp>
      <p:sp>
        <p:nvSpPr>
          <p:cNvPr id="15" name="Virsraksts 9"/>
          <p:cNvSpPr txBox="1">
            <a:spLocks/>
          </p:cNvSpPr>
          <p:nvPr/>
        </p:nvSpPr>
        <p:spPr bwMode="auto">
          <a:xfrm>
            <a:off x="581891" y="2403763"/>
            <a:ext cx="8104909" cy="3920837"/>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3957" tIns="46979" rIns="93957" bIns="46979" numCol="1" anchor="t" anchorCtr="0" compatLnSpc="1">
            <a:prstTxWarp prst="textNoShape">
              <a:avLst/>
            </a:prstTxWarp>
            <a:normAutofit/>
          </a:bodyPr>
          <a:lstStyle/>
          <a:p>
            <a:pPr>
              <a:buFontTx/>
              <a:buChar char="-"/>
            </a:pPr>
            <a:r>
              <a:rPr lang="lv-LV" sz="1800" dirty="0" smtClean="0"/>
              <a:t> investīcijas </a:t>
            </a:r>
            <a:r>
              <a:rPr lang="lv-LV" sz="1800" b="1" dirty="0" smtClean="0"/>
              <a:t>pamatotas</a:t>
            </a:r>
            <a:r>
              <a:rPr lang="lv-LV" sz="1800" dirty="0" smtClean="0"/>
              <a:t> pašvaldības attīstības programmā/</a:t>
            </a:r>
            <a:r>
              <a:rPr lang="lv-LV" sz="1800" dirty="0" err="1" smtClean="0"/>
              <a:t>ās</a:t>
            </a:r>
            <a:r>
              <a:rPr lang="lv-LV" sz="1800" dirty="0" smtClean="0"/>
              <a:t> ;</a:t>
            </a:r>
          </a:p>
          <a:p>
            <a:pPr>
              <a:buFontTx/>
              <a:buChar char="-"/>
            </a:pPr>
            <a:endParaRPr lang="lv-LV" sz="1800" dirty="0" smtClean="0"/>
          </a:p>
          <a:p>
            <a:pPr>
              <a:buFontTx/>
              <a:buChar char="-"/>
            </a:pPr>
            <a:r>
              <a:rPr lang="lv-LV" sz="1800" dirty="0" smtClean="0"/>
              <a:t>Investīcijas sadarbības partnera, kas nav pašvaldība vai pašvaldības iestāde, īpašumā </a:t>
            </a:r>
            <a:r>
              <a:rPr lang="lv-LV" sz="1800" b="1" dirty="0" smtClean="0"/>
              <a:t>atbilst</a:t>
            </a:r>
            <a:r>
              <a:rPr lang="lv-LV" sz="1800" dirty="0" smtClean="0"/>
              <a:t> pašvaldības/u attīstības programmā/</a:t>
            </a:r>
            <a:r>
              <a:rPr lang="lv-LV" sz="1800" dirty="0" err="1" smtClean="0"/>
              <a:t>ās</a:t>
            </a:r>
            <a:r>
              <a:rPr lang="lv-LV" sz="1800" dirty="0" smtClean="0"/>
              <a:t> noteiktajām attīstības prioritātēm;</a:t>
            </a:r>
          </a:p>
          <a:p>
            <a:pPr>
              <a:buFontTx/>
              <a:buChar char="-"/>
            </a:pPr>
            <a:endParaRPr lang="lv-LV" sz="1800" dirty="0" smtClean="0"/>
          </a:p>
          <a:p>
            <a:r>
              <a:rPr lang="lv-LV" sz="1800" dirty="0" smtClean="0"/>
              <a:t>Jānorāda pašvaldības </a:t>
            </a:r>
            <a:r>
              <a:rPr lang="lv-LV" sz="1800" b="1" dirty="0" smtClean="0"/>
              <a:t>domes lēmums/i </a:t>
            </a:r>
            <a:r>
              <a:rPr lang="lv-LV" sz="1800" dirty="0" smtClean="0"/>
              <a:t>par aktuālās/o pašvaldības/u attīstības programmas/u apstiprināšanu un pašvaldības/u </a:t>
            </a:r>
            <a:r>
              <a:rPr lang="lv-LV" sz="1800" b="1" dirty="0" smtClean="0"/>
              <a:t>tīmekļa vietne</a:t>
            </a:r>
            <a:r>
              <a:rPr lang="lv-LV" sz="1800" dirty="0" smtClean="0"/>
              <a:t>, kur ir pieejama aktuāla attīstības programmas redakcija, kā arī jānorāda </a:t>
            </a:r>
            <a:r>
              <a:rPr lang="lv-LV" sz="1800" b="1" dirty="0" smtClean="0"/>
              <a:t>programmas sadaļa un punkts</a:t>
            </a:r>
            <a:r>
              <a:rPr lang="lv-LV" sz="1800" dirty="0" smtClean="0"/>
              <a:t>, kurā sniegts plānoto investīciju pamatojums.</a:t>
            </a:r>
            <a:endParaRPr lang="lv-LV" sz="1800" dirty="0">
              <a:ea typeface="Calibri"/>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381000"/>
            <a:ext cx="6096000" cy="699655"/>
          </a:xfrm>
        </p:spPr>
        <p:txBody>
          <a:bodyPr/>
          <a:lstStyle/>
          <a:p>
            <a:r>
              <a:rPr lang="lv-LV" dirty="0" smtClean="0">
                <a:latin typeface="+mj-lt"/>
              </a:rPr>
              <a:t>Atbilstības kritēriji</a:t>
            </a:r>
            <a:endParaRPr lang="lv-LV" dirty="0">
              <a:latin typeface="+mj-lt"/>
            </a:endParaRPr>
          </a:p>
        </p:txBody>
      </p:sp>
      <p:sp>
        <p:nvSpPr>
          <p:cNvPr id="3" name="Satura vietturis 2"/>
          <p:cNvSpPr>
            <a:spLocks noGrp="1"/>
          </p:cNvSpPr>
          <p:nvPr>
            <p:ph idx="1"/>
          </p:nvPr>
        </p:nvSpPr>
        <p:spPr>
          <a:xfrm>
            <a:off x="592282" y="1752600"/>
            <a:ext cx="8094518" cy="4373573"/>
          </a:xfrm>
        </p:spPr>
        <p:txBody>
          <a:bodyPr/>
          <a:lstStyle/>
          <a:p>
            <a:endParaRPr lang="lv-LV" dirty="0">
              <a:latin typeface="+mj-lt"/>
            </a:endParaRPr>
          </a:p>
        </p:txBody>
      </p:sp>
      <p:sp>
        <p:nvSpPr>
          <p:cNvPr id="4" name="Teksta vietturis 3"/>
          <p:cNvSpPr>
            <a:spLocks noGrp="1"/>
          </p:cNvSpPr>
          <p:nvPr>
            <p:ph type="body" sz="quarter" idx="10"/>
          </p:nvPr>
        </p:nvSpPr>
        <p:spPr/>
        <p:txBody>
          <a:bodyPr/>
          <a:lstStyle/>
          <a:p>
            <a:endParaRPr lang="lv-LV"/>
          </a:p>
        </p:txBody>
      </p:sp>
      <p:sp>
        <p:nvSpPr>
          <p:cNvPr id="5" name="Teksta vietturis 4"/>
          <p:cNvSpPr>
            <a:spLocks noGrp="1"/>
          </p:cNvSpPr>
          <p:nvPr>
            <p:ph type="body" sz="quarter" idx="12"/>
          </p:nvPr>
        </p:nvSpPr>
        <p:spPr/>
        <p:txBody>
          <a:bodyPr/>
          <a:lstStyle/>
          <a:p>
            <a:endParaRPr lang="lv-LV"/>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8</a:t>
            </a:fld>
            <a:endParaRPr lang="en-US" altLang="lv-LV"/>
          </a:p>
        </p:txBody>
      </p:sp>
      <p:graphicFrame>
        <p:nvGraphicFramePr>
          <p:cNvPr id="8" name="Tabula 7"/>
          <p:cNvGraphicFramePr>
            <a:graphicFrameLocks noGrp="1"/>
          </p:cNvGraphicFramePr>
          <p:nvPr/>
        </p:nvGraphicFramePr>
        <p:xfrm>
          <a:off x="374073" y="1397000"/>
          <a:ext cx="8614063" cy="5232400"/>
        </p:xfrm>
        <a:graphic>
          <a:graphicData uri="http://schemas.openxmlformats.org/drawingml/2006/table">
            <a:tbl>
              <a:tblPr firstRow="1" bandRow="1">
                <a:tableStyleId>{69CF1AB2-1976-4502-BF36-3FF5EA218861}</a:tableStyleId>
              </a:tblPr>
              <a:tblGrid>
                <a:gridCol w="862514"/>
                <a:gridCol w="5569458"/>
                <a:gridCol w="2182091"/>
              </a:tblGrid>
              <a:tr h="1590436">
                <a:tc>
                  <a:txBody>
                    <a:bodyPr/>
                    <a:lstStyle/>
                    <a:p>
                      <a:pPr marL="342900" lvl="0" indent="-342900" algn="just">
                        <a:lnSpc>
                          <a:spcPct val="115000"/>
                        </a:lnSpc>
                        <a:spcAft>
                          <a:spcPts val="0"/>
                        </a:spcAft>
                        <a:buFont typeface="+mj-lt"/>
                        <a:buNone/>
                      </a:pPr>
                      <a:r>
                        <a:rPr lang="lv-LV" sz="1800" b="0" dirty="0" smtClean="0">
                          <a:solidFill>
                            <a:srgbClr val="000000"/>
                          </a:solidFill>
                          <a:latin typeface="Times New Roman"/>
                          <a:ea typeface="Times New Roman"/>
                          <a:cs typeface="Times New Roman"/>
                        </a:rPr>
                        <a:t>4.</a:t>
                      </a:r>
                      <a:endParaRPr lang="lv-LV" sz="1800" b="0" dirty="0">
                        <a:solidFill>
                          <a:srgbClr val="000000"/>
                        </a:solidFill>
                        <a:latin typeface="Times New Roman"/>
                        <a:ea typeface="Times New Roman"/>
                        <a:cs typeface="Times New Roman"/>
                      </a:endParaRPr>
                    </a:p>
                  </a:txBody>
                  <a:tcPr marL="68580" marR="68580" marT="0" marB="0"/>
                </a:tc>
                <a:tc>
                  <a:txBody>
                    <a:bodyPr/>
                    <a:lstStyle/>
                    <a:p>
                      <a:pPr algn="just">
                        <a:lnSpc>
                          <a:spcPct val="115000"/>
                        </a:lnSpc>
                        <a:spcAft>
                          <a:spcPts val="0"/>
                        </a:spcAft>
                      </a:pPr>
                      <a:r>
                        <a:rPr lang="lv-LV" sz="1800" b="0" dirty="0">
                          <a:solidFill>
                            <a:schemeClr val="tx1"/>
                          </a:solidFill>
                          <a:latin typeface="Times New Roman"/>
                          <a:ea typeface="Times New Roman"/>
                          <a:cs typeface="Times New Roman"/>
                        </a:rPr>
                        <a:t>Projekta idejas veidlapā iekļautās plānotās </a:t>
                      </a:r>
                      <a:r>
                        <a:rPr lang="lv-LV" sz="1800" b="1" dirty="0">
                          <a:solidFill>
                            <a:schemeClr val="tx1"/>
                          </a:solidFill>
                          <a:latin typeface="Times New Roman"/>
                          <a:ea typeface="Times New Roman"/>
                          <a:cs typeface="Times New Roman"/>
                        </a:rPr>
                        <a:t>atbalstāmās darbības un izmaksu pozīcijas</a:t>
                      </a:r>
                      <a:r>
                        <a:rPr lang="lv-LV" sz="1800" b="0" dirty="0">
                          <a:solidFill>
                            <a:schemeClr val="tx1"/>
                          </a:solidFill>
                          <a:latin typeface="Times New Roman"/>
                          <a:ea typeface="Times New Roman"/>
                          <a:cs typeface="Times New Roman"/>
                        </a:rPr>
                        <a:t> nodrošina projekta idejā un MK noteikumos par specifiskā atbalsta mērķa īstenošanu noteiktā  </a:t>
                      </a:r>
                      <a:r>
                        <a:rPr lang="lv-LV" sz="1800" b="1" dirty="0">
                          <a:solidFill>
                            <a:schemeClr val="tx1"/>
                          </a:solidFill>
                          <a:latin typeface="Times New Roman"/>
                          <a:ea typeface="Times New Roman"/>
                          <a:cs typeface="Times New Roman"/>
                        </a:rPr>
                        <a:t>mērķa un rādītāju sasniegšanu</a:t>
                      </a:r>
                      <a:r>
                        <a:rPr lang="lv-LV" sz="1800" b="0" dirty="0">
                          <a:solidFill>
                            <a:schemeClr val="tx1"/>
                          </a:solidFill>
                          <a:latin typeface="Times New Roman"/>
                          <a:ea typeface="Times New Roman"/>
                          <a:cs typeface="Times New Roman"/>
                        </a:rPr>
                        <a:t>.</a:t>
                      </a:r>
                      <a:endParaRPr lang="lv-LV" sz="1800" b="0" dirty="0">
                        <a:solidFill>
                          <a:schemeClr val="tx1"/>
                        </a:solidFill>
                        <a:latin typeface="Calibri"/>
                        <a:ea typeface="Times New Roman"/>
                        <a:cs typeface="Times New Roman"/>
                      </a:endParaRPr>
                    </a:p>
                  </a:txBody>
                  <a:tcPr marL="68580" marR="68580" marT="0" marB="0"/>
                </a:tc>
                <a:tc>
                  <a:txBody>
                    <a:bodyPr/>
                    <a:lstStyle/>
                    <a:p>
                      <a:pPr algn="ctr">
                        <a:lnSpc>
                          <a:spcPct val="115000"/>
                        </a:lnSpc>
                        <a:spcAft>
                          <a:spcPts val="0"/>
                        </a:spcAft>
                      </a:pPr>
                      <a:r>
                        <a:rPr lang="lv-LV" sz="1800" b="0" dirty="0">
                          <a:solidFill>
                            <a:schemeClr val="tx1"/>
                          </a:solidFill>
                          <a:latin typeface="Times New Roman"/>
                          <a:ea typeface="Times New Roman"/>
                          <a:cs typeface="Times New Roman"/>
                        </a:rPr>
                        <a:t>Precizējams</a:t>
                      </a:r>
                      <a:endParaRPr lang="lv-LV" sz="1800" b="0" dirty="0">
                        <a:solidFill>
                          <a:schemeClr val="tx1"/>
                        </a:solidFill>
                        <a:latin typeface="Calibri"/>
                        <a:ea typeface="Times New Roman"/>
                        <a:cs typeface="Times New Roman"/>
                      </a:endParaRPr>
                    </a:p>
                  </a:txBody>
                  <a:tcPr marL="68580" marR="68580" marT="0" marB="0"/>
                </a:tc>
              </a:tr>
              <a:tr h="1308172">
                <a:tc>
                  <a:txBody>
                    <a:bodyPr/>
                    <a:lstStyle/>
                    <a:p>
                      <a:pPr marL="342900" lvl="0" indent="-342900" algn="just">
                        <a:lnSpc>
                          <a:spcPct val="115000"/>
                        </a:lnSpc>
                        <a:spcAft>
                          <a:spcPts val="0"/>
                        </a:spcAft>
                        <a:buFont typeface="+mj-lt"/>
                        <a:buNone/>
                      </a:pPr>
                      <a:r>
                        <a:rPr lang="lv-LV" sz="1800" b="0" dirty="0" smtClean="0">
                          <a:solidFill>
                            <a:srgbClr val="000000"/>
                          </a:solidFill>
                          <a:latin typeface="Times New Roman"/>
                          <a:ea typeface="Times New Roman"/>
                          <a:cs typeface="Times New Roman"/>
                        </a:rPr>
                        <a:t>6.</a:t>
                      </a:r>
                      <a:endParaRPr lang="lv-LV" sz="1800" b="0" dirty="0">
                        <a:solidFill>
                          <a:srgbClr val="000000"/>
                        </a:solidFill>
                        <a:latin typeface="Times New Roman"/>
                        <a:ea typeface="Times New Roman"/>
                        <a:cs typeface="Times New Roman"/>
                      </a:endParaRPr>
                    </a:p>
                  </a:txBody>
                  <a:tcPr marL="68580" marR="68580" marT="0" marB="0"/>
                </a:tc>
                <a:tc>
                  <a:txBody>
                    <a:bodyPr/>
                    <a:lstStyle/>
                    <a:p>
                      <a:pPr algn="just">
                        <a:lnSpc>
                          <a:spcPct val="115000"/>
                        </a:lnSpc>
                        <a:spcAft>
                          <a:spcPts val="0"/>
                        </a:spcAft>
                      </a:pPr>
                      <a:r>
                        <a:rPr lang="lv-LV" sz="1800" b="0" dirty="0">
                          <a:solidFill>
                            <a:schemeClr val="tx1"/>
                          </a:solidFill>
                          <a:latin typeface="Times New Roman"/>
                          <a:ea typeface="Times New Roman"/>
                          <a:cs typeface="Times New Roman"/>
                        </a:rPr>
                        <a:t>Pašvaldībām, kuru teritorijās paredzēts īstenot projektu, ir </a:t>
                      </a:r>
                      <a:r>
                        <a:rPr lang="lv-LV" sz="1800" b="1" dirty="0">
                          <a:solidFill>
                            <a:schemeClr val="tx1"/>
                          </a:solidFill>
                          <a:latin typeface="Times New Roman"/>
                          <a:ea typeface="Times New Roman"/>
                          <a:cs typeface="Times New Roman"/>
                        </a:rPr>
                        <a:t>apstiprinātas pašvaldības attīstības programmas </a:t>
                      </a:r>
                      <a:r>
                        <a:rPr lang="lv-LV" sz="1800" b="0" dirty="0">
                          <a:solidFill>
                            <a:schemeClr val="tx1"/>
                          </a:solidFill>
                          <a:latin typeface="Times New Roman"/>
                          <a:ea typeface="Times New Roman"/>
                          <a:cs typeface="Times New Roman"/>
                        </a:rPr>
                        <a:t>un projektā plānotās </a:t>
                      </a:r>
                      <a:r>
                        <a:rPr lang="lv-LV" sz="1800" b="1" dirty="0">
                          <a:solidFill>
                            <a:schemeClr val="tx1"/>
                          </a:solidFill>
                          <a:latin typeface="Times New Roman"/>
                          <a:ea typeface="Times New Roman"/>
                          <a:cs typeface="Times New Roman"/>
                        </a:rPr>
                        <a:t>investīcijas ir pamatotas </a:t>
                      </a:r>
                      <a:r>
                        <a:rPr lang="lv-LV" sz="1800" b="0" dirty="0">
                          <a:solidFill>
                            <a:schemeClr val="tx1"/>
                          </a:solidFill>
                          <a:latin typeface="Times New Roman"/>
                          <a:ea typeface="Times New Roman"/>
                          <a:cs typeface="Times New Roman"/>
                        </a:rPr>
                        <a:t>attiecīgās pašvaldības attīstības programmā.</a:t>
                      </a:r>
                      <a:endParaRPr lang="lv-LV" sz="1800" b="0" dirty="0">
                        <a:solidFill>
                          <a:schemeClr val="tx1"/>
                        </a:solidFill>
                        <a:latin typeface="Calibri"/>
                        <a:ea typeface="Times New Roman"/>
                        <a:cs typeface="Times New Roman"/>
                      </a:endParaRPr>
                    </a:p>
                  </a:txBody>
                  <a:tcPr marL="68580" marR="68580" marT="0" marB="0"/>
                </a:tc>
                <a:tc>
                  <a:txBody>
                    <a:bodyPr/>
                    <a:lstStyle/>
                    <a:p>
                      <a:pPr algn="ctr">
                        <a:lnSpc>
                          <a:spcPct val="115000"/>
                        </a:lnSpc>
                        <a:spcAft>
                          <a:spcPts val="0"/>
                        </a:spcAft>
                      </a:pPr>
                      <a:r>
                        <a:rPr lang="lv-LV" sz="1800" b="0" dirty="0">
                          <a:solidFill>
                            <a:schemeClr val="tx1"/>
                          </a:solidFill>
                          <a:latin typeface="Times New Roman"/>
                          <a:ea typeface="Times New Roman"/>
                          <a:cs typeface="Times New Roman"/>
                        </a:rPr>
                        <a:t>Izslēdzošs</a:t>
                      </a:r>
                      <a:endParaRPr lang="lv-LV" sz="1800" b="0" dirty="0">
                        <a:solidFill>
                          <a:schemeClr val="tx1"/>
                        </a:solidFill>
                        <a:latin typeface="Calibri"/>
                        <a:ea typeface="Times New Roman"/>
                        <a:cs typeface="Times New Roman"/>
                      </a:endParaRPr>
                    </a:p>
                  </a:txBody>
                  <a:tcPr marL="68580" marR="68580" marT="0" marB="0"/>
                </a:tc>
              </a:tr>
              <a:tr h="2333792">
                <a:tc>
                  <a:txBody>
                    <a:bodyPr/>
                    <a:lstStyle/>
                    <a:p>
                      <a:pPr marL="342900" lvl="0" indent="-342900" algn="just">
                        <a:lnSpc>
                          <a:spcPct val="115000"/>
                        </a:lnSpc>
                        <a:spcAft>
                          <a:spcPts val="0"/>
                        </a:spcAft>
                        <a:buFont typeface="+mj-lt"/>
                        <a:buNone/>
                      </a:pPr>
                      <a:r>
                        <a:rPr lang="lv-LV" sz="1800" b="0" dirty="0" smtClean="0">
                          <a:solidFill>
                            <a:srgbClr val="000000"/>
                          </a:solidFill>
                          <a:latin typeface="Times New Roman"/>
                          <a:ea typeface="Times New Roman"/>
                          <a:cs typeface="Times New Roman"/>
                        </a:rPr>
                        <a:t>8.</a:t>
                      </a:r>
                      <a:endParaRPr lang="lv-LV" sz="1800" b="0" dirty="0">
                        <a:solidFill>
                          <a:srgbClr val="000000"/>
                        </a:solidFill>
                        <a:latin typeface="Times New Roman"/>
                        <a:ea typeface="Times New Roman"/>
                        <a:cs typeface="Times New Roman"/>
                      </a:endParaRPr>
                    </a:p>
                  </a:txBody>
                  <a:tcPr marL="68580" marR="68580" marT="0" marB="0"/>
                </a:tc>
                <a:tc>
                  <a:txBody>
                    <a:bodyPr/>
                    <a:lstStyle/>
                    <a:p>
                      <a:pPr indent="190500" algn="just">
                        <a:lnSpc>
                          <a:spcPct val="150000"/>
                        </a:lnSpc>
                        <a:spcAft>
                          <a:spcPts val="0"/>
                        </a:spcAft>
                      </a:pPr>
                      <a:r>
                        <a:rPr lang="lv-LV" sz="1800" b="1" dirty="0">
                          <a:solidFill>
                            <a:schemeClr val="tx1"/>
                          </a:solidFill>
                          <a:latin typeface="Times New Roman"/>
                          <a:ea typeface="Times New Roman"/>
                          <a:cs typeface="Calibri"/>
                        </a:rPr>
                        <a:t>Projekta idejas veidlapā ir iekļauta kopīgās sadarbības projekta stratēģijas sākotnējā redakcija</a:t>
                      </a:r>
                      <a:r>
                        <a:rPr lang="lv-LV" sz="1800" b="0" dirty="0">
                          <a:solidFill>
                            <a:schemeClr val="tx1"/>
                          </a:solidFill>
                          <a:latin typeface="Times New Roman"/>
                          <a:ea typeface="Times New Roman"/>
                          <a:cs typeface="Calibri"/>
                        </a:rPr>
                        <a:t>, kas pamato, ka plānotās investīcijas objektos atbilst nosacījumam, ka sociālekonomiskie ieguvumi ir lielāki par objekta uzturēšanas izmaksām.</a:t>
                      </a:r>
                    </a:p>
                  </a:txBody>
                  <a:tcPr marL="68580" marR="68580" marT="0" marB="0"/>
                </a:tc>
                <a:tc>
                  <a:txBody>
                    <a:bodyPr/>
                    <a:lstStyle/>
                    <a:p>
                      <a:pPr algn="ctr">
                        <a:lnSpc>
                          <a:spcPct val="115000"/>
                        </a:lnSpc>
                        <a:spcAft>
                          <a:spcPts val="0"/>
                        </a:spcAft>
                      </a:pPr>
                      <a:r>
                        <a:rPr lang="lv-LV" sz="1800" b="0" dirty="0">
                          <a:solidFill>
                            <a:schemeClr val="tx1"/>
                          </a:solidFill>
                          <a:latin typeface="Times New Roman"/>
                          <a:ea typeface="Times New Roman"/>
                          <a:cs typeface="Times New Roman"/>
                        </a:rPr>
                        <a:t>Precizējams</a:t>
                      </a:r>
                      <a:endParaRPr lang="lv-LV" sz="1800" b="0" dirty="0">
                        <a:solidFill>
                          <a:schemeClr val="tx1"/>
                        </a:solidFill>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Virsraksts 9"/>
          <p:cNvSpPr>
            <a:spLocks noGrp="1"/>
          </p:cNvSpPr>
          <p:nvPr>
            <p:ph type="title"/>
          </p:nvPr>
        </p:nvSpPr>
        <p:spPr>
          <a:xfrm>
            <a:off x="2438400" y="124691"/>
            <a:ext cx="6096000" cy="703117"/>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lv-LV" sz="1800" dirty="0" smtClean="0">
                <a:latin typeface="+mj-lt"/>
              </a:rPr>
              <a:t>3. SADAĻA – PROJEKTA IDEJAS ĪSTENOŠANAS PAMATOJUMS</a:t>
            </a:r>
            <a:endParaRPr lang="lv-LV" sz="1800" dirty="0">
              <a:latin typeface="+mj-lt"/>
            </a:endParaRPr>
          </a:p>
        </p:txBody>
      </p:sp>
      <p:sp>
        <p:nvSpPr>
          <p:cNvPr id="14" name="Virsraksts 9"/>
          <p:cNvSpPr>
            <a:spLocks noGrp="1"/>
          </p:cNvSpPr>
          <p:nvPr>
            <p:ph sz="half" idx="1"/>
          </p:nvPr>
        </p:nvSpPr>
        <p:spPr>
          <a:xfrm>
            <a:off x="238991" y="2119744"/>
            <a:ext cx="3408218" cy="3688773"/>
          </a:xfrm>
        </p:spPr>
        <p:style>
          <a:lnRef idx="2">
            <a:schemeClr val="dk1"/>
          </a:lnRef>
          <a:fillRef idx="1">
            <a:schemeClr val="lt1"/>
          </a:fillRef>
          <a:effectRef idx="0">
            <a:schemeClr val="dk1"/>
          </a:effectRef>
          <a:fontRef idx="minor">
            <a:schemeClr val="dk1"/>
          </a:fontRef>
        </p:style>
        <p:txBody>
          <a:bodyPr>
            <a:normAutofit/>
          </a:bodyPr>
          <a:lstStyle/>
          <a:p>
            <a:pPr algn="just">
              <a:buNone/>
            </a:pPr>
            <a:r>
              <a:rPr lang="lv-LV" sz="1800" dirty="0" smtClean="0">
                <a:latin typeface="+mj-lt"/>
              </a:rPr>
              <a:t>Ja projekta idejas ietvaros plānotas</a:t>
            </a:r>
          </a:p>
          <a:p>
            <a:pPr algn="just">
              <a:buNone/>
            </a:pPr>
            <a:r>
              <a:rPr lang="lv-LV" sz="1800" dirty="0" smtClean="0">
                <a:latin typeface="+mj-lt"/>
              </a:rPr>
              <a:t>investīcijas i</a:t>
            </a:r>
            <a:r>
              <a:rPr lang="lv-LV" sz="1800" b="1" dirty="0" smtClean="0">
                <a:latin typeface="+mj-lt"/>
              </a:rPr>
              <a:t>nfrastruktūrā</a:t>
            </a:r>
            <a:endParaRPr lang="lv-LV" sz="1800" dirty="0" smtClean="0">
              <a:latin typeface="+mj-lt"/>
            </a:endParaRPr>
          </a:p>
          <a:p>
            <a:pPr algn="just">
              <a:buNone/>
            </a:pPr>
            <a:r>
              <a:rPr lang="lv-LV" sz="1800" dirty="0" smtClean="0">
                <a:latin typeface="+mj-lt"/>
              </a:rPr>
              <a:t>projekta idejas iesniedzējs:</a:t>
            </a:r>
          </a:p>
          <a:p>
            <a:pPr algn="just">
              <a:buNone/>
            </a:pPr>
            <a:endParaRPr lang="lv-LV" sz="500" dirty="0" smtClean="0">
              <a:latin typeface="+mj-lt"/>
            </a:endParaRPr>
          </a:p>
          <a:p>
            <a:pPr algn="just"/>
            <a:r>
              <a:rPr lang="lv-LV" sz="1800" dirty="0" smtClean="0">
                <a:latin typeface="+mj-lt"/>
              </a:rPr>
              <a:t>pievieno </a:t>
            </a:r>
            <a:r>
              <a:rPr lang="lv-LV" sz="1800" b="1" dirty="0" smtClean="0">
                <a:latin typeface="+mj-lt"/>
              </a:rPr>
              <a:t>infrastruktūras aprakstu</a:t>
            </a:r>
            <a:r>
              <a:rPr lang="lv-LV" sz="1800" dirty="0" smtClean="0">
                <a:latin typeface="+mj-lt"/>
              </a:rPr>
              <a:t> vai norāda tīmekļa vietni, kur pieejams infrastruktūras apraksts;</a:t>
            </a:r>
          </a:p>
          <a:p>
            <a:pPr algn="just">
              <a:buNone/>
            </a:pPr>
            <a:endParaRPr lang="lv-LV" sz="500" dirty="0" smtClean="0">
              <a:latin typeface="+mj-lt"/>
            </a:endParaRPr>
          </a:p>
          <a:p>
            <a:pPr algn="ctr">
              <a:buNone/>
            </a:pPr>
            <a:r>
              <a:rPr lang="lv-LV" sz="1800" dirty="0" smtClean="0">
                <a:latin typeface="+mj-lt"/>
              </a:rPr>
              <a:t>vai</a:t>
            </a:r>
          </a:p>
          <a:p>
            <a:pPr algn="ctr">
              <a:buNone/>
            </a:pPr>
            <a:endParaRPr lang="lv-LV" sz="500" dirty="0" smtClean="0">
              <a:latin typeface="+mj-lt"/>
            </a:endParaRPr>
          </a:p>
          <a:p>
            <a:pPr algn="just"/>
            <a:r>
              <a:rPr lang="lv-LV" sz="1800" dirty="0" smtClean="0">
                <a:latin typeface="+mj-lt"/>
              </a:rPr>
              <a:t>norāda informācija, kad plānota infrastruktūras apraksta izstrāde. </a:t>
            </a:r>
          </a:p>
          <a:p>
            <a:pPr algn="ctr">
              <a:buNone/>
            </a:pPr>
            <a:endParaRPr lang="lv-LV" sz="1800" dirty="0">
              <a:latin typeface="+mj-lt"/>
            </a:endParaRPr>
          </a:p>
        </p:txBody>
      </p:sp>
      <p:sp>
        <p:nvSpPr>
          <p:cNvPr id="17" name="Teksta vietturis 16"/>
          <p:cNvSpPr>
            <a:spLocks noGrp="1"/>
          </p:cNvSpPr>
          <p:nvPr>
            <p:ph type="body" sz="quarter" idx="12"/>
          </p:nvPr>
        </p:nvSpPr>
        <p:spPr>
          <a:xfrm>
            <a:off x="238991" y="6068290"/>
            <a:ext cx="8295409" cy="561109"/>
          </a:xfrm>
        </p:spPr>
        <p:txBody>
          <a:bodyPr>
            <a:noAutofit/>
          </a:bodyPr>
          <a:lstStyle/>
          <a:p>
            <a:pPr algn="ctr"/>
            <a:r>
              <a:rPr lang="lv-LV" sz="1800" dirty="0" smtClean="0">
                <a:latin typeface="+mj-lt"/>
              </a:rPr>
              <a:t>Objekta darbības stratēģijas un/vai infrastruktūras apraksta izstrāde ir obligāta tikai uz projekta iesniegumu atlasi!</a:t>
            </a:r>
            <a:endParaRPr lang="lv-LV" sz="1800" dirty="0">
              <a:latin typeface="+mj-lt"/>
            </a:endParaRPr>
          </a:p>
        </p:txBody>
      </p:sp>
      <p:sp>
        <p:nvSpPr>
          <p:cNvPr id="9" name="Slaida numura vietturis 8"/>
          <p:cNvSpPr>
            <a:spLocks noGrp="1"/>
          </p:cNvSpPr>
          <p:nvPr>
            <p:ph type="sldNum" sz="quarter" idx="13"/>
          </p:nvPr>
        </p:nvSpPr>
        <p:spPr/>
        <p:txBody>
          <a:bodyPr/>
          <a:lstStyle/>
          <a:p>
            <a:pPr>
              <a:defRPr/>
            </a:pPr>
            <a:fld id="{0B4B902A-9D3E-4171-8DFA-D7825A83C39C}" type="slidenum">
              <a:rPr lang="en-US" altLang="lv-LV" smtClean="0"/>
              <a:pPr>
                <a:defRPr/>
              </a:pPr>
              <a:t>9</a:t>
            </a:fld>
            <a:endParaRPr lang="en-US" altLang="lv-LV"/>
          </a:p>
        </p:txBody>
      </p:sp>
      <p:sp>
        <p:nvSpPr>
          <p:cNvPr id="15" name="Virsraksts 9"/>
          <p:cNvSpPr txBox="1">
            <a:spLocks/>
          </p:cNvSpPr>
          <p:nvPr/>
        </p:nvSpPr>
        <p:spPr bwMode="auto">
          <a:xfrm>
            <a:off x="5122718" y="2119744"/>
            <a:ext cx="3564082" cy="3688773"/>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3957" tIns="46979" rIns="93957" bIns="46979" numCol="1" anchor="t" anchorCtr="0" compatLnSpc="1">
            <a:prstTxWarp prst="textNoShape">
              <a:avLst/>
            </a:prstTxWarp>
            <a:normAutofit fontScale="92500" lnSpcReduction="20000"/>
          </a:bodyPr>
          <a:lstStyle/>
          <a:p>
            <a:pPr marL="350838" indent="-350838" algn="just" eaLnBrk="0" hangingPunct="0">
              <a:spcBef>
                <a:spcPct val="20000"/>
              </a:spcBef>
              <a:buFont typeface="Arial" charset="0"/>
              <a:buNone/>
            </a:pPr>
            <a:r>
              <a:rPr lang="lv-LV" sz="1800" dirty="0" smtClean="0">
                <a:latin typeface="+mj-lt"/>
                <a:ea typeface="Verdana" panose="020B0604030504040204" pitchFamily="34" charset="0"/>
                <a:cs typeface="Verdana" panose="020B0604030504040204" pitchFamily="34" charset="0"/>
              </a:rPr>
              <a:t>Ja projekta idejas ietvaros plānotas</a:t>
            </a:r>
          </a:p>
          <a:p>
            <a:pPr marL="350838" indent="-350838" algn="just" eaLnBrk="0" hangingPunct="0">
              <a:spcBef>
                <a:spcPct val="20000"/>
              </a:spcBef>
              <a:buFont typeface="Arial" charset="0"/>
              <a:buNone/>
            </a:pPr>
            <a:r>
              <a:rPr lang="lv-LV" sz="1800" dirty="0" smtClean="0">
                <a:latin typeface="+mj-lt"/>
                <a:ea typeface="Verdana" panose="020B0604030504040204" pitchFamily="34" charset="0"/>
                <a:cs typeface="Verdana" panose="020B0604030504040204" pitchFamily="34" charset="0"/>
              </a:rPr>
              <a:t>investīcijas </a:t>
            </a:r>
            <a:r>
              <a:rPr lang="lv-LV" sz="1800" b="1" dirty="0" smtClean="0">
                <a:latin typeface="+mj-lt"/>
                <a:ea typeface="Verdana" panose="020B0604030504040204" pitchFamily="34" charset="0"/>
                <a:cs typeface="Verdana" panose="020B0604030504040204" pitchFamily="34" charset="0"/>
              </a:rPr>
              <a:t>kultūras un dabas</a:t>
            </a:r>
          </a:p>
          <a:p>
            <a:pPr marL="350838" indent="-350838" algn="just" eaLnBrk="0" hangingPunct="0">
              <a:spcBef>
                <a:spcPct val="20000"/>
              </a:spcBef>
              <a:buFont typeface="Arial" charset="0"/>
              <a:buNone/>
            </a:pPr>
            <a:r>
              <a:rPr lang="lv-LV" sz="1800" b="1" dirty="0" smtClean="0">
                <a:latin typeface="+mj-lt"/>
                <a:ea typeface="Verdana" panose="020B0604030504040204" pitchFamily="34" charset="0"/>
                <a:cs typeface="Verdana" panose="020B0604030504040204" pitchFamily="34" charset="0"/>
              </a:rPr>
              <a:t>mantojuma objektos </a:t>
            </a:r>
            <a:r>
              <a:rPr lang="lv-LV" sz="1800" dirty="0" smtClean="0">
                <a:latin typeface="+mj-lt"/>
                <a:ea typeface="Verdana" panose="020B0604030504040204" pitchFamily="34" charset="0"/>
                <a:cs typeface="Verdana" panose="020B0604030504040204" pitchFamily="34" charset="0"/>
              </a:rPr>
              <a:t>projekta</a:t>
            </a:r>
          </a:p>
          <a:p>
            <a:pPr marL="350838" indent="-350838" algn="just" eaLnBrk="0" hangingPunct="0">
              <a:spcBef>
                <a:spcPct val="20000"/>
              </a:spcBef>
              <a:buFont typeface="Arial" charset="0"/>
              <a:buNone/>
            </a:pPr>
            <a:r>
              <a:rPr lang="lv-LV" sz="1800" dirty="0" smtClean="0">
                <a:latin typeface="+mj-lt"/>
                <a:ea typeface="Verdana" panose="020B0604030504040204" pitchFamily="34" charset="0"/>
                <a:cs typeface="Verdana" panose="020B0604030504040204" pitchFamily="34" charset="0"/>
              </a:rPr>
              <a:t>idejas iesniedzējs:</a:t>
            </a:r>
          </a:p>
          <a:p>
            <a:pPr marL="350838" indent="-350838" algn="just" eaLnBrk="0" hangingPunct="0">
              <a:spcBef>
                <a:spcPct val="20000"/>
              </a:spcBef>
              <a:buFont typeface="Arial" charset="0"/>
              <a:buNone/>
            </a:pPr>
            <a:endParaRPr lang="lv-LV" sz="1800" dirty="0" smtClean="0">
              <a:latin typeface="+mj-lt"/>
              <a:ea typeface="Verdana" panose="020B0604030504040204" pitchFamily="34" charset="0"/>
              <a:cs typeface="Verdana" panose="020B0604030504040204" pitchFamily="34" charset="0"/>
            </a:endParaRPr>
          </a:p>
          <a:p>
            <a:pPr marL="350838" indent="-350838" algn="just" eaLnBrk="0" hangingPunct="0">
              <a:spcBef>
                <a:spcPct val="20000"/>
              </a:spcBef>
              <a:buFont typeface="Arial" pitchFamily="34" charset="0"/>
              <a:buChar char="•"/>
            </a:pPr>
            <a:r>
              <a:rPr lang="lv-LV" sz="1800" dirty="0" smtClean="0">
                <a:latin typeface="+mj-lt"/>
                <a:ea typeface="Verdana" panose="020B0604030504040204" pitchFamily="34" charset="0"/>
                <a:cs typeface="Verdana" panose="020B0604030504040204" pitchFamily="34" charset="0"/>
              </a:rPr>
              <a:t>pievieno </a:t>
            </a:r>
            <a:r>
              <a:rPr lang="lv-LV" sz="1800" b="1" dirty="0" smtClean="0">
                <a:latin typeface="+mj-lt"/>
                <a:ea typeface="Verdana" panose="020B0604030504040204" pitchFamily="34" charset="0"/>
                <a:cs typeface="Verdana" panose="020B0604030504040204" pitchFamily="34" charset="0"/>
              </a:rPr>
              <a:t>objekta darbības stratēģiju</a:t>
            </a:r>
            <a:r>
              <a:rPr lang="lv-LV" sz="1800" dirty="0" smtClean="0">
                <a:latin typeface="+mj-lt"/>
                <a:ea typeface="Verdana" panose="020B0604030504040204" pitchFamily="34" charset="0"/>
                <a:cs typeface="Verdana" panose="020B0604030504040204" pitchFamily="34" charset="0"/>
              </a:rPr>
              <a:t> vai norāda tīmekļa vietni, kur pieejama objekta darbības stratēģija;</a:t>
            </a:r>
          </a:p>
          <a:p>
            <a:pPr marL="350838" indent="-350838" algn="just" eaLnBrk="0" hangingPunct="0">
              <a:spcBef>
                <a:spcPct val="20000"/>
              </a:spcBef>
            </a:pPr>
            <a:endParaRPr lang="lv-LV" sz="500" dirty="0" smtClean="0">
              <a:latin typeface="+mj-lt"/>
              <a:ea typeface="Verdana" panose="020B0604030504040204" pitchFamily="34" charset="0"/>
              <a:cs typeface="Verdana" panose="020B0604030504040204" pitchFamily="34" charset="0"/>
            </a:endParaRPr>
          </a:p>
          <a:p>
            <a:pPr marL="350838" indent="-350838" algn="ctr" eaLnBrk="0" hangingPunct="0">
              <a:spcBef>
                <a:spcPct val="20000"/>
              </a:spcBef>
            </a:pPr>
            <a:r>
              <a:rPr lang="lv-LV" sz="1800" dirty="0" smtClean="0">
                <a:latin typeface="+mj-lt"/>
                <a:ea typeface="Verdana" panose="020B0604030504040204" pitchFamily="34" charset="0"/>
                <a:cs typeface="Verdana" panose="020B0604030504040204" pitchFamily="34" charset="0"/>
              </a:rPr>
              <a:t>vai</a:t>
            </a:r>
          </a:p>
          <a:p>
            <a:pPr marL="350838" indent="-350838" algn="just" eaLnBrk="0" hangingPunct="0">
              <a:spcBef>
                <a:spcPct val="20000"/>
              </a:spcBef>
            </a:pPr>
            <a:endParaRPr lang="lv-LV" sz="900" dirty="0" smtClean="0">
              <a:latin typeface="+mj-lt"/>
              <a:ea typeface="Verdana" panose="020B0604030504040204" pitchFamily="34" charset="0"/>
              <a:cs typeface="Verdana" panose="020B0604030504040204" pitchFamily="34" charset="0"/>
            </a:endParaRPr>
          </a:p>
          <a:p>
            <a:pPr marL="350838" indent="-350838" algn="just" eaLnBrk="0" hangingPunct="0">
              <a:spcBef>
                <a:spcPct val="20000"/>
              </a:spcBef>
              <a:buFont typeface="Arial" pitchFamily="34" charset="0"/>
              <a:buChar char="•"/>
            </a:pPr>
            <a:r>
              <a:rPr lang="lv-LV" sz="1800" dirty="0" smtClean="0">
                <a:latin typeface="+mj-lt"/>
                <a:ea typeface="Verdana" panose="020B0604030504040204" pitchFamily="34" charset="0"/>
                <a:cs typeface="Verdana" panose="020B0604030504040204" pitchFamily="34" charset="0"/>
              </a:rPr>
              <a:t>Norāda informāciju, kad plānota objekta darbības stratēģijas izstrāde</a:t>
            </a:r>
          </a:p>
          <a:p>
            <a:pPr algn="just">
              <a:buNone/>
            </a:pPr>
            <a:endParaRPr lang="lv-LV" sz="1800" dirty="0" smtClean="0"/>
          </a:p>
          <a:p>
            <a:pPr algn="just">
              <a:buNone/>
            </a:pPr>
            <a:endParaRPr lang="lv-LV" sz="1800" dirty="0" smtClean="0"/>
          </a:p>
          <a:p>
            <a:pPr algn="just">
              <a:buNone/>
            </a:pPr>
            <a:endParaRPr lang="lv-LV" sz="1800" dirty="0" smtClean="0"/>
          </a:p>
          <a:p>
            <a:pPr algn="just">
              <a:buNone/>
            </a:pPr>
            <a:endParaRPr lang="lv-LV" sz="1800" dirty="0" smtClean="0"/>
          </a:p>
        </p:txBody>
      </p:sp>
      <p:sp>
        <p:nvSpPr>
          <p:cNvPr id="19" name="Virsraksts 9"/>
          <p:cNvSpPr txBox="1">
            <a:spLocks/>
          </p:cNvSpPr>
          <p:nvPr/>
        </p:nvSpPr>
        <p:spPr bwMode="auto">
          <a:xfrm>
            <a:off x="1880756" y="1132608"/>
            <a:ext cx="6380018" cy="619991"/>
          </a:xfrm>
          <a:prstGeom prst="rect">
            <a:avLst/>
          </a:prstGeom>
          <a:ln w="9525" cap="flat" cmpd="sng" algn="ctr">
            <a:solidFill>
              <a:schemeClr val="accent1">
                <a:shade val="95000"/>
                <a:satMod val="105000"/>
              </a:schemeClr>
            </a:solidFill>
            <a:prstDash val="solid"/>
            <a:miter lim="800000"/>
            <a:headEnd/>
            <a:tailEnd/>
          </a:ln>
        </p:spPr>
        <p:style>
          <a:lnRef idx="1">
            <a:schemeClr val="accent1"/>
          </a:lnRef>
          <a:fillRef idx="2">
            <a:schemeClr val="accent1"/>
          </a:fillRef>
          <a:effectRef idx="1">
            <a:schemeClr val="accent1"/>
          </a:effectRef>
          <a:fontRef idx="minor">
            <a:schemeClr val="dk1"/>
          </a:fontRef>
        </p:style>
        <p:txBody>
          <a:bodyPr vert="horz" wrap="square" lIns="93957" tIns="46979" rIns="93957" bIns="46979" numCol="1" anchor="t" anchorCtr="0" compatLnSpc="1">
            <a:prstTxWarp prst="textNoShape">
              <a:avLst/>
            </a:prstTxWarp>
            <a:noAutofit/>
          </a:bodyPr>
          <a:lstStyle/>
          <a:p>
            <a:pPr marL="350838" lvl="0" indent="-350838" algn="ctr" eaLnBrk="0" hangingPunct="0">
              <a:spcBef>
                <a:spcPct val="20000"/>
              </a:spcBef>
            </a:pPr>
            <a:r>
              <a:rPr lang="lv-LV" sz="1500" b="1" dirty="0" smtClean="0"/>
              <a:t>3.3. Informācija par objektu darbības stratēģijām </a:t>
            </a:r>
            <a:r>
              <a:rPr lang="lv-LV" sz="1500" b="1" dirty="0" err="1" smtClean="0"/>
              <a:t>un\vai</a:t>
            </a:r>
            <a:r>
              <a:rPr lang="lv-LV" sz="1500" b="1" dirty="0" smtClean="0"/>
              <a:t> infrastruktūras aprakstiem</a:t>
            </a:r>
            <a:endParaRPr kumimoji="0" lang="lv-LV" sz="1500" b="0" i="0" u="none" strike="noStrike" kern="1200" cap="none" spc="0" normalizeH="0" baseline="0" noProof="0" dirty="0">
              <a:ln>
                <a:noFill/>
              </a:ln>
              <a:solidFill>
                <a:schemeClr val="dk1"/>
              </a:solidFill>
              <a:effectLst/>
              <a:uLnTx/>
              <a:uFillTx/>
              <a:latin typeface="+mj-lt"/>
              <a:ea typeface="Verdana" panose="020B0604030504040204" pitchFamily="34" charset="0"/>
              <a:cs typeface="Verdana" panose="020B0604030504040204" pitchFamily="34" charset="0"/>
            </a:endParaRPr>
          </a:p>
        </p:txBody>
      </p:sp>
      <p:sp>
        <p:nvSpPr>
          <p:cNvPr id="20" name="Taisnstūris 19"/>
          <p:cNvSpPr/>
          <p:nvPr/>
        </p:nvSpPr>
        <p:spPr>
          <a:xfrm>
            <a:off x="3979717" y="3480955"/>
            <a:ext cx="883227" cy="8001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lv-LV" dirty="0" smtClean="0"/>
              <a:t>un/vai</a:t>
            </a:r>
            <a:endParaRPr lang="lv-LV"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dizains">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4531</TotalTime>
  <Words>3038</Words>
  <Application>Microsoft Office PowerPoint</Application>
  <PresentationFormat>Slaidrāde ekrānā (4:3)</PresentationFormat>
  <Paragraphs>497</Paragraphs>
  <Slides>33</Slides>
  <Notes>6</Notes>
  <HiddenSlides>0</HiddenSlides>
  <MMClips>0</MMClips>
  <ScaleCrop>false</ScaleCrop>
  <HeadingPairs>
    <vt:vector size="4" baseType="variant">
      <vt:variant>
        <vt:lpstr>Dizains</vt:lpstr>
      </vt:variant>
      <vt:variant>
        <vt:i4>1</vt:i4>
      </vt:variant>
      <vt:variant>
        <vt:lpstr>Slaidu virsraksti</vt:lpstr>
      </vt:variant>
      <vt:variant>
        <vt:i4>33</vt:i4>
      </vt:variant>
    </vt:vector>
  </HeadingPairs>
  <TitlesOfParts>
    <vt:vector size="34" baseType="lpstr">
      <vt:lpstr>89_Prezentacija_templateLV</vt:lpstr>
      <vt:lpstr>Darbības programmas „Izaugsme un nodarbinātība” 5.5.1. specifiskā atbalsta mērķa „Saglabāt, aizsargāt un attīstīt nozīmīgu kultūras un dabas mantojumu, kā arī attīstīt ar to saistītos pakalpojumus” projekta idejas un kopīgās sadarbības projekta stratēģijas sākotnējās redakcijas  veidlapas aizpildīšanas metodika     </vt:lpstr>
      <vt:lpstr> Projekta idejas un kopīgās sadarbības projekta stratēģijas sākotnējās redakcijas veidlapas iesniedzējs un sadarbības partneri</vt:lpstr>
      <vt:lpstr>1. SADAĻA – SADARBĪBAS PROJEKTA IDEJAS KOPSAVILKUMS  </vt:lpstr>
      <vt:lpstr>2. SADAĻA – PROJEKTA IDEJAS ĪSTENOŠANAS SOCIĀLEKONOMISKAIS PAMATOJUMS</vt:lpstr>
      <vt:lpstr>Atbilstības kritērijs</vt:lpstr>
      <vt:lpstr>3. SADAĻA – PROJEKTA IDEJAS ĪSTENOŠANAS PAMATOJUMS</vt:lpstr>
      <vt:lpstr>3. SADAĻA – PROJEKTA IDEJAS ĪSTENOŠANAS PAMATOJUMS</vt:lpstr>
      <vt:lpstr>Atbilstības kritēriji</vt:lpstr>
      <vt:lpstr>3. SADAĻA – PROJEKTA IDEJAS ĪSTENOŠANAS PAMATOJUMS</vt:lpstr>
      <vt:lpstr>3. SADAĻA – PROJEKTA IDEJAS ĪSTENOŠANAS PAMATOJUMS</vt:lpstr>
      <vt:lpstr>Atbilstības kritērijs</vt:lpstr>
      <vt:lpstr>3. SADAĻA – PROJEKTA IDEJAS ĪSTENOŠANAS PAMATOJUMS</vt:lpstr>
      <vt:lpstr>Kvalitātes kritērijs</vt:lpstr>
      <vt:lpstr>4. SADAĻA –PROJEKTA IDEJAS PLĀNOTIE REZULTĀTI</vt:lpstr>
      <vt:lpstr>Kvalitātes kritērijs</vt:lpstr>
      <vt:lpstr>Atbilstības kritērijs</vt:lpstr>
      <vt:lpstr>Atbilstības kritērijs</vt:lpstr>
      <vt:lpstr>5. SADAĻA – PROJEKTA IDEJAS IETVAROS PLĀNOTO DARBĪBU IETEKME</vt:lpstr>
      <vt:lpstr>Atbilstības kritērijs</vt:lpstr>
      <vt:lpstr>Kvalitātes kritērijs</vt:lpstr>
      <vt:lpstr>5. SADAĻA – PROJEKTA IDEJAS IETVAROS PLĀNOTO DARBĪBU IETEKME</vt:lpstr>
      <vt:lpstr>Kvalitātes kritērijs</vt:lpstr>
      <vt:lpstr>5. SADAĻA – PROJEKTA IDEJAS IETVAROS PLĀNOTO DARBĪBU IETEKME</vt:lpstr>
      <vt:lpstr>Kvalitātes kritērijs</vt:lpstr>
      <vt:lpstr>6.SADAĻA – JAUNRADĪTO PAKALPOJUMU APRAKSTS</vt:lpstr>
      <vt:lpstr>Atbilstības kritēriji</vt:lpstr>
      <vt:lpstr>Kvalitātes kritēriji</vt:lpstr>
      <vt:lpstr>7. SADAĻA – PROJEKTA IDEJAS PAPILDINĀTĪBA AR CITIEM PROJEKTA IDEJAS IESNIEDZĒJA UN TĀ SADARBĪBAS PARTNERU ĪSTENOTIEM/ĪSTENOŠANĀ ESOŠIEM/IESNIEGTIEM PROJEKTIEM:</vt:lpstr>
      <vt:lpstr>Atbilstības kritērijs</vt:lpstr>
      <vt:lpstr>8.PROJEKTA IDEJAS ĪSTENOŠANAS INDIKATĪVAIS LAIKA GRAFIKS</vt:lpstr>
      <vt:lpstr>9.PROJEKTA IDEJAS BUDŽETA KOPSAVILKUMS</vt:lpstr>
      <vt:lpstr>Atbilstības kritēriji</vt:lpstr>
      <vt:lpstr>Slaids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LindaK</cp:lastModifiedBy>
  <cp:revision>475</cp:revision>
  <dcterms:created xsi:type="dcterms:W3CDTF">2014-11-20T14:46:47Z</dcterms:created>
  <dcterms:modified xsi:type="dcterms:W3CDTF">2016-07-12T06:55:11Z</dcterms:modified>
</cp:coreProperties>
</file>