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332" r:id="rId3"/>
    <p:sldId id="333" r:id="rId4"/>
    <p:sldId id="334" r:id="rId5"/>
    <p:sldId id="328" r:id="rId6"/>
    <p:sldId id="329" r:id="rId7"/>
    <p:sldId id="330" r:id="rId8"/>
    <p:sldId id="327" r:id="rId9"/>
    <p:sldId id="331" r:id="rId10"/>
    <p:sldId id="335" r:id="rId11"/>
    <p:sldId id="264" r:id="rId12"/>
  </p:sldIdLst>
  <p:sldSz cx="9144000" cy="6858000" type="screen4x3"/>
  <p:notesSz cx="6797675" cy="9928225"/>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82738" autoAdjust="0"/>
  </p:normalViewPr>
  <p:slideViewPr>
    <p:cSldViewPr snapToGrid="0" snapToObjects="1">
      <p:cViewPr varScale="1">
        <p:scale>
          <a:sx n="109" d="100"/>
          <a:sy n="109" d="100"/>
        </p:scale>
        <p:origin x="-16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uma vietturis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3F9EE74-C6C0-4C0C-8B8B-6CCFF14EC215}" type="datetimeFigureOut">
              <a:rPr lang="en-GB" smtClean="0"/>
              <a:pPr/>
              <a:t>11/07/2016</a:t>
            </a:fld>
            <a:endParaRPr lang="en-GB"/>
          </a:p>
        </p:txBody>
      </p:sp>
      <p:sp>
        <p:nvSpPr>
          <p:cNvPr id="4" name="Kājenes vietturis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aida numura vietturis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AE7EC3C-A57F-4287-BDBC-D0767ED590D6}"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0443" y="0"/>
            <a:ext cx="2945659" cy="496411"/>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AE8DE2F5-0882-4355-B611-E30476268134}" type="datetimeFigureOut">
              <a:rPr lang="lv-LV" altLang="lv-LV"/>
              <a:pPr>
                <a:defRPr/>
              </a:pPr>
              <a:t>2016.07.11.</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3C4B876E-BEA0-4B45-BB0C-A430DAEC5B81}"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2</a:t>
            </a:fld>
            <a:endParaRPr lang="lv-LV" alt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dirty="0"/>
          </a:p>
        </p:txBody>
      </p:sp>
      <p:sp>
        <p:nvSpPr>
          <p:cNvPr id="4" name="Slaida numura vietturis 3"/>
          <p:cNvSpPr>
            <a:spLocks noGrp="1"/>
          </p:cNvSpPr>
          <p:nvPr>
            <p:ph type="sldNum" sz="quarter" idx="10"/>
          </p:nvPr>
        </p:nvSpPr>
        <p:spPr/>
        <p:txBody>
          <a:bodyPr/>
          <a:lstStyle/>
          <a:p>
            <a:pPr>
              <a:defRPr/>
            </a:pPr>
            <a:fld id="{3C4B876E-BEA0-4B45-BB0C-A430DAEC5B81}" type="slidenum">
              <a:rPr lang="lv-LV" altLang="lv-LV" smtClean="0"/>
              <a:pPr>
                <a:defRPr/>
              </a:pPr>
              <a:t>8</a:t>
            </a:fld>
            <a:endParaRPr lang="lv-LV" altLang="lv-LV"/>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AEE92DD7-6A04-49F3-9A9F-B0F89899355E}" type="slidenum">
              <a:rPr lang="en-US" altLang="lv-LV"/>
              <a:pPr>
                <a:defRPr/>
              </a:pPr>
              <a:t>‹#›</a:t>
            </a:fld>
            <a:endParaRPr lang="en-US" alt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0275AA5C-0A2D-41E7-8999-343BF6D1D558}" type="slidenum">
              <a:rPr lang="en-US" altLang="lv-LV"/>
              <a:pPr>
                <a:defRPr/>
              </a:pPr>
              <a:t>‹#›</a:t>
            </a:fld>
            <a:endParaRPr lang="en-US" alt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93000A38-587A-4CEB-B5D6-122404DC2525}" type="slidenum">
              <a:rPr lang="en-US" altLang="lv-LV"/>
              <a:pPr>
                <a:defRPr/>
              </a:pPr>
              <a:t>‹#›</a:t>
            </a:fld>
            <a:endParaRPr lang="en-US" alt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0B4B902A-9D3E-4171-8DFA-D7825A83C39C}" type="slidenum">
              <a:rPr lang="en-US" altLang="lv-LV"/>
              <a:pPr>
                <a:defRPr/>
              </a:pPr>
              <a:t>‹#›</a:t>
            </a:fld>
            <a:endParaRPr lang="en-US" alt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71161047-2894-4DDD-AB2E-1FE43BFC41E4}" type="slidenum">
              <a:rPr lang="en-US" altLang="lv-LV"/>
              <a:pPr>
                <a:defRPr/>
              </a:pPr>
              <a:t>‹#›</a:t>
            </a:fld>
            <a:endParaRPr lang="en-US" alt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0EF83AF8-44B9-420E-A6F6-C131CDAD63B4}" type="slidenum">
              <a:rPr lang="en-US" altLang="lv-LV"/>
              <a:pPr>
                <a:defRPr/>
              </a:pPr>
              <a:t>‹#›</a:t>
            </a:fld>
            <a:endParaRPr lang="en-US" alt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73C8426F-451F-4B03-AADD-F86D1F1AFEC1}" type="slidenum">
              <a:rPr lang="en-US" altLang="lv-LV"/>
              <a:pPr>
                <a:defRPr/>
              </a:pPr>
              <a:t>‹#›</a:t>
            </a:fld>
            <a:endParaRPr lang="en-US" alt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fld id="{649DD653-52A3-496D-9459-EC1149209B5B}" type="datetime1">
              <a:rPr lang="en-US" altLang="lv-LV"/>
              <a:pPr>
                <a:defRPr/>
              </a:pPr>
              <a:t>7/11/2016</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smtClean="0">
                <a:solidFill>
                  <a:srgbClr val="898989"/>
                </a:solidFill>
              </a:defRPr>
            </a:lvl1pPr>
          </a:lstStyle>
          <a:p>
            <a:pPr>
              <a:defRPr/>
            </a:pPr>
            <a:fld id="{40FA9AED-4E1F-450D-BED5-749A48E3065D}"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883022"/>
            <a:ext cx="7772400" cy="1918677"/>
          </a:xfrm>
        </p:spPr>
        <p:txBody>
          <a:bodyPr>
            <a:noAutofit/>
          </a:bodyPr>
          <a:lstStyle/>
          <a:p>
            <a:r>
              <a:rPr lang="lv-LV" sz="2000" dirty="0" smtClean="0">
                <a:latin typeface="+mj-lt"/>
              </a:rPr>
              <a:t>Darbības programmas „Izaugsme un nodarbinātība” 5.5.1. specifiskā atbalsta mērķa „Saglabāt, aizsargāt un attīstīt nozīmīgu kultūras un dabas mantojumu, kā arī attīstīt ar to saistītos pakalpojumus” projektu ideju priekšatlases norise</a:t>
            </a:r>
            <a:r>
              <a:rPr lang="lv-LV" altLang="lv-LV" sz="2000" dirty="0" smtClean="0">
                <a:latin typeface="+mj-lt"/>
                <a:ea typeface="MS PGothic" pitchFamily="34" charset="-128"/>
              </a:rPr>
              <a:t/>
            </a:r>
            <a:br>
              <a:rPr lang="lv-LV" altLang="lv-LV" sz="2000" dirty="0" smtClean="0">
                <a:latin typeface="+mj-lt"/>
                <a:ea typeface="MS PGothic" pitchFamily="34" charset="-128"/>
              </a:rPr>
            </a:br>
            <a:r>
              <a:rPr lang="lv-LV" altLang="lv-LV" sz="2000" dirty="0" smtClean="0">
                <a:latin typeface="+mj-lt"/>
                <a:ea typeface="MS PGothic" pitchFamily="34" charset="-128"/>
              </a:rPr>
              <a:t> </a:t>
            </a:r>
            <a:r>
              <a:rPr lang="lv-LV" altLang="lv-LV" sz="2000" dirty="0" smtClean="0">
                <a:ea typeface="MS PGothic" pitchFamily="34" charset="-128"/>
              </a:rPr>
              <a:t/>
            </a:r>
            <a:br>
              <a:rPr lang="lv-LV" altLang="lv-LV" sz="2000" dirty="0" smtClean="0">
                <a:ea typeface="MS PGothic" pitchFamily="34" charset="-128"/>
              </a:rPr>
            </a:br>
            <a:r>
              <a:rPr lang="lv-LV" altLang="lv-LV" sz="2000" dirty="0" smtClean="0">
                <a:ea typeface="MS PGothic" pitchFamily="34" charset="-128"/>
              </a:rPr>
              <a:t/>
            </a:r>
            <a:br>
              <a:rPr lang="lv-LV" altLang="lv-LV" sz="2000" dirty="0" smtClean="0">
                <a:ea typeface="MS PGothic" pitchFamily="34" charset="-128"/>
              </a:rPr>
            </a:br>
            <a:endParaRPr lang="lv-LV" altLang="lv-LV" sz="2000" dirty="0" smtClean="0">
              <a:ea typeface="MS PGothic" pitchFamily="34" charset="-128"/>
            </a:endParaRPr>
          </a:p>
        </p:txBody>
      </p:sp>
      <p:sp>
        <p:nvSpPr>
          <p:cNvPr id="11268" name="Text Placeholder 3"/>
          <p:cNvSpPr>
            <a:spLocks noGrp="1"/>
          </p:cNvSpPr>
          <p:nvPr>
            <p:ph type="body" sz="quarter" idx="11"/>
          </p:nvPr>
        </p:nvSpPr>
        <p:spPr/>
        <p:txBody>
          <a:bodyPr/>
          <a:lstStyle/>
          <a:p>
            <a:r>
              <a:rPr lang="lv-LV" altLang="lv-LV" b="1" dirty="0" smtClean="0">
                <a:latin typeface="+mj-lt"/>
                <a:ea typeface="MS PGothic" pitchFamily="34" charset="-128"/>
              </a:rPr>
              <a:t>11/07/2016</a:t>
            </a:r>
          </a:p>
        </p:txBody>
      </p:sp>
      <p:pic>
        <p:nvPicPr>
          <p:cNvPr id="1027" name="Picture 3"/>
          <p:cNvPicPr>
            <a:picLocks noChangeAspect="1" noChangeArrowheads="1"/>
          </p:cNvPicPr>
          <p:nvPr/>
        </p:nvPicPr>
        <p:blipFill>
          <a:blip r:embed="rId2" cstate="print"/>
          <a:srcRect/>
          <a:stretch>
            <a:fillRect/>
          </a:stretch>
        </p:blipFill>
        <p:spPr bwMode="auto">
          <a:xfrm>
            <a:off x="2466860" y="4559040"/>
            <a:ext cx="4281412" cy="10360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n-lt"/>
              </a:rPr>
              <a:t>Indikatīvs laika grafiks</a:t>
            </a:r>
            <a:endParaRPr lang="lv-LV" dirty="0">
              <a:latin typeface="+mn-lt"/>
            </a:endParaRPr>
          </a:p>
        </p:txBody>
      </p:sp>
      <p:sp>
        <p:nvSpPr>
          <p:cNvPr id="3" name="Satura vietturis 2"/>
          <p:cNvSpPr>
            <a:spLocks noGrp="1"/>
          </p:cNvSpPr>
          <p:nvPr>
            <p:ph idx="1"/>
          </p:nvPr>
        </p:nvSpPr>
        <p:spPr>
          <a:xfrm>
            <a:off x="509155" y="1417642"/>
            <a:ext cx="8177645" cy="5211758"/>
          </a:xfrm>
        </p:spPr>
        <p:txBody>
          <a:bodyPr>
            <a:normAutofit lnSpcReduction="10000"/>
          </a:bodyPr>
          <a:lstStyle/>
          <a:p>
            <a:pPr algn="just">
              <a:buFont typeface="Arial" pitchFamily="34" charset="0"/>
              <a:buChar char="•"/>
            </a:pPr>
            <a:r>
              <a:rPr lang="lv-LV" dirty="0" smtClean="0">
                <a:latin typeface="+mj-lt"/>
              </a:rPr>
              <a:t> </a:t>
            </a:r>
            <a:r>
              <a:rPr lang="lv-LV" b="1" dirty="0" smtClean="0">
                <a:latin typeface="+mj-lt"/>
              </a:rPr>
              <a:t>Jūlija otrā nedēļa </a:t>
            </a:r>
            <a:r>
              <a:rPr lang="lv-LV" dirty="0" smtClean="0">
                <a:latin typeface="+mj-lt"/>
              </a:rPr>
              <a:t>– projektu ideju atlases uzsākšana;</a:t>
            </a:r>
            <a:endParaRPr lang="lv-LV" dirty="0" smtClean="0">
              <a:latin typeface="+mj-lt"/>
            </a:endParaRPr>
          </a:p>
          <a:p>
            <a:pPr algn="just"/>
            <a:endParaRPr lang="lv-LV" u="sng" dirty="0" smtClean="0">
              <a:latin typeface="+mj-lt"/>
            </a:endParaRPr>
          </a:p>
          <a:p>
            <a:pPr algn="just">
              <a:buFont typeface="Arial" pitchFamily="34" charset="0"/>
              <a:buChar char="•"/>
            </a:pPr>
            <a:r>
              <a:rPr lang="lv-LV" dirty="0" smtClean="0">
                <a:latin typeface="+mj-lt"/>
              </a:rPr>
              <a:t> </a:t>
            </a:r>
            <a:r>
              <a:rPr lang="lv-LV" b="1" dirty="0" smtClean="0">
                <a:latin typeface="+mj-lt"/>
              </a:rPr>
              <a:t>Jūlijs /augusts </a:t>
            </a:r>
            <a:r>
              <a:rPr lang="lv-LV" dirty="0" smtClean="0">
                <a:latin typeface="+mj-lt"/>
              </a:rPr>
              <a:t>(indikatīvi 15.07. – 31.08.) </a:t>
            </a:r>
            <a:r>
              <a:rPr lang="lv-LV" dirty="0" smtClean="0">
                <a:latin typeface="+mj-lt"/>
              </a:rPr>
              <a:t>projektu ideju, tostarp, aprakstu</a:t>
            </a:r>
            <a:r>
              <a:rPr lang="lv-LV" dirty="0" smtClean="0">
                <a:latin typeface="+mj-lt"/>
              </a:rPr>
              <a:t> </a:t>
            </a:r>
            <a:r>
              <a:rPr lang="lv-LV" dirty="0" smtClean="0">
                <a:latin typeface="+mj-lt"/>
              </a:rPr>
              <a:t>un nepieciešamās</a:t>
            </a:r>
            <a:r>
              <a:rPr lang="lv-LV" dirty="0" smtClean="0">
                <a:latin typeface="+mj-lt"/>
              </a:rPr>
              <a:t> informācijas gatavošana)</a:t>
            </a:r>
          </a:p>
          <a:p>
            <a:pPr algn="just">
              <a:buFont typeface="Arial" pitchFamily="34" charset="0"/>
              <a:buChar char="•"/>
            </a:pPr>
            <a:r>
              <a:rPr lang="lv-LV" b="1" dirty="0" smtClean="0">
                <a:latin typeface="+mj-lt"/>
              </a:rPr>
              <a:t>Augusta beigas </a:t>
            </a:r>
            <a:r>
              <a:rPr lang="lv-LV" dirty="0" smtClean="0">
                <a:latin typeface="+mj-lt"/>
              </a:rPr>
              <a:t>(indikatīvi – 31.08.) - projektu ideju iesniegšana;</a:t>
            </a:r>
            <a:r>
              <a:rPr lang="lv-LV" u="sng" dirty="0" smtClean="0">
                <a:latin typeface="+mj-lt"/>
              </a:rPr>
              <a:t> </a:t>
            </a:r>
            <a:endParaRPr lang="lv-LV" u="sng" dirty="0" smtClean="0">
              <a:latin typeface="+mj-lt"/>
            </a:endParaRPr>
          </a:p>
          <a:p>
            <a:pPr algn="just">
              <a:buFont typeface="Arial" pitchFamily="34" charset="0"/>
              <a:buChar char="•"/>
            </a:pPr>
            <a:endParaRPr lang="lv-LV" dirty="0" smtClean="0">
              <a:latin typeface="+mj-lt"/>
            </a:endParaRPr>
          </a:p>
          <a:p>
            <a:pPr algn="just">
              <a:buFont typeface="Arial" pitchFamily="34" charset="0"/>
              <a:buChar char="•"/>
            </a:pPr>
            <a:r>
              <a:rPr lang="lv-LV" b="1" dirty="0" smtClean="0">
                <a:latin typeface="+mj-lt"/>
              </a:rPr>
              <a:t> Septembris </a:t>
            </a:r>
            <a:r>
              <a:rPr lang="lv-LV" dirty="0" smtClean="0">
                <a:latin typeface="+mj-lt"/>
              </a:rPr>
              <a:t>/</a:t>
            </a:r>
            <a:r>
              <a:rPr lang="lv-LV" b="1" dirty="0" smtClean="0">
                <a:latin typeface="+mj-lt"/>
              </a:rPr>
              <a:t>oktobra pirmā puse - </a:t>
            </a:r>
            <a:r>
              <a:rPr lang="lv-LV" dirty="0" smtClean="0">
                <a:latin typeface="+mj-lt"/>
              </a:rPr>
              <a:t>projektu ideju vērtēšana;</a:t>
            </a:r>
          </a:p>
          <a:p>
            <a:pPr algn="just">
              <a:buFont typeface="Arial" pitchFamily="34" charset="0"/>
              <a:buChar char="•"/>
            </a:pPr>
            <a:endParaRPr lang="lv-LV" dirty="0" smtClean="0">
              <a:latin typeface="+mj-lt"/>
            </a:endParaRPr>
          </a:p>
          <a:p>
            <a:pPr algn="just">
              <a:buFont typeface="Arial" pitchFamily="34" charset="0"/>
              <a:buChar char="•"/>
            </a:pPr>
            <a:r>
              <a:rPr lang="lv-LV" dirty="0" smtClean="0">
                <a:latin typeface="+mj-lt"/>
              </a:rPr>
              <a:t> </a:t>
            </a:r>
            <a:r>
              <a:rPr lang="lv-LV" b="1" dirty="0" smtClean="0">
                <a:latin typeface="+mj-lt"/>
              </a:rPr>
              <a:t>Oktobris /novembra pirmā puse – </a:t>
            </a:r>
            <a:r>
              <a:rPr lang="lv-LV" dirty="0" smtClean="0">
                <a:latin typeface="+mj-lt"/>
              </a:rPr>
              <a:t>vērtēšanas komisijas atzinumi un vērtēšanas komisijas ziņojuma sagatavošana;</a:t>
            </a:r>
          </a:p>
          <a:p>
            <a:pPr algn="just"/>
            <a:endParaRPr lang="lv-LV" dirty="0" smtClean="0">
              <a:latin typeface="+mj-lt"/>
            </a:endParaRPr>
          </a:p>
          <a:p>
            <a:pPr algn="just">
              <a:buFont typeface="Arial" pitchFamily="34" charset="0"/>
              <a:buChar char="•"/>
            </a:pPr>
            <a:r>
              <a:rPr lang="lv-LV" dirty="0" smtClean="0">
                <a:latin typeface="+mj-lt"/>
              </a:rPr>
              <a:t> </a:t>
            </a:r>
            <a:r>
              <a:rPr lang="lv-LV" b="1" dirty="0" smtClean="0">
                <a:latin typeface="+mj-lt"/>
              </a:rPr>
              <a:t>Novembra otrā puse – </a:t>
            </a:r>
            <a:r>
              <a:rPr lang="lv-LV" dirty="0" smtClean="0">
                <a:latin typeface="+mj-lt"/>
              </a:rPr>
              <a:t>ziņojuma par </a:t>
            </a:r>
            <a:r>
              <a:rPr lang="lv-LV" dirty="0" err="1" smtClean="0">
                <a:latin typeface="+mj-lt"/>
              </a:rPr>
              <a:t>priekšatlasi</a:t>
            </a:r>
            <a:r>
              <a:rPr lang="lv-LV" dirty="0" smtClean="0">
                <a:latin typeface="+mj-lt"/>
              </a:rPr>
              <a:t> un atbalstāmo projekta ideju saraksta virzīšana apstiprināšanai Ministru kabinetā;</a:t>
            </a:r>
            <a:endParaRPr lang="lv-LV" b="1" dirty="0" smtClean="0">
              <a:latin typeface="+mj-lt"/>
            </a:endParaRPr>
          </a:p>
          <a:p>
            <a:pPr algn="just"/>
            <a:endParaRPr lang="lv-LV" dirty="0" smtClean="0">
              <a:latin typeface="+mj-lt"/>
            </a:endParaRPr>
          </a:p>
          <a:p>
            <a:pPr lvl="0" algn="just">
              <a:buFont typeface="Arial" pitchFamily="34" charset="0"/>
              <a:buChar char="•"/>
            </a:pPr>
            <a:r>
              <a:rPr lang="lv-LV" b="1" dirty="0" smtClean="0">
                <a:latin typeface="+mj-lt"/>
              </a:rPr>
              <a:t> 2016.gada beigas – </a:t>
            </a:r>
            <a:r>
              <a:rPr lang="lv-LV" dirty="0" smtClean="0">
                <a:latin typeface="+mj-lt"/>
              </a:rPr>
              <a:t>projektu atlases uzsākšana</a:t>
            </a:r>
            <a:endParaRPr lang="lv-LV" b="1" dirty="0" smtClean="0">
              <a:latin typeface="+mj-lt"/>
            </a:endParaRP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10</a:t>
            </a:fld>
            <a:endParaRPr lang="en-US" altLang="lv-LV"/>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isnstūris 2"/>
          <p:cNvSpPr/>
          <p:nvPr/>
        </p:nvSpPr>
        <p:spPr>
          <a:xfrm>
            <a:off x="2980944" y="3321284"/>
            <a:ext cx="4498848" cy="523220"/>
          </a:xfrm>
          <a:prstGeom prst="rect">
            <a:avLst/>
          </a:prstGeom>
        </p:spPr>
        <p:txBody>
          <a:bodyPr wrap="square">
            <a:spAutoFit/>
          </a:bodyPr>
          <a:lstStyle/>
          <a:p>
            <a:r>
              <a:rPr lang="lv-LV" sz="2800" dirty="0" smtClean="0"/>
              <a:t>Paldies par uzmanību!</a:t>
            </a:r>
            <a:endParaRPr lang="lv-LV" sz="2800" dirty="0"/>
          </a:p>
        </p:txBody>
      </p:sp>
      <p:pic>
        <p:nvPicPr>
          <p:cNvPr id="4" name="Picture 3"/>
          <p:cNvPicPr>
            <a:picLocks noChangeAspect="1" noChangeArrowheads="1"/>
          </p:cNvPicPr>
          <p:nvPr/>
        </p:nvPicPr>
        <p:blipFill>
          <a:blip r:embed="rId2" cstate="print"/>
          <a:srcRect/>
          <a:stretch>
            <a:fillRect/>
          </a:stretch>
        </p:blipFill>
        <p:spPr bwMode="auto">
          <a:xfrm>
            <a:off x="2805188" y="5056632"/>
            <a:ext cx="3915652" cy="9475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146304"/>
            <a:ext cx="6096000" cy="1463040"/>
          </a:xfrm>
        </p:spPr>
        <p:txBody>
          <a:bodyPr>
            <a:normAutofit fontScale="90000"/>
          </a:bodyPr>
          <a:lstStyle/>
          <a:p>
            <a:pPr algn="ctr"/>
            <a:r>
              <a:rPr lang="lv-LV" altLang="lv-LV" dirty="0" smtClean="0">
                <a:latin typeface="+mj-lt"/>
                <a:ea typeface="MS PGothic" pitchFamily="34" charset="-128"/>
              </a:rPr>
              <a:t>5.5.1. SAM “Saglabāt, aizsargāt un attīstīt nozīmīgu kultūras un dabas mantojumu, kā arī attīstīt ar to saistītos pakalpojumus”</a:t>
            </a:r>
            <a:br>
              <a:rPr lang="lv-LV" altLang="lv-LV" dirty="0" smtClean="0">
                <a:latin typeface="+mj-lt"/>
                <a:ea typeface="MS PGothic" pitchFamily="34" charset="-128"/>
              </a:rPr>
            </a:br>
            <a:r>
              <a:rPr lang="lv-LV" altLang="lv-LV" sz="2800" dirty="0" smtClean="0">
                <a:ea typeface="MS PGothic" pitchFamily="34" charset="-128"/>
              </a:rPr>
              <a:t/>
            </a:r>
            <a:br>
              <a:rPr lang="lv-LV" altLang="lv-LV" sz="2800" dirty="0" smtClean="0">
                <a:ea typeface="MS PGothic" pitchFamily="34" charset="-128"/>
              </a:rPr>
            </a:br>
            <a:r>
              <a:rPr lang="lv-LV" altLang="lv-LV" dirty="0" smtClean="0">
                <a:ea typeface="MS PGothic" pitchFamily="34" charset="-128"/>
              </a:rPr>
              <a:t/>
            </a:r>
            <a:br>
              <a:rPr lang="lv-LV" altLang="lv-LV" dirty="0" smtClean="0">
                <a:ea typeface="MS PGothic" pitchFamily="34" charset="-128"/>
              </a:rPr>
            </a:br>
            <a:endParaRPr lang="lv-LV" dirty="0"/>
          </a:p>
        </p:txBody>
      </p:sp>
      <p:sp>
        <p:nvSpPr>
          <p:cNvPr id="3" name="Satura vietturis 2"/>
          <p:cNvSpPr>
            <a:spLocks noGrp="1"/>
          </p:cNvSpPr>
          <p:nvPr>
            <p:ph idx="1"/>
          </p:nvPr>
        </p:nvSpPr>
        <p:spPr>
          <a:xfrm>
            <a:off x="448056" y="1752600"/>
            <a:ext cx="8238744" cy="4876800"/>
          </a:xfrm>
        </p:spPr>
        <p:txBody>
          <a:bodyPr>
            <a:normAutofit fontScale="70000" lnSpcReduction="20000"/>
          </a:bodyPr>
          <a:lstStyle/>
          <a:p>
            <a:pPr lvl="0" algn="just"/>
            <a:r>
              <a:rPr lang="lv-LV" altLang="lv-LV" sz="2600" b="1" dirty="0" smtClean="0">
                <a:latin typeface="+mj-lt"/>
                <a:ea typeface="MS PGothic" pitchFamily="34" charset="-128"/>
              </a:rPr>
              <a:t>Mērķis:</a:t>
            </a:r>
            <a:r>
              <a:rPr lang="lv-LV" altLang="lv-LV" sz="2600" dirty="0" smtClean="0">
                <a:latin typeface="+mj-lt"/>
                <a:ea typeface="MS PGothic" pitchFamily="34" charset="-128"/>
              </a:rPr>
              <a:t> </a:t>
            </a:r>
            <a:r>
              <a:rPr lang="lv-LV" sz="2600" dirty="0" smtClean="0">
                <a:latin typeface="+mj-lt"/>
              </a:rPr>
              <a:t>saglabāt, aizsargāt un attīstīt nozīmīgu </a:t>
            </a:r>
            <a:r>
              <a:rPr lang="lv-LV" sz="2600" b="1" dirty="0" smtClean="0">
                <a:latin typeface="+mj-lt"/>
              </a:rPr>
              <a:t>kultūras un dabas mantojumu </a:t>
            </a:r>
            <a:r>
              <a:rPr lang="lv-LV" sz="2600" dirty="0" smtClean="0">
                <a:latin typeface="+mj-lt"/>
              </a:rPr>
              <a:t>un attīstīt esošās funkcijas un piedāvāt jaunradītus </a:t>
            </a:r>
            <a:r>
              <a:rPr lang="lv-LV" sz="2600" b="1" dirty="0" smtClean="0">
                <a:latin typeface="+mj-lt"/>
              </a:rPr>
              <a:t>pakalpojumus</a:t>
            </a:r>
            <a:r>
              <a:rPr lang="lv-LV" sz="2600" dirty="0" smtClean="0">
                <a:latin typeface="+mj-lt"/>
              </a:rPr>
              <a:t> kultūras un dabas mantojuma objektos, nodrošinot investīciju ilgtspēju un ietekmi uz nozīmīgu kultūras un dabas mantojuma objektu sociālekonomiskā potenciāla attīstību un integrāciju vietējās ekonomikas struktūrā.</a:t>
            </a:r>
          </a:p>
          <a:p>
            <a:pPr lvl="0" algn="just"/>
            <a:endParaRPr lang="lv-LV" sz="1400" dirty="0" smtClean="0">
              <a:latin typeface="+mj-lt"/>
            </a:endParaRPr>
          </a:p>
          <a:p>
            <a:r>
              <a:rPr lang="lv-LV" altLang="lv-LV" sz="2600" b="1" dirty="0" smtClean="0">
                <a:latin typeface="+mj-lt"/>
                <a:ea typeface="MS PGothic" pitchFamily="34" charset="-128"/>
              </a:rPr>
              <a:t>Projektu iesniedzēji: </a:t>
            </a:r>
            <a:r>
              <a:rPr lang="lv-LV" altLang="lv-LV" sz="2600" dirty="0" smtClean="0">
                <a:latin typeface="+mj-lt"/>
                <a:ea typeface="MS PGothic" pitchFamily="34" charset="-128"/>
              </a:rPr>
              <a:t>pašvaldības, pašvaldību iestādes.</a:t>
            </a:r>
          </a:p>
          <a:p>
            <a:endParaRPr lang="lv-LV" altLang="lv-LV" sz="1400" dirty="0" smtClean="0">
              <a:latin typeface="+mj-lt"/>
              <a:ea typeface="MS PGothic" pitchFamily="34" charset="-128"/>
            </a:endParaRPr>
          </a:p>
          <a:p>
            <a:pPr lvl="0"/>
            <a:r>
              <a:rPr lang="lv-LV" altLang="lv-LV" sz="2600" b="1" dirty="0" smtClean="0">
                <a:latin typeface="+mj-lt"/>
                <a:ea typeface="MS PGothic" pitchFamily="34" charset="-128"/>
              </a:rPr>
              <a:t>Sadarbības partneris: </a:t>
            </a:r>
            <a:r>
              <a:rPr lang="lv-LV" sz="2600" dirty="0" smtClean="0">
                <a:latin typeface="+mj-lt"/>
              </a:rPr>
              <a:t>pašvaldības, plānošanas reģioni, kultūras un dabas mantojuma īpašnieki (biedrības, nodibinājumi, reliģiskas organizācijas, juridiskas vai komercreģistrā, reģistrētas fiziskas personas), komersanti,  valsts pārvaldes iestādes.</a:t>
            </a:r>
          </a:p>
          <a:p>
            <a:endParaRPr lang="lv-LV" altLang="lv-LV" sz="1400" dirty="0" smtClean="0">
              <a:latin typeface="+mj-lt"/>
              <a:ea typeface="MS PGothic" pitchFamily="34" charset="-128"/>
            </a:endParaRPr>
          </a:p>
          <a:p>
            <a:pPr lvl="0"/>
            <a:r>
              <a:rPr lang="lv-LV" sz="2600" b="1" dirty="0" smtClean="0">
                <a:latin typeface="+mj-lt"/>
              </a:rPr>
              <a:t>Ierobežota projektu iesniegumu atlase</a:t>
            </a:r>
            <a:r>
              <a:rPr lang="lv-LV" sz="2600" dirty="0" smtClean="0">
                <a:latin typeface="+mj-lt"/>
              </a:rPr>
              <a:t>:</a:t>
            </a:r>
          </a:p>
          <a:p>
            <a:pPr lvl="1"/>
            <a:r>
              <a:rPr lang="lv-LV" sz="2600" b="1" dirty="0" smtClean="0">
                <a:latin typeface="+mj-lt"/>
              </a:rPr>
              <a:t>pirmā</a:t>
            </a:r>
            <a:r>
              <a:rPr lang="lv-LV" sz="2600" dirty="0" smtClean="0">
                <a:latin typeface="+mj-lt"/>
              </a:rPr>
              <a:t> atlases kārta „Ieguldījumi kultūras un dabas mantojuma attīstībai visā Latvijas teritorijā izņemot Baltijas jūras piekrastes pašvaldības” (turpmāk – pirmā atlases kārta)</a:t>
            </a:r>
            <a:r>
              <a:rPr lang="lv-LV" sz="2800" dirty="0" smtClean="0"/>
              <a:t> </a:t>
            </a:r>
            <a:r>
              <a:rPr lang="lv-LV" sz="2600" dirty="0" smtClean="0">
                <a:latin typeface="+mj-lt"/>
              </a:rPr>
              <a:t>23 753 594 </a:t>
            </a:r>
            <a:r>
              <a:rPr lang="lv-LV" sz="2600" i="1" dirty="0" err="1" smtClean="0">
                <a:latin typeface="+mj-lt"/>
              </a:rPr>
              <a:t>euro</a:t>
            </a:r>
            <a:r>
              <a:rPr lang="lv-LV" sz="2600" dirty="0" smtClean="0">
                <a:latin typeface="+mj-lt"/>
              </a:rPr>
              <a:t>;</a:t>
            </a:r>
          </a:p>
          <a:p>
            <a:pPr lvl="1"/>
            <a:r>
              <a:rPr lang="lv-LV" sz="2600" b="1" dirty="0" smtClean="0">
                <a:latin typeface="+mj-lt"/>
              </a:rPr>
              <a:t>otrā</a:t>
            </a:r>
            <a:r>
              <a:rPr lang="lv-LV" sz="2600" dirty="0" smtClean="0">
                <a:latin typeface="+mj-lt"/>
              </a:rPr>
              <a:t> atlases kārta „Ieguldījumi kultūras un dabas mantojuma attīstībai pašvaldībās, kuru administratīvā teritorija robežojas ar jūru (izņemot Rīgu)” (turpmāk – otrā atlases kārta)</a:t>
            </a:r>
            <a:r>
              <a:rPr lang="lv-LV" sz="2800" dirty="0" smtClean="0"/>
              <a:t> </a:t>
            </a:r>
            <a:r>
              <a:rPr lang="lv-LV" sz="2600" dirty="0" smtClean="0"/>
              <a:t>17 647 059 </a:t>
            </a:r>
            <a:r>
              <a:rPr lang="lv-LV" sz="2600" i="1" dirty="0" err="1" smtClean="0"/>
              <a:t>euro</a:t>
            </a:r>
            <a:r>
              <a:rPr lang="lv-LV" sz="2600" dirty="0" smtClean="0">
                <a:latin typeface="+mj-lt"/>
              </a:rPr>
              <a:t>.</a:t>
            </a:r>
          </a:p>
          <a:p>
            <a:endParaRPr lang="lv-LV" altLang="lv-LV" sz="3000" dirty="0" smtClean="0">
              <a:latin typeface="+mj-lt"/>
              <a:ea typeface="MS PGothic" pitchFamily="34" charset="-128"/>
            </a:endParaRP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2</a:t>
            </a:fld>
            <a:endParaRPr lang="en-US" altLang="lv-LV"/>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Atbalstāmās darbības</a:t>
            </a:r>
            <a:endParaRPr lang="lv-LV" dirty="0">
              <a:latin typeface="+mj-lt"/>
            </a:endParaRPr>
          </a:p>
        </p:txBody>
      </p:sp>
      <p:sp>
        <p:nvSpPr>
          <p:cNvPr id="3" name="Satura vietturis 2"/>
          <p:cNvSpPr>
            <a:spLocks noGrp="1"/>
          </p:cNvSpPr>
          <p:nvPr>
            <p:ph idx="1"/>
          </p:nvPr>
        </p:nvSpPr>
        <p:spPr>
          <a:xfrm>
            <a:off x="265176" y="1417642"/>
            <a:ext cx="8421624" cy="5211758"/>
          </a:xfrm>
        </p:spPr>
        <p:txBody>
          <a:bodyPr>
            <a:normAutofit lnSpcReduction="10000"/>
          </a:bodyPr>
          <a:lstStyle/>
          <a:p>
            <a:endParaRPr lang="lv-LV" dirty="0" smtClean="0">
              <a:latin typeface="+mj-lt"/>
            </a:endParaRPr>
          </a:p>
          <a:p>
            <a:pPr>
              <a:buFontTx/>
              <a:buChar char="-"/>
            </a:pPr>
            <a:r>
              <a:rPr lang="lv-LV" dirty="0" smtClean="0">
                <a:latin typeface="+mj-lt"/>
              </a:rPr>
              <a:t> valsts nozīmes arhitektūras, arheoloģijas, vēstures, kā arī pilsētbūvniecības </a:t>
            </a:r>
            <a:r>
              <a:rPr lang="lv-LV" b="1" dirty="0" smtClean="0">
                <a:latin typeface="+mj-lt"/>
              </a:rPr>
              <a:t>pieminekļu</a:t>
            </a:r>
            <a:r>
              <a:rPr lang="lv-LV" dirty="0" smtClean="0">
                <a:latin typeface="+mj-lt"/>
              </a:rPr>
              <a:t> atjaunošana, konservācija, pārbūve vai restaurācija;</a:t>
            </a:r>
          </a:p>
          <a:p>
            <a:endParaRPr lang="lv-LV" sz="500" dirty="0" smtClean="0">
              <a:latin typeface="+mj-lt"/>
            </a:endParaRPr>
          </a:p>
          <a:p>
            <a:pPr>
              <a:buFontTx/>
              <a:buChar char="-"/>
            </a:pPr>
            <a:r>
              <a:rPr lang="lv-LV" dirty="0" smtClean="0">
                <a:latin typeface="+mj-lt"/>
              </a:rPr>
              <a:t>ar kultūras un dabas mantojumu saistītās </a:t>
            </a:r>
            <a:r>
              <a:rPr lang="lv-LV" b="1" dirty="0" smtClean="0">
                <a:latin typeface="+mj-lt"/>
              </a:rPr>
              <a:t>infrastruktūras būvju </a:t>
            </a:r>
            <a:r>
              <a:rPr lang="lv-LV" dirty="0" smtClean="0">
                <a:latin typeface="+mj-lt"/>
              </a:rPr>
              <a:t>atjaunošana, konservācija, pārbūve, restaurācija vai </a:t>
            </a:r>
            <a:r>
              <a:rPr lang="lv-LV" b="1" dirty="0" smtClean="0">
                <a:latin typeface="+mj-lt"/>
              </a:rPr>
              <a:t>jaunu infrastruktūras būvju </a:t>
            </a:r>
            <a:r>
              <a:rPr lang="lv-LV" dirty="0" smtClean="0">
                <a:latin typeface="+mj-lt"/>
              </a:rPr>
              <a:t>būvniecība un </a:t>
            </a:r>
            <a:r>
              <a:rPr lang="lv-LV" b="1" dirty="0" smtClean="0">
                <a:latin typeface="+mj-lt"/>
              </a:rPr>
              <a:t>publiskās ārtelpas </a:t>
            </a:r>
            <a:r>
              <a:rPr lang="lv-LV" dirty="0" smtClean="0">
                <a:latin typeface="+mj-lt"/>
              </a:rPr>
              <a:t>attīstīšana atbalstāmo objektu apkārtnē, kas ir vērsta uz kultūras un dabas mantojuma saglabāšanu, aizsardzību un attīstību;</a:t>
            </a:r>
          </a:p>
          <a:p>
            <a:endParaRPr lang="lv-LV" sz="500" dirty="0" smtClean="0">
              <a:latin typeface="+mj-lt"/>
            </a:endParaRPr>
          </a:p>
          <a:p>
            <a:pPr>
              <a:buFontTx/>
              <a:buChar char="-"/>
            </a:pPr>
            <a:r>
              <a:rPr lang="lv-LV" b="1" dirty="0" smtClean="0">
                <a:latin typeface="+mj-lt"/>
              </a:rPr>
              <a:t> jaunu pakalpojumu izveide</a:t>
            </a:r>
            <a:r>
              <a:rPr lang="lv-LV" dirty="0" smtClean="0">
                <a:latin typeface="+mj-lt"/>
              </a:rPr>
              <a:t>, paplašinot kultūras un dabas mantojuma saturisko piedāvājumu;</a:t>
            </a:r>
          </a:p>
          <a:p>
            <a:endParaRPr lang="lv-LV" sz="500" dirty="0" smtClean="0">
              <a:latin typeface="+mj-lt"/>
            </a:endParaRPr>
          </a:p>
          <a:p>
            <a:pPr>
              <a:buFontTx/>
              <a:buChar char="-"/>
            </a:pPr>
            <a:r>
              <a:rPr lang="lv-LV" b="1" dirty="0" smtClean="0">
                <a:latin typeface="+mj-lt"/>
              </a:rPr>
              <a:t> projekta vadības </a:t>
            </a:r>
            <a:r>
              <a:rPr lang="lv-LV" dirty="0" smtClean="0">
                <a:latin typeface="+mj-lt"/>
              </a:rPr>
              <a:t>nodrošināšana;</a:t>
            </a:r>
          </a:p>
          <a:p>
            <a:endParaRPr lang="lv-LV" sz="500" dirty="0" smtClean="0">
              <a:latin typeface="+mj-lt"/>
            </a:endParaRPr>
          </a:p>
          <a:p>
            <a:r>
              <a:rPr lang="lv-LV" dirty="0" smtClean="0">
                <a:latin typeface="+mj-lt"/>
              </a:rPr>
              <a:t>- </a:t>
            </a:r>
            <a:r>
              <a:rPr lang="lv-LV" b="1" dirty="0" smtClean="0">
                <a:latin typeface="+mj-lt"/>
              </a:rPr>
              <a:t>publicitātes </a:t>
            </a:r>
            <a:r>
              <a:rPr lang="lv-LV" dirty="0" smtClean="0">
                <a:latin typeface="+mj-lt"/>
              </a:rPr>
              <a:t>pasākumi par projekta īstenošanu.</a:t>
            </a:r>
          </a:p>
          <a:p>
            <a:pPr lvl="0"/>
            <a:endParaRPr lang="lv-LV" dirty="0" smtClean="0"/>
          </a:p>
          <a:p>
            <a:pPr algn="just"/>
            <a:r>
              <a:rPr lang="lv-LV" sz="2100" dirty="0" smtClean="0">
                <a:latin typeface="+mj-lt"/>
              </a:rPr>
              <a:t>Pašvaldībām, kuru teritorijās paredzēts īstenot projektu, ir apstiprinātas pašvaldības attīstības programmas un projektā plānotās investīcijas ir pamatotas attiecīgās pašvaldības attīstības programmā.</a:t>
            </a:r>
            <a:endParaRPr lang="lv-LV" sz="2100" dirty="0">
              <a:latin typeface="+mj-lt"/>
            </a:endParaRPr>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3</a:t>
            </a:fld>
            <a:endParaRPr lang="en-US" altLang="lv-LV"/>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Attiecināmās izmaksas</a:t>
            </a:r>
            <a:endParaRPr lang="lv-LV" dirty="0">
              <a:latin typeface="+mj-lt"/>
            </a:endParaRPr>
          </a:p>
        </p:txBody>
      </p:sp>
      <p:sp>
        <p:nvSpPr>
          <p:cNvPr id="3" name="Satura vietturis 2"/>
          <p:cNvSpPr>
            <a:spLocks noGrp="1"/>
          </p:cNvSpPr>
          <p:nvPr>
            <p:ph idx="1"/>
          </p:nvPr>
        </p:nvSpPr>
        <p:spPr>
          <a:xfrm>
            <a:off x="384048" y="1417642"/>
            <a:ext cx="8302752" cy="5211758"/>
          </a:xfrm>
        </p:spPr>
        <p:txBody>
          <a:bodyPr>
            <a:normAutofit/>
          </a:bodyPr>
          <a:lstStyle/>
          <a:p>
            <a:pPr lvl="1"/>
            <a:r>
              <a:rPr lang="lv-LV" dirty="0" smtClean="0"/>
              <a:t>projekta tiešās </a:t>
            </a:r>
            <a:r>
              <a:rPr lang="lv-LV" b="1" dirty="0" smtClean="0"/>
              <a:t>personāl</a:t>
            </a:r>
            <a:r>
              <a:rPr lang="lv-LV" dirty="0" smtClean="0"/>
              <a:t>a izmaksas;</a:t>
            </a:r>
          </a:p>
          <a:p>
            <a:pPr lvl="1"/>
            <a:r>
              <a:rPr lang="lv-LV" dirty="0" smtClean="0"/>
              <a:t>projekta </a:t>
            </a:r>
            <a:r>
              <a:rPr lang="lv-LV" b="1" dirty="0" smtClean="0"/>
              <a:t>pamatojošās dokumentācijas </a:t>
            </a:r>
            <a:r>
              <a:rPr lang="lv-LV" dirty="0" smtClean="0"/>
              <a:t>sagatavošanas izmaksas, izņemot projekta iesnieguma veidlapas aizpildīšanas izmaksas;</a:t>
            </a:r>
          </a:p>
          <a:p>
            <a:pPr lvl="1"/>
            <a:r>
              <a:rPr lang="lv-LV" dirty="0" smtClean="0"/>
              <a:t>būvuzraudzības, autoruzraudzības, arheoloģiskās </a:t>
            </a:r>
            <a:r>
              <a:rPr lang="lv-LV" b="1" dirty="0" smtClean="0"/>
              <a:t>uzraudzības</a:t>
            </a:r>
            <a:r>
              <a:rPr lang="lv-LV" dirty="0" smtClean="0"/>
              <a:t> izmaksas;</a:t>
            </a:r>
          </a:p>
          <a:p>
            <a:pPr lvl="1"/>
            <a:r>
              <a:rPr lang="lv-LV" b="1" dirty="0" smtClean="0"/>
              <a:t>būvdarbu</a:t>
            </a:r>
            <a:r>
              <a:rPr lang="lv-LV" dirty="0" smtClean="0"/>
              <a:t> izmaksas;</a:t>
            </a:r>
          </a:p>
          <a:p>
            <a:pPr lvl="1"/>
            <a:r>
              <a:rPr lang="lv-LV" b="1" dirty="0" smtClean="0">
                <a:latin typeface="Times New Roman" panose="02020603050405020304" pitchFamily="18" charset="0"/>
                <a:ea typeface="MS PGothic" pitchFamily="34" charset="-128"/>
                <a:cs typeface="Times New Roman" panose="02020603050405020304" pitchFamily="18" charset="0"/>
              </a:rPr>
              <a:t>telpu aprīkošana un pielāgošana </a:t>
            </a:r>
            <a:r>
              <a:rPr lang="lv-LV" dirty="0" smtClean="0">
                <a:latin typeface="Times New Roman" panose="02020603050405020304" pitchFamily="18" charset="0"/>
                <a:ea typeface="MS PGothic" pitchFamily="34" charset="-128"/>
                <a:cs typeface="Times New Roman" panose="02020603050405020304" pitchFamily="18" charset="0"/>
              </a:rPr>
              <a:t>vēsturisko priekšmetu glabāšanai, restaurācijai un pakalpojumu sniegšanai, tai skaitā tūrisma informācijas centra izveides izmaksas un izmaksas, kas nepieciešamas būves vai tās daļas pieņemšanai ekspluatācijā, nepārsniedzot septiņus procentus no projekta kopējām attiecināmajām izmaksām;</a:t>
            </a:r>
          </a:p>
          <a:p>
            <a:pPr lvl="1"/>
            <a:r>
              <a:rPr lang="lv-LV" b="1" dirty="0" smtClean="0">
                <a:latin typeface="Times New Roman" panose="02020603050405020304" pitchFamily="18" charset="0"/>
                <a:ea typeface="MS PGothic" pitchFamily="34" charset="-128"/>
                <a:cs typeface="Times New Roman" panose="02020603050405020304" pitchFamily="18" charset="0"/>
              </a:rPr>
              <a:t>ekspozīcijas</a:t>
            </a:r>
            <a:r>
              <a:rPr lang="lv-LV" dirty="0" smtClean="0">
                <a:latin typeface="Times New Roman" panose="02020603050405020304" pitchFamily="18" charset="0"/>
                <a:ea typeface="MS PGothic" pitchFamily="34" charset="-128"/>
                <a:cs typeface="Times New Roman" panose="02020603050405020304" pitchFamily="18" charset="0"/>
              </a:rPr>
              <a:t> izmaksas, aprīkojuma iegādes un uzstādīšanas izmaksas;</a:t>
            </a:r>
          </a:p>
          <a:p>
            <a:pPr lvl="1"/>
            <a:r>
              <a:rPr lang="lv-LV" dirty="0" smtClean="0"/>
              <a:t>izmaksas, kas saistītas ar būves </a:t>
            </a:r>
            <a:r>
              <a:rPr lang="lv-LV" b="1" dirty="0" smtClean="0"/>
              <a:t>nodošanu ekspluatācijā</a:t>
            </a:r>
            <a:r>
              <a:rPr lang="lv-LV" dirty="0" smtClean="0"/>
              <a:t>;</a:t>
            </a:r>
          </a:p>
          <a:p>
            <a:pPr lvl="1"/>
            <a:r>
              <a:rPr lang="lv-LV" dirty="0" smtClean="0"/>
              <a:t>ar projekta darbībām tieši saistīto </a:t>
            </a:r>
            <a:r>
              <a:rPr lang="lv-LV" b="1" dirty="0" smtClean="0"/>
              <a:t>publicitātes</a:t>
            </a:r>
            <a:r>
              <a:rPr lang="lv-LV" dirty="0" smtClean="0"/>
              <a:t> pasākumu izmaksas.</a:t>
            </a:r>
          </a:p>
          <a:p>
            <a:pPr lvl="1"/>
            <a:endParaRPr lang="lv-LV" dirty="0" smtClean="0">
              <a:latin typeface="Times New Roman" panose="02020603050405020304" pitchFamily="18" charset="0"/>
              <a:ea typeface="MS PGothic" pitchFamily="34" charset="-128"/>
              <a:cs typeface="Times New Roman" panose="02020603050405020304" pitchFamily="18" charset="0"/>
            </a:endParaRP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4</a:t>
            </a:fld>
            <a:endParaRPr lang="en-US" altLang="lv-LV"/>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Autofit/>
          </a:bodyPr>
          <a:lstStyle/>
          <a:p>
            <a:r>
              <a:rPr lang="lv-LV" sz="2200" dirty="0" smtClean="0">
                <a:latin typeface="+mj-lt"/>
              </a:rPr>
              <a:t>Projektu ideju un kopīgās sadarbības projekta stratēģijas sākotnējās redakcijas vērtēšanas komisija</a:t>
            </a:r>
          </a:p>
        </p:txBody>
      </p:sp>
      <p:sp>
        <p:nvSpPr>
          <p:cNvPr id="3" name="Satura vietturis 2"/>
          <p:cNvSpPr>
            <a:spLocks noGrp="1"/>
          </p:cNvSpPr>
          <p:nvPr>
            <p:ph idx="1"/>
          </p:nvPr>
        </p:nvSpPr>
        <p:spPr>
          <a:xfrm>
            <a:off x="290945" y="1752600"/>
            <a:ext cx="8395855" cy="4373573"/>
          </a:xfrm>
        </p:spPr>
        <p:txBody>
          <a:bodyPr>
            <a:normAutofit fontScale="92500"/>
          </a:bodyPr>
          <a:lstStyle/>
          <a:p>
            <a:r>
              <a:rPr lang="lv-LV" dirty="0" smtClean="0"/>
              <a:t> </a:t>
            </a:r>
            <a:endParaRPr lang="lv-LV" sz="1100" dirty="0" smtClean="0"/>
          </a:p>
          <a:p>
            <a:pPr lvl="0"/>
            <a:r>
              <a:rPr lang="lv-LV" sz="2100" dirty="0" smtClean="0">
                <a:latin typeface="Times New Roman" panose="02020603050405020304" pitchFamily="18" charset="0"/>
                <a:ea typeface="MS PGothic" pitchFamily="34" charset="-128"/>
                <a:cs typeface="Times New Roman" panose="02020603050405020304" pitchFamily="18" charset="0"/>
              </a:rPr>
              <a:t>Komisija, lai nodrošinātu Ministru kabineta 2016.gada 24.maija noteikumu Nr.322 „„Darbības programmas „Izaugsme un nodarbinātība” prioritārā virziena „Vides aizsardzības un resursu izmantošanas efektivitāte” 5.5.1. specifiskā atbalsta mērķa „Saglabāt, aizsargāt un attīstīt nozīmīgu kultūras un dabas mantojumu, kā arī attīstīt ar to saistītos pakalpojumus” īstenošanas noteikumi” 21.punktā noteiktā </a:t>
            </a:r>
            <a:r>
              <a:rPr lang="lv-LV" sz="2100" b="1" dirty="0" smtClean="0">
                <a:latin typeface="Times New Roman" panose="02020603050405020304" pitchFamily="18" charset="0"/>
                <a:ea typeface="MS PGothic" pitchFamily="34" charset="-128"/>
                <a:cs typeface="Times New Roman" panose="02020603050405020304" pitchFamily="18" charset="0"/>
              </a:rPr>
              <a:t>projektu iesniedzēju saraksta izveidi</a:t>
            </a:r>
            <a:r>
              <a:rPr lang="lv-LV" sz="2100" dirty="0" smtClean="0">
                <a:latin typeface="Times New Roman" panose="02020603050405020304" pitchFamily="18" charset="0"/>
                <a:ea typeface="MS PGothic" pitchFamily="34" charset="-128"/>
                <a:cs typeface="Times New Roman" panose="02020603050405020304" pitchFamily="18" charset="0"/>
              </a:rPr>
              <a:t>, </a:t>
            </a:r>
            <a:r>
              <a:rPr lang="lv-LV" sz="2100" b="1" dirty="0" smtClean="0">
                <a:latin typeface="Times New Roman" panose="02020603050405020304" pitchFamily="18" charset="0"/>
                <a:ea typeface="MS PGothic" pitchFamily="34" charset="-128"/>
                <a:cs typeface="Times New Roman" panose="02020603050405020304" pitchFamily="18" charset="0"/>
              </a:rPr>
              <a:t>veic projekta ideju vērtēšanu </a:t>
            </a:r>
            <a:r>
              <a:rPr lang="lv-LV" sz="2100" dirty="0" smtClean="0">
                <a:latin typeface="Times New Roman" panose="02020603050405020304" pitchFamily="18" charset="0"/>
                <a:ea typeface="MS PGothic" pitchFamily="34" charset="-128"/>
                <a:cs typeface="Times New Roman" panose="02020603050405020304" pitchFamily="18" charset="0"/>
              </a:rPr>
              <a:t>šādu MK noteikumi Nr.322 atlases kārtu uzsākšanai:</a:t>
            </a:r>
          </a:p>
          <a:p>
            <a:pPr lvl="1"/>
            <a:r>
              <a:rPr lang="lv-LV" dirty="0" smtClean="0"/>
              <a:t>pirmā atlases kārta „Ieguldījumi kultūras un dabas mantojuma attīstībai visā Latvijas teritorijā (tai skaitā Rīgā), izņemot pārējās Baltijas jūras piekrastes pašvaldības” (turpmāk – pirmā atlases kārta);</a:t>
            </a:r>
          </a:p>
          <a:p>
            <a:pPr lvl="1"/>
            <a:r>
              <a:rPr lang="lv-LV" dirty="0" smtClean="0"/>
              <a:t>otrā atlases kārta „Ieguldījumi kultūras un dabas mantojuma attīstībai pašvaldībās, kuru administratīvā teritorija robežojas ar jūru (izņemot Rīgu)” (turpmāk – otrā atlases kārta).</a:t>
            </a: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5</a:t>
            </a:fld>
            <a:endParaRPr lang="en-US" altLang="lv-LV"/>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pPr algn="ctr"/>
            <a:r>
              <a:rPr lang="lv-LV" sz="2200" dirty="0" smtClean="0">
                <a:latin typeface="+mj-lt"/>
              </a:rPr>
              <a:t>Komisijas sastāvs</a:t>
            </a:r>
          </a:p>
        </p:txBody>
      </p:sp>
      <p:sp>
        <p:nvSpPr>
          <p:cNvPr id="3" name="Satura vietturis 2"/>
          <p:cNvSpPr>
            <a:spLocks noGrp="1"/>
          </p:cNvSpPr>
          <p:nvPr>
            <p:ph idx="1"/>
          </p:nvPr>
        </p:nvSpPr>
        <p:spPr>
          <a:xfrm>
            <a:off x="446809" y="1417642"/>
            <a:ext cx="8239991" cy="5211758"/>
          </a:xfrm>
        </p:spPr>
        <p:txBody>
          <a:bodyPr>
            <a:normAutofit fontScale="85000" lnSpcReduction="10000"/>
          </a:bodyPr>
          <a:lstStyle/>
          <a:p>
            <a:pPr lvl="1">
              <a:buFont typeface="Courier New" pitchFamily="49" charset="0"/>
              <a:buChar char="o"/>
            </a:pPr>
            <a:r>
              <a:rPr lang="lv-LV" dirty="0" smtClean="0"/>
              <a:t>komisijas priekšsēdētājs (ar balsstiesībām) – Kultūras ministrijas deleģēts pārstāvis;</a:t>
            </a:r>
          </a:p>
          <a:p>
            <a:pPr lvl="1">
              <a:buFont typeface="Courier New" pitchFamily="49" charset="0"/>
              <a:buChar char="o"/>
            </a:pPr>
            <a:r>
              <a:rPr lang="lv-LV" dirty="0" smtClean="0"/>
              <a:t>komisijas priekšsēdētāja vietnieks (ar balsstiesībām) – Kultūras ministrijas deleģēts</a:t>
            </a:r>
          </a:p>
          <a:p>
            <a:pPr lvl="1">
              <a:buFont typeface="Courier New" pitchFamily="49" charset="0"/>
              <a:buChar char="o"/>
            </a:pPr>
            <a:r>
              <a:rPr lang="lv-LV" dirty="0" smtClean="0"/>
              <a:t>pārstāvis; </a:t>
            </a:r>
          </a:p>
          <a:p>
            <a:pPr lvl="1">
              <a:buFont typeface="Courier New" pitchFamily="49" charset="0"/>
              <a:buChar char="o"/>
            </a:pPr>
            <a:r>
              <a:rPr lang="lv-LV" u="sng" dirty="0" smtClean="0"/>
              <a:t>komisijas locekļi (ar balsstiesībām):</a:t>
            </a:r>
          </a:p>
          <a:p>
            <a:pPr lvl="2"/>
            <a:r>
              <a:rPr lang="lv-LV" dirty="0" smtClean="0"/>
              <a:t>viens Kultūras ministrijas Eiropas Savienības fondu departamenta pārstāvis;</a:t>
            </a:r>
          </a:p>
          <a:p>
            <a:pPr lvl="2"/>
            <a:r>
              <a:rPr lang="lv-LV" dirty="0" smtClean="0"/>
              <a:t>viens Kultūras ministrijas Kultūrpolitikas departamenta pārstāvis;</a:t>
            </a:r>
          </a:p>
          <a:p>
            <a:pPr lvl="2"/>
            <a:r>
              <a:rPr lang="lv-LV" dirty="0" smtClean="0"/>
              <a:t>viens Valsts kultūras pieminekļu aizsardzības inspekcijas deleģēts  pārstāvis;</a:t>
            </a:r>
          </a:p>
          <a:p>
            <a:pPr lvl="2"/>
            <a:r>
              <a:rPr lang="lv-LV" dirty="0" smtClean="0"/>
              <a:t>divi Vides aizsardzības un reģionālās attīstības ministrijas deleģēti pārstāvji;</a:t>
            </a:r>
          </a:p>
          <a:p>
            <a:pPr lvl="2"/>
            <a:r>
              <a:rPr lang="lv-LV" dirty="0" smtClean="0"/>
              <a:t>viens Ekonomikas ministrijas deleģēts pārstāvis;</a:t>
            </a:r>
          </a:p>
          <a:p>
            <a:pPr lvl="2"/>
            <a:r>
              <a:rPr lang="lv-LV" dirty="0" smtClean="0"/>
              <a:t>viens biedrības „Latvijas Pašvaldību savienība” deleģēts pārstāvis;</a:t>
            </a:r>
          </a:p>
          <a:p>
            <a:pPr lvl="2"/>
            <a:r>
              <a:rPr lang="lv-LV" dirty="0" smtClean="0"/>
              <a:t>viens biedrības „Latvijas Lielo pilsētu asociācija” deleģēts pārstāvis;</a:t>
            </a:r>
          </a:p>
          <a:p>
            <a:pPr lvl="2"/>
            <a:r>
              <a:rPr lang="lv-LV" dirty="0" smtClean="0"/>
              <a:t>viens Reģionālo centru apvienības deleģēts pārstāvis (pirmās atlases kārtas ietvaros);</a:t>
            </a:r>
          </a:p>
          <a:p>
            <a:pPr lvl="2"/>
            <a:r>
              <a:rPr lang="lv-LV" dirty="0" smtClean="0"/>
              <a:t>viens Latvijas piekrastes pašvaldību apvienības deleģēts pārstāvis (otrās atlases kārtas ietvaros);</a:t>
            </a:r>
          </a:p>
          <a:p>
            <a:pPr lvl="2"/>
            <a:r>
              <a:rPr lang="lv-LV" dirty="0" smtClean="0"/>
              <a:t>viens Novadu apvienības deleģēts pārstāvis (pirmās atlases kārtas ietvaros);</a:t>
            </a:r>
          </a:p>
          <a:p>
            <a:pPr lvl="2"/>
            <a:r>
              <a:rPr lang="lv-LV" dirty="0" smtClean="0"/>
              <a:t>vērtēšanas komisijas sekretariāts (turpmāk – sekretariāts) (bez balsstiesībām) – nodaļas pārstāvji.</a:t>
            </a: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6</a:t>
            </a:fld>
            <a:endParaRPr lang="en-US" altLang="lv-LV"/>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latin typeface="+mj-lt"/>
              </a:rPr>
              <a:t>Vērtēšanas komisijas uzdevumi</a:t>
            </a:r>
          </a:p>
        </p:txBody>
      </p:sp>
      <p:sp>
        <p:nvSpPr>
          <p:cNvPr id="3" name="Satura vietturis 2"/>
          <p:cNvSpPr>
            <a:spLocks noGrp="1"/>
          </p:cNvSpPr>
          <p:nvPr>
            <p:ph idx="1"/>
          </p:nvPr>
        </p:nvSpPr>
        <p:spPr>
          <a:xfrm>
            <a:off x="488373" y="1417642"/>
            <a:ext cx="8198427" cy="5211758"/>
          </a:xfrm>
        </p:spPr>
        <p:txBody>
          <a:bodyPr>
            <a:normAutofit fontScale="92500" lnSpcReduction="10000"/>
          </a:bodyPr>
          <a:lstStyle/>
          <a:p>
            <a:pPr lvl="1">
              <a:buNone/>
            </a:pPr>
            <a:r>
              <a:rPr lang="lv-LV" dirty="0" smtClean="0"/>
              <a:t>Komisijas locekļi lēmumus pieņem </a:t>
            </a:r>
            <a:r>
              <a:rPr lang="lv-LV" b="1" dirty="0" smtClean="0"/>
              <a:t>koleģiāli</a:t>
            </a:r>
            <a:r>
              <a:rPr lang="lv-LV" dirty="0" smtClean="0"/>
              <a:t>. </a:t>
            </a:r>
          </a:p>
          <a:p>
            <a:pPr lvl="1">
              <a:buFont typeface="Courier New" pitchFamily="49" charset="0"/>
              <a:buChar char="o"/>
            </a:pPr>
            <a:r>
              <a:rPr lang="lv-LV" dirty="0" smtClean="0"/>
              <a:t>izvērtē projekta ideju atbilstoši:</a:t>
            </a:r>
          </a:p>
          <a:p>
            <a:pPr lvl="2"/>
            <a:r>
              <a:rPr lang="lv-LV" dirty="0" smtClean="0"/>
              <a:t>projekta idejas priekšatlases </a:t>
            </a:r>
            <a:r>
              <a:rPr lang="lv-LV" b="1" dirty="0" smtClean="0"/>
              <a:t>vērtēšanas kritērijiem</a:t>
            </a:r>
            <a:r>
              <a:rPr lang="lv-LV" dirty="0" smtClean="0"/>
              <a:t>;</a:t>
            </a:r>
          </a:p>
          <a:p>
            <a:pPr lvl="2"/>
            <a:r>
              <a:rPr lang="lv-LV" dirty="0" smtClean="0"/>
              <a:t> projekta idejas priekšatlases vērtēšanas </a:t>
            </a:r>
            <a:r>
              <a:rPr lang="lv-LV" b="1" dirty="0" smtClean="0"/>
              <a:t>kritēriju piemērošanas metodikai;</a:t>
            </a:r>
          </a:p>
          <a:p>
            <a:pPr lvl="2"/>
            <a:r>
              <a:rPr lang="lv-LV" dirty="0" smtClean="0"/>
              <a:t>MK noteikumu Nr.322 sākotnējās ietekmes novērtējuma ziņojuma (anotācijas) 1.pielikumā „Kultūras mantojums un tūrisma attīstība” noteiktajam potenciāli atbalstāmo teritoriju </a:t>
            </a:r>
            <a:r>
              <a:rPr lang="lv-LV" b="1" dirty="0" smtClean="0"/>
              <a:t>kartējumam</a:t>
            </a:r>
            <a:r>
              <a:rPr lang="lv-LV" dirty="0" smtClean="0"/>
              <a:t>;</a:t>
            </a:r>
          </a:p>
          <a:p>
            <a:pPr lvl="1">
              <a:buFont typeface="Courier New" pitchFamily="49" charset="0"/>
              <a:buChar char="o"/>
            </a:pPr>
            <a:r>
              <a:rPr lang="lv-LV" b="1" dirty="0" smtClean="0"/>
              <a:t>izvērtē projekta idejas atbilstību vai neatbilstību </a:t>
            </a:r>
            <a:r>
              <a:rPr lang="lv-LV" dirty="0" smtClean="0"/>
              <a:t>kultūras un dabas mantojuma saglabāšanu, aizsardzību un attīstību regulējošiem normatīvajiem aktiem un Eiropas Savienības fondu plānošanas dokumentiem;</a:t>
            </a:r>
          </a:p>
          <a:p>
            <a:pPr lvl="1">
              <a:buFont typeface="Courier New" pitchFamily="49" charset="0"/>
              <a:buChar char="o"/>
            </a:pPr>
            <a:r>
              <a:rPr lang="lv-LV" b="1" dirty="0" smtClean="0"/>
              <a:t>sniedz atzinumus </a:t>
            </a:r>
            <a:r>
              <a:rPr lang="lv-LV" dirty="0" smtClean="0"/>
              <a:t>par projekta idejās noteikto mērķu, plānoto atbalstāmo darbību un sasniedzamo rezultātu, kā arī to īstenošanai plānotā finansējuma, ko paredzēts piesaistīt 5.5.1.SAM ietvaros, indikatīvo apmēru, kas tiek iekļauti </a:t>
            </a:r>
            <a:r>
              <a:rPr lang="lv-LV" b="1" dirty="0" smtClean="0"/>
              <a:t>projekta ideju vērtēšanas ziņojumā </a:t>
            </a:r>
            <a:r>
              <a:rPr lang="lv-LV" dirty="0" smtClean="0"/>
              <a:t>(turpmāk – ziņojums).</a:t>
            </a: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7</a:t>
            </a:fld>
            <a:endParaRPr lang="en-US" altLang="lv-LV"/>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mj-lt"/>
              </a:rPr>
              <a:t>Projekta ideju vērtēšana </a:t>
            </a:r>
          </a:p>
        </p:txBody>
      </p:sp>
      <p:sp>
        <p:nvSpPr>
          <p:cNvPr id="3" name="Satura vietturis 2"/>
          <p:cNvSpPr>
            <a:spLocks noGrp="1"/>
          </p:cNvSpPr>
          <p:nvPr>
            <p:ph idx="1"/>
          </p:nvPr>
        </p:nvSpPr>
        <p:spPr>
          <a:xfrm>
            <a:off x="301336" y="1417642"/>
            <a:ext cx="8385464" cy="5211758"/>
          </a:xfrm>
        </p:spPr>
        <p:txBody>
          <a:bodyPr>
            <a:normAutofit/>
          </a:bodyPr>
          <a:lstStyle/>
          <a:p>
            <a:pPr>
              <a:buFont typeface="Arial" pitchFamily="34" charset="0"/>
              <a:buChar char="•"/>
            </a:pPr>
            <a:r>
              <a:rPr lang="lv-LV" sz="1800" dirty="0" smtClean="0">
                <a:latin typeface="+mj-lt"/>
              </a:rPr>
              <a:t> Projektu ideju </a:t>
            </a:r>
            <a:r>
              <a:rPr lang="lv-LV" sz="1800" b="1" dirty="0" smtClean="0">
                <a:latin typeface="+mj-lt"/>
              </a:rPr>
              <a:t>vērtēšana</a:t>
            </a:r>
            <a:r>
              <a:rPr lang="lv-LV" sz="1800" dirty="0" smtClean="0">
                <a:latin typeface="+mj-lt"/>
              </a:rPr>
              <a:t> atbilstoši atbilstības kritērijiem un kvalitātes kritērijiem;</a:t>
            </a:r>
          </a:p>
          <a:p>
            <a:endParaRPr lang="lv-LV" sz="1800" dirty="0" smtClean="0">
              <a:latin typeface="+mj-lt"/>
            </a:endParaRPr>
          </a:p>
          <a:p>
            <a:pPr>
              <a:buFont typeface="Arial" pitchFamily="34" charset="0"/>
              <a:buChar char="•"/>
            </a:pPr>
            <a:r>
              <a:rPr lang="lv-LV" sz="1800" dirty="0" smtClean="0">
                <a:latin typeface="+mj-lt"/>
              </a:rPr>
              <a:t> Projekta idejas vērtēšanu </a:t>
            </a:r>
            <a:r>
              <a:rPr lang="lv-LV" sz="1800" b="1" dirty="0" smtClean="0">
                <a:latin typeface="+mj-lt"/>
              </a:rPr>
              <a:t>pārtrauc</a:t>
            </a:r>
            <a:r>
              <a:rPr lang="lv-LV" sz="1800" dirty="0" smtClean="0">
                <a:latin typeface="+mj-lt"/>
              </a:rPr>
              <a:t>, ja :</a:t>
            </a:r>
          </a:p>
          <a:p>
            <a:pPr lvl="1">
              <a:buFont typeface="Arial" pitchFamily="34" charset="0"/>
              <a:buChar char="•"/>
            </a:pPr>
            <a:r>
              <a:rPr lang="lv-LV" sz="1800" dirty="0" smtClean="0">
                <a:latin typeface="+mj-lt"/>
              </a:rPr>
              <a:t>projekta ideja </a:t>
            </a:r>
            <a:r>
              <a:rPr lang="lv-LV" sz="1800" b="1" dirty="0" smtClean="0">
                <a:latin typeface="+mj-lt"/>
              </a:rPr>
              <a:t>neatbilst vismaz vienam </a:t>
            </a:r>
            <a:r>
              <a:rPr lang="lv-LV" sz="1800" dirty="0" smtClean="0">
                <a:latin typeface="+mj-lt"/>
              </a:rPr>
              <a:t>izslēdzošajam atbilstības kritērijam;</a:t>
            </a:r>
          </a:p>
          <a:p>
            <a:pPr lvl="1">
              <a:buFont typeface="Arial" pitchFamily="34" charset="0"/>
              <a:buChar char="•"/>
            </a:pPr>
            <a:r>
              <a:rPr lang="lv-LV" sz="1800" dirty="0" smtClean="0">
                <a:latin typeface="+mj-lt"/>
              </a:rPr>
              <a:t>projekta ideja vērtējumā atbilstoši kvalitātes vērtēšanas kritērijiem vismaz vienā kvalitātes vērtēšanas kritērijā </a:t>
            </a:r>
            <a:r>
              <a:rPr lang="lv-LV" sz="1800" b="1" dirty="0" smtClean="0">
                <a:latin typeface="+mj-lt"/>
              </a:rPr>
              <a:t>neiegūst minimālo punktu skaitu.</a:t>
            </a:r>
          </a:p>
          <a:p>
            <a:pPr algn="just"/>
            <a:endParaRPr lang="lv-LV" sz="1800" dirty="0" smtClean="0">
              <a:latin typeface="+mj-lt"/>
            </a:endParaRPr>
          </a:p>
          <a:p>
            <a:pPr lvl="0" algn="just"/>
            <a:endParaRPr lang="lv-LV" sz="1900" dirty="0" smtClean="0">
              <a:latin typeface="+mj-lt"/>
            </a:endParaRPr>
          </a:p>
          <a:p>
            <a:pPr>
              <a:buFont typeface="Arial" pitchFamily="34" charset="0"/>
              <a:buChar char="•"/>
            </a:pPr>
            <a:r>
              <a:rPr lang="lv-LV" sz="1800" dirty="0" smtClean="0">
                <a:latin typeface="+mj-lt"/>
              </a:rPr>
              <a:t> Vērtēšanas komisijas sekretariāts saskaņā ar komisijas sēdēs nolemto  sagatavo ziņojuma projektu par projekta idejās noteikto </a:t>
            </a:r>
            <a:r>
              <a:rPr lang="lv-LV" sz="1800" b="1" dirty="0" smtClean="0">
                <a:latin typeface="+mj-lt"/>
              </a:rPr>
              <a:t>mērķu</a:t>
            </a:r>
            <a:r>
              <a:rPr lang="lv-LV" sz="1800" dirty="0" smtClean="0">
                <a:latin typeface="+mj-lt"/>
              </a:rPr>
              <a:t>, plānoto </a:t>
            </a:r>
            <a:r>
              <a:rPr lang="lv-LV" sz="1800" b="1" dirty="0" smtClean="0">
                <a:latin typeface="+mj-lt"/>
              </a:rPr>
              <a:t>atbalstāmo darbību </a:t>
            </a:r>
            <a:r>
              <a:rPr lang="lv-LV" sz="1800" dirty="0" smtClean="0">
                <a:latin typeface="+mj-lt"/>
              </a:rPr>
              <a:t>un </a:t>
            </a:r>
            <a:r>
              <a:rPr lang="lv-LV" sz="1800" b="1" dirty="0" smtClean="0">
                <a:latin typeface="+mj-lt"/>
              </a:rPr>
              <a:t>sasniedzamo rezultātu</a:t>
            </a:r>
            <a:r>
              <a:rPr lang="lv-LV" sz="1800" dirty="0" smtClean="0">
                <a:latin typeface="+mj-lt"/>
              </a:rPr>
              <a:t>, kā arī to īstenošanai </a:t>
            </a:r>
            <a:r>
              <a:rPr lang="lv-LV" sz="1800" b="1" dirty="0" smtClean="0">
                <a:latin typeface="+mj-lt"/>
              </a:rPr>
              <a:t>plānotā finansējuma</a:t>
            </a:r>
            <a:r>
              <a:rPr lang="lv-LV" sz="1800" dirty="0" smtClean="0">
                <a:latin typeface="+mj-lt"/>
              </a:rPr>
              <a:t>, ko paredzēts piesaistīt specifiskā atbalsta ietvaros, </a:t>
            </a:r>
            <a:r>
              <a:rPr lang="lv-LV" sz="1800" b="1" dirty="0" smtClean="0">
                <a:latin typeface="+mj-lt"/>
              </a:rPr>
              <a:t>indikatīvo apmēru</a:t>
            </a:r>
            <a:r>
              <a:rPr lang="lv-LV" sz="1800" dirty="0" smtClean="0">
                <a:latin typeface="+mj-lt"/>
              </a:rPr>
              <a:t>.</a:t>
            </a:r>
          </a:p>
          <a:p>
            <a:endParaRPr lang="lv-LV" sz="1800" dirty="0" smtClean="0">
              <a:latin typeface="+mj-lt"/>
            </a:endParaRPr>
          </a:p>
          <a:p>
            <a:endParaRPr lang="lv-LV" dirty="0" smtClean="0"/>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8</a:t>
            </a:fld>
            <a:endParaRPr lang="en-US" altLang="lv-LV"/>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latin typeface="Times New Roman" panose="02020603050405020304" pitchFamily="18" charset="0"/>
                <a:ea typeface="MS PGothic" pitchFamily="34" charset="-128"/>
                <a:cs typeface="Times New Roman" panose="02020603050405020304" pitchFamily="18" charset="0"/>
              </a:rPr>
              <a:t>Projektu iesniedzēju saraksta izveide</a:t>
            </a:r>
            <a:endParaRPr lang="lv-LV" dirty="0"/>
          </a:p>
        </p:txBody>
      </p:sp>
      <p:sp>
        <p:nvSpPr>
          <p:cNvPr id="3" name="Satura vietturis 2"/>
          <p:cNvSpPr>
            <a:spLocks noGrp="1"/>
          </p:cNvSpPr>
          <p:nvPr>
            <p:ph idx="1"/>
          </p:nvPr>
        </p:nvSpPr>
        <p:spPr>
          <a:xfrm>
            <a:off x="509155" y="1417642"/>
            <a:ext cx="8177645" cy="5211758"/>
          </a:xfrm>
        </p:spPr>
        <p:txBody>
          <a:bodyPr>
            <a:normAutofit lnSpcReduction="10000"/>
          </a:bodyPr>
          <a:lstStyle/>
          <a:p>
            <a:pPr algn="just">
              <a:buFont typeface="Arial" pitchFamily="34" charset="0"/>
              <a:buChar char="•"/>
            </a:pPr>
            <a:r>
              <a:rPr lang="lv-LV" dirty="0" smtClean="0">
                <a:latin typeface="+mj-lt"/>
              </a:rPr>
              <a:t>Vērtēšanas komisija apkopo vērtēšanas rezultātus par tām projekta idejām, kas vērtējumā atbilstoši kvalitātes vērtēšanas kritērijiem visos kvalitātes kritērijos ieguvušas vismaz minimālo punktu skaitu un izveido pirmās atlases kārtas un otrās atlases </a:t>
            </a:r>
            <a:r>
              <a:rPr lang="lv-LV" b="1" u="sng" dirty="0" smtClean="0">
                <a:latin typeface="+mj-lt"/>
              </a:rPr>
              <a:t>kārtas prioritāro projektu ideju sarakstu</a:t>
            </a:r>
            <a:r>
              <a:rPr lang="lv-LV" u="sng" dirty="0" smtClean="0">
                <a:latin typeface="+mj-lt"/>
              </a:rPr>
              <a:t> atbilstoši kvalitātes vērtēšanas kritērijos piešķirtajam punktu skaitam;</a:t>
            </a:r>
          </a:p>
          <a:p>
            <a:pPr algn="just"/>
            <a:endParaRPr lang="lv-LV" u="sng" dirty="0" smtClean="0">
              <a:latin typeface="+mj-lt"/>
            </a:endParaRPr>
          </a:p>
          <a:p>
            <a:pPr algn="just">
              <a:buFont typeface="Arial" pitchFamily="34" charset="0"/>
              <a:buChar char="•"/>
            </a:pPr>
            <a:r>
              <a:rPr lang="lv-LV" dirty="0" smtClean="0">
                <a:latin typeface="+mj-lt"/>
              </a:rPr>
              <a:t>Komisijas sekretariāts saskaņā ar komisijas sēdēs nolemto  </a:t>
            </a:r>
            <a:r>
              <a:rPr lang="lv-LV" b="1" dirty="0" smtClean="0">
                <a:latin typeface="+mj-lt"/>
              </a:rPr>
              <a:t>sagatavo ziņojuma projektu </a:t>
            </a:r>
            <a:r>
              <a:rPr lang="lv-LV" u="sng" dirty="0" smtClean="0">
                <a:latin typeface="+mj-lt"/>
              </a:rPr>
              <a:t>un iesniedz Kultūras ministrijai; </a:t>
            </a:r>
          </a:p>
          <a:p>
            <a:pPr algn="just">
              <a:buFont typeface="Arial" pitchFamily="34" charset="0"/>
              <a:buChar char="•"/>
            </a:pPr>
            <a:endParaRPr lang="lv-LV" dirty="0" smtClean="0">
              <a:latin typeface="+mj-lt"/>
            </a:endParaRPr>
          </a:p>
          <a:p>
            <a:pPr algn="just">
              <a:buFont typeface="Arial" pitchFamily="34" charset="0"/>
              <a:buChar char="•"/>
            </a:pPr>
            <a:r>
              <a:rPr lang="lv-LV" dirty="0" smtClean="0">
                <a:latin typeface="+mj-lt"/>
              </a:rPr>
              <a:t>Kultūras ministrija pamatojoties uz Vērtēšanas komisijas ziņojumu sadarbībā ar VARAM </a:t>
            </a:r>
            <a:r>
              <a:rPr lang="lv-LV" b="1" dirty="0" smtClean="0">
                <a:latin typeface="+mj-lt"/>
              </a:rPr>
              <a:t>sagatavo projektu iesniedzēju sarakstu un iesniedz Ministru kabinetā</a:t>
            </a:r>
            <a:r>
              <a:rPr lang="lv-LV" dirty="0" smtClean="0">
                <a:latin typeface="+mj-lt"/>
              </a:rPr>
              <a:t>;</a:t>
            </a:r>
          </a:p>
          <a:p>
            <a:pPr algn="just"/>
            <a:endParaRPr lang="lv-LV" dirty="0" smtClean="0">
              <a:latin typeface="+mj-lt"/>
            </a:endParaRPr>
          </a:p>
          <a:p>
            <a:pPr lvl="0" algn="just">
              <a:buFont typeface="Arial" pitchFamily="34" charset="0"/>
              <a:buChar char="•"/>
            </a:pPr>
            <a:r>
              <a:rPr lang="lv-LV" dirty="0" smtClean="0">
                <a:latin typeface="+mj-lt"/>
              </a:rPr>
              <a:t>Pēc projektu iesniedzēju saraksta apstiprināšanas Ministru kabinetā vērtēšanas komisijas sekretariāts sagatavo projektu ideju iesniedzējiem </a:t>
            </a:r>
            <a:r>
              <a:rPr lang="lv-LV" b="1" dirty="0" smtClean="0">
                <a:latin typeface="+mj-lt"/>
              </a:rPr>
              <a:t>vēstules par projekta idejas vērtēšanas rezultātiem.</a:t>
            </a:r>
          </a:p>
          <a:p>
            <a:endParaRPr lang="lv-LV" dirty="0"/>
          </a:p>
        </p:txBody>
      </p:sp>
      <p:sp>
        <p:nvSpPr>
          <p:cNvPr id="6" name="Slaida numura vietturis 5"/>
          <p:cNvSpPr>
            <a:spLocks noGrp="1"/>
          </p:cNvSpPr>
          <p:nvPr>
            <p:ph type="sldNum" sz="quarter" idx="13"/>
          </p:nvPr>
        </p:nvSpPr>
        <p:spPr/>
        <p:txBody>
          <a:bodyPr/>
          <a:lstStyle/>
          <a:p>
            <a:pPr>
              <a:defRPr/>
            </a:pPr>
            <a:fld id="{AEE92DD7-6A04-49F3-9A9F-B0F89899355E}" type="slidenum">
              <a:rPr lang="en-US" altLang="lv-LV" smtClean="0"/>
              <a:pPr>
                <a:defRPr/>
              </a:pPr>
              <a:t>9</a:t>
            </a:fld>
            <a:endParaRPr lang="en-US" altLang="lv-LV"/>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4182</TotalTime>
  <Words>891</Words>
  <Application>Microsoft Office PowerPoint</Application>
  <PresentationFormat>Slaidrāde ekrānā (4:3)</PresentationFormat>
  <Paragraphs>106</Paragraphs>
  <Slides>11</Slides>
  <Notes>2</Notes>
  <HiddenSlides>0</HiddenSlides>
  <MMClips>0</MMClips>
  <ScaleCrop>false</ScaleCrop>
  <HeadingPairs>
    <vt:vector size="4" baseType="variant">
      <vt:variant>
        <vt:lpstr>Dizains</vt:lpstr>
      </vt:variant>
      <vt:variant>
        <vt:i4>1</vt:i4>
      </vt:variant>
      <vt:variant>
        <vt:lpstr>Slaidu virsraksti</vt:lpstr>
      </vt:variant>
      <vt:variant>
        <vt:i4>11</vt:i4>
      </vt:variant>
    </vt:vector>
  </HeadingPairs>
  <TitlesOfParts>
    <vt:vector size="12" baseType="lpstr">
      <vt:lpstr>89_Prezentacija_templateLV</vt:lpstr>
      <vt:lpstr>Darbības programmas „Izaugsme un nodarbinātība” 5.5.1. specifiskā atbalsta mērķa „Saglabāt, aizsargāt un attīstīt nozīmīgu kultūras un dabas mantojumu, kā arī attīstīt ar to saistītos pakalpojumus” projektu ideju priekšatlases norise    </vt:lpstr>
      <vt:lpstr>5.5.1. SAM “Saglabāt, aizsargāt un attīstīt nozīmīgu kultūras un dabas mantojumu, kā arī attīstīt ar to saistītos pakalpojumus”   </vt:lpstr>
      <vt:lpstr>Atbalstāmās darbības</vt:lpstr>
      <vt:lpstr>Attiecināmās izmaksas</vt:lpstr>
      <vt:lpstr>Projektu ideju un kopīgās sadarbības projekta stratēģijas sākotnējās redakcijas vērtēšanas komisija</vt:lpstr>
      <vt:lpstr>Komisijas sastāvs</vt:lpstr>
      <vt:lpstr>Vērtēšanas komisijas uzdevumi</vt:lpstr>
      <vt:lpstr>Projekta ideju vērtēšana </vt:lpstr>
      <vt:lpstr>Projektu iesniedzēju saraksta izveide</vt:lpstr>
      <vt:lpstr>Indikatīvs laika grafiks</vt:lpstr>
      <vt:lpstr>Slaids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ZandaS</cp:lastModifiedBy>
  <cp:revision>368</cp:revision>
  <dcterms:created xsi:type="dcterms:W3CDTF">2014-11-20T14:46:47Z</dcterms:created>
  <dcterms:modified xsi:type="dcterms:W3CDTF">2016-07-11T06:47:32Z</dcterms:modified>
</cp:coreProperties>
</file>