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4" r:id="rId5"/>
    <p:sldId id="263" r:id="rId6"/>
    <p:sldId id="265" r:id="rId7"/>
    <p:sldId id="266" r:id="rId8"/>
    <p:sldId id="267" r:id="rId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113" d="100"/>
          <a:sy n="113" d="100"/>
        </p:scale>
        <p:origin x="42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47CF62C3-742D-41AE-9BEE-E13052821740}" type="datetimeFigureOut">
              <a:rPr lang="lv-LV" smtClean="0"/>
              <a:t>10.03.2017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2577272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47CF62C3-742D-41AE-9BEE-E13052821740}" type="datetimeFigureOut">
              <a:rPr lang="lv-LV" smtClean="0"/>
              <a:t>10.03.2017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199300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47CF62C3-742D-41AE-9BEE-E13052821740}" type="datetimeFigureOut">
              <a:rPr lang="lv-LV" smtClean="0"/>
              <a:t>10.03.2017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8046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47CF62C3-742D-41AE-9BEE-E13052821740}" type="datetimeFigureOut">
              <a:rPr lang="lv-LV" smtClean="0"/>
              <a:t>10.03.2017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141354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CF62C3-742D-41AE-9BEE-E13052821740}" type="datetimeFigureOut">
              <a:rPr lang="lv-LV" smtClean="0"/>
              <a:t>10.03.2017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1630569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47CF62C3-742D-41AE-9BEE-E13052821740}" type="datetimeFigureOut">
              <a:rPr lang="lv-LV" smtClean="0"/>
              <a:t>10.03.2017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423170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47CF62C3-742D-41AE-9BEE-E13052821740}" type="datetimeFigureOut">
              <a:rPr lang="lv-LV" smtClean="0"/>
              <a:t>10.03.2017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370945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47CF62C3-742D-41AE-9BEE-E13052821740}" type="datetimeFigureOut">
              <a:rPr lang="lv-LV" smtClean="0"/>
              <a:t>10.03.2017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285613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F62C3-742D-41AE-9BEE-E13052821740}" type="datetimeFigureOut">
              <a:rPr lang="lv-LV" smtClean="0"/>
              <a:t>10.03.2017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16710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F62C3-742D-41AE-9BEE-E13052821740}" type="datetimeFigureOut">
              <a:rPr lang="lv-LV" smtClean="0"/>
              <a:t>10.03.2017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4066634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F62C3-742D-41AE-9BEE-E13052821740}" type="datetimeFigureOut">
              <a:rPr lang="lv-LV" smtClean="0"/>
              <a:t>10.03.2017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82ECFD70-627D-42F6-B205-7689E070778A}" type="slidenum">
              <a:rPr lang="lv-LV" smtClean="0"/>
              <a:t>‹#›</a:t>
            </a:fld>
            <a:endParaRPr lang="lv-LV"/>
          </a:p>
        </p:txBody>
      </p:sp>
    </p:spTree>
    <p:extLst>
      <p:ext uri="{BB962C8B-B14F-4D97-AF65-F5344CB8AC3E}">
        <p14:creationId xmlns:p14="http://schemas.microsoft.com/office/powerpoint/2010/main" val="2954888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F62C3-742D-41AE-9BEE-E13052821740}" type="datetimeFigureOut">
              <a:rPr lang="lv-LV" smtClean="0"/>
              <a:t>10.03.2017</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CFD70-627D-42F6-B205-7689E070778A}" type="slidenum">
              <a:rPr lang="lv-LV" smtClean="0"/>
              <a:t>‹#›</a:t>
            </a:fld>
            <a:endParaRPr lang="lv-LV"/>
          </a:p>
        </p:txBody>
      </p:sp>
    </p:spTree>
    <p:extLst>
      <p:ext uri="{BB962C8B-B14F-4D97-AF65-F5344CB8AC3E}">
        <p14:creationId xmlns:p14="http://schemas.microsoft.com/office/powerpoint/2010/main" val="2570685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Virsraksts 9"/>
          <p:cNvSpPr>
            <a:spLocks noGrp="1"/>
          </p:cNvSpPr>
          <p:nvPr>
            <p:ph type="title"/>
          </p:nvPr>
        </p:nvSpPr>
        <p:spPr>
          <a:xfrm>
            <a:off x="757410" y="387179"/>
            <a:ext cx="5050266" cy="3591698"/>
          </a:xfrm>
        </p:spPr>
        <p:txBody>
          <a:bodyPr>
            <a:noAutofit/>
          </a:bodyPr>
          <a:lstStyle/>
          <a:p>
            <a:pPr algn="ctr"/>
            <a:r>
              <a:rPr lang="lv-LV" sz="2400" dirty="0" smtClean="0">
                <a:latin typeface="Times New Roman" panose="02020603050405020304" pitchFamily="18" charset="0"/>
                <a:cs typeface="Times New Roman" panose="02020603050405020304" pitchFamily="18" charset="0"/>
              </a:rPr>
              <a:t>Darbības </a:t>
            </a:r>
            <a:r>
              <a:rPr lang="lv-LV" sz="2400" dirty="0">
                <a:latin typeface="Times New Roman" panose="02020603050405020304" pitchFamily="18" charset="0"/>
                <a:cs typeface="Times New Roman" panose="02020603050405020304" pitchFamily="18" charset="0"/>
              </a:rPr>
              <a:t>programmas </a:t>
            </a:r>
            <a:r>
              <a:rPr lang="lv-LV" sz="2400" dirty="0" smtClean="0">
                <a:latin typeface="Times New Roman" panose="02020603050405020304" pitchFamily="18" charset="0"/>
                <a:cs typeface="Times New Roman" panose="02020603050405020304" pitchFamily="18" charset="0"/>
              </a:rPr>
              <a:t/>
            </a:r>
            <a:br>
              <a:rPr lang="lv-LV" sz="2400" dirty="0" smtClean="0">
                <a:latin typeface="Times New Roman" panose="02020603050405020304" pitchFamily="18" charset="0"/>
                <a:cs typeface="Times New Roman" panose="02020603050405020304" pitchFamily="18" charset="0"/>
              </a:rPr>
            </a:br>
            <a:r>
              <a:rPr lang="lv-LV" sz="2400" dirty="0" smtClean="0">
                <a:latin typeface="Times New Roman" panose="02020603050405020304" pitchFamily="18" charset="0"/>
                <a:cs typeface="Times New Roman" panose="02020603050405020304" pitchFamily="18" charset="0"/>
              </a:rPr>
              <a:t>“</a:t>
            </a:r>
            <a:r>
              <a:rPr lang="lv-LV" sz="2400" dirty="0">
                <a:latin typeface="Times New Roman" panose="02020603050405020304" pitchFamily="18" charset="0"/>
                <a:cs typeface="Times New Roman" panose="02020603050405020304" pitchFamily="18" charset="0"/>
              </a:rPr>
              <a:t>Izaugsme un nodarbinātība” </a:t>
            </a:r>
            <a:r>
              <a:rPr lang="lv-LV" sz="2400" dirty="0" smtClean="0">
                <a:latin typeface="Times New Roman" panose="02020603050405020304" pitchFamily="18" charset="0"/>
                <a:cs typeface="Times New Roman" panose="02020603050405020304" pitchFamily="18" charset="0"/>
              </a:rPr>
              <a:t/>
            </a:r>
            <a:br>
              <a:rPr lang="lv-LV" sz="2400" dirty="0" smtClean="0">
                <a:latin typeface="Times New Roman" panose="02020603050405020304" pitchFamily="18" charset="0"/>
                <a:cs typeface="Times New Roman" panose="02020603050405020304" pitchFamily="18" charset="0"/>
              </a:rPr>
            </a:br>
            <a:r>
              <a:rPr lang="lv-LV" sz="2400" dirty="0" smtClean="0">
                <a:latin typeface="Times New Roman" panose="02020603050405020304" pitchFamily="18" charset="0"/>
                <a:cs typeface="Times New Roman" panose="02020603050405020304" pitchFamily="18" charset="0"/>
              </a:rPr>
              <a:t>5.5.1</a:t>
            </a:r>
            <a:r>
              <a:rPr lang="lv-LV" sz="2400" dirty="0">
                <a:latin typeface="Times New Roman" panose="02020603050405020304" pitchFamily="18" charset="0"/>
                <a:cs typeface="Times New Roman" panose="02020603050405020304" pitchFamily="18" charset="0"/>
              </a:rPr>
              <a:t>. specifiskā atbalsta mērķa </a:t>
            </a:r>
            <a:r>
              <a:rPr lang="lv-LV" sz="2400" b="1" dirty="0">
                <a:latin typeface="Times New Roman" panose="02020603050405020304" pitchFamily="18" charset="0"/>
                <a:cs typeface="Times New Roman" panose="02020603050405020304" pitchFamily="18" charset="0"/>
              </a:rPr>
              <a:t>«Saglabāt, aizsargāt un attīstīt nozīmīgu kultūras un dabas mantojumu, kā arī attīstīt ar to saistītos pakalpojumus" </a:t>
            </a:r>
            <a:r>
              <a:rPr lang="lv-LV" sz="2400" b="1" dirty="0" smtClean="0">
                <a:latin typeface="Times New Roman" panose="02020603050405020304" pitchFamily="18" charset="0"/>
                <a:cs typeface="Times New Roman" panose="02020603050405020304" pitchFamily="18" charset="0"/>
              </a:rPr>
              <a:t/>
            </a:r>
            <a:br>
              <a:rPr lang="lv-LV" sz="2400" b="1" dirty="0" smtClean="0">
                <a:latin typeface="Times New Roman" panose="02020603050405020304" pitchFamily="18" charset="0"/>
                <a:cs typeface="Times New Roman" panose="02020603050405020304" pitchFamily="18" charset="0"/>
              </a:rPr>
            </a:br>
            <a:r>
              <a:rPr lang="lv-LV" sz="2400" dirty="0" smtClean="0">
                <a:latin typeface="Times New Roman" panose="02020603050405020304" pitchFamily="18" charset="0"/>
                <a:cs typeface="Times New Roman" panose="02020603050405020304" pitchFamily="18" charset="0"/>
              </a:rPr>
              <a:t>izmaksu </a:t>
            </a:r>
            <a:r>
              <a:rPr lang="lv-LV" sz="2400" dirty="0">
                <a:latin typeface="Times New Roman" panose="02020603050405020304" pitchFamily="18" charset="0"/>
                <a:cs typeface="Times New Roman" panose="02020603050405020304" pitchFamily="18" charset="0"/>
              </a:rPr>
              <a:t>un ieguvumu </a:t>
            </a:r>
            <a:r>
              <a:rPr lang="lv-LV" sz="2400" dirty="0" smtClean="0">
                <a:latin typeface="Times New Roman" panose="02020603050405020304" pitchFamily="18" charset="0"/>
                <a:cs typeface="Times New Roman" panose="02020603050405020304" pitchFamily="18" charset="0"/>
              </a:rPr>
              <a:t>analīzes (IIA) </a:t>
            </a:r>
            <a:r>
              <a:rPr lang="lv-LV" sz="2400" dirty="0">
                <a:latin typeface="Times New Roman" panose="02020603050405020304" pitchFamily="18" charset="0"/>
                <a:cs typeface="Times New Roman" panose="02020603050405020304" pitchFamily="18" charset="0"/>
              </a:rPr>
              <a:t>modeļa aizpildīšanas  </a:t>
            </a:r>
            <a:r>
              <a:rPr lang="lv-LV" sz="2400" dirty="0" smtClean="0">
                <a:latin typeface="Times New Roman" panose="02020603050405020304" pitchFamily="18" charset="0"/>
                <a:cs typeface="Times New Roman" panose="02020603050405020304" pitchFamily="18" charset="0"/>
              </a:rPr>
              <a:t>metodika</a:t>
            </a:r>
            <a:endParaRPr lang="lv-LV" sz="4800" dirty="0"/>
          </a:p>
        </p:txBody>
      </p:sp>
      <p:sp>
        <p:nvSpPr>
          <p:cNvPr id="21" name="Satura vietturis 20"/>
          <p:cNvSpPr>
            <a:spLocks noGrp="1"/>
          </p:cNvSpPr>
          <p:nvPr>
            <p:ph idx="1"/>
          </p:nvPr>
        </p:nvSpPr>
        <p:spPr>
          <a:xfrm>
            <a:off x="6466015" y="387179"/>
            <a:ext cx="5289850" cy="5668803"/>
          </a:xfrm>
        </p:spPr>
        <p:txBody>
          <a:bodyPr>
            <a:normAutofit fontScale="85000" lnSpcReduction="10000"/>
          </a:bodyPr>
          <a:lstStyle/>
          <a:p>
            <a:pPr marL="0" indent="0" algn="just">
              <a:buNone/>
            </a:pPr>
            <a:r>
              <a:rPr lang="lv-LV" sz="2000" b="1" dirty="0">
                <a:latin typeface="Times New Roman" panose="02020603050405020304" pitchFamily="18" charset="0"/>
                <a:cs typeface="Times New Roman" panose="02020603050405020304" pitchFamily="18" charset="0"/>
              </a:rPr>
              <a:t>IIA modeļa uzbūve: </a:t>
            </a:r>
          </a:p>
          <a:p>
            <a:pPr marL="0" indent="0" algn="just">
              <a:buNone/>
            </a:pPr>
            <a:r>
              <a:rPr lang="lv-LV" sz="2000" dirty="0">
                <a:latin typeface="Times New Roman" panose="02020603050405020304" pitchFamily="18" charset="0"/>
                <a:cs typeface="Times New Roman" panose="02020603050405020304" pitchFamily="18" charset="0"/>
              </a:rPr>
              <a:t>1. </a:t>
            </a:r>
            <a:r>
              <a:rPr lang="lv-LV" sz="2000" u="sng" dirty="0">
                <a:latin typeface="Times New Roman" panose="02020603050405020304" pitchFamily="18" charset="0"/>
                <a:cs typeface="Times New Roman" panose="02020603050405020304" pitchFamily="18" charset="0"/>
              </a:rPr>
              <a:t>D</a:t>
            </a:r>
            <a:r>
              <a:rPr lang="lv-LV" sz="2000" u="sng" dirty="0" smtClean="0">
                <a:latin typeface="Times New Roman" panose="02020603050405020304" pitchFamily="18" charset="0"/>
                <a:cs typeface="Times New Roman" panose="02020603050405020304" pitchFamily="18" charset="0"/>
              </a:rPr>
              <a:t>atu </a:t>
            </a:r>
            <a:r>
              <a:rPr lang="lv-LV" sz="2000" u="sng" dirty="0">
                <a:latin typeface="Times New Roman" panose="02020603050405020304" pitchFamily="18" charset="0"/>
                <a:cs typeface="Times New Roman" panose="02020603050405020304" pitchFamily="18" charset="0"/>
              </a:rPr>
              <a:t>lapas </a:t>
            </a:r>
            <a:r>
              <a:rPr lang="lv-LV" sz="2000" u="sng" dirty="0">
                <a:solidFill>
                  <a:schemeClr val="bg2">
                    <a:lumMod val="25000"/>
                  </a:schemeClr>
                </a:solidFill>
                <a:latin typeface="Times New Roman" panose="02020603050405020304" pitchFamily="18" charset="0"/>
                <a:cs typeface="Times New Roman" panose="02020603050405020304" pitchFamily="18" charset="0"/>
              </a:rPr>
              <a:t>(obj1-obj9) </a:t>
            </a:r>
            <a:r>
              <a:rPr lang="lv-LV" sz="2000" dirty="0" smtClean="0">
                <a:latin typeface="Times New Roman" panose="02020603050405020304" pitchFamily="18" charset="0"/>
                <a:cs typeface="Times New Roman" panose="02020603050405020304" pitchFamily="18" charset="0"/>
              </a:rPr>
              <a:t>- tiek </a:t>
            </a:r>
            <a:r>
              <a:rPr lang="lv-LV" sz="2000" dirty="0">
                <a:latin typeface="Times New Roman" panose="02020603050405020304" pitchFamily="18" charset="0"/>
                <a:cs typeface="Times New Roman" panose="02020603050405020304" pitchFamily="18" charset="0"/>
              </a:rPr>
              <a:t>ievadīta informācija par </a:t>
            </a:r>
            <a:r>
              <a:rPr lang="lv-LV" sz="2000" dirty="0" smtClean="0">
                <a:latin typeface="Times New Roman" panose="02020603050405020304" pitchFamily="18" charset="0"/>
                <a:cs typeface="Times New Roman" panose="02020603050405020304" pitchFamily="18" charset="0"/>
              </a:rPr>
              <a:t>objektiem. </a:t>
            </a:r>
            <a:r>
              <a:rPr lang="lv-LV" sz="2000" dirty="0">
                <a:latin typeface="Times New Roman" panose="02020603050405020304" pitchFamily="18" charset="0"/>
                <a:cs typeface="Times New Roman" panose="02020603050405020304" pitchFamily="18" charset="0"/>
              </a:rPr>
              <a:t>Par katru projektā iekļauto objektu ir nepieciešams aizpildīt atsevišķu datu lapu.</a:t>
            </a:r>
          </a:p>
          <a:p>
            <a:pPr algn="just"/>
            <a:endParaRPr lang="lv-LV" sz="2000" dirty="0">
              <a:latin typeface="Times New Roman" panose="02020603050405020304" pitchFamily="18" charset="0"/>
              <a:cs typeface="Times New Roman" panose="02020603050405020304" pitchFamily="18" charset="0"/>
            </a:endParaRPr>
          </a:p>
          <a:p>
            <a:pPr marL="0" indent="0" algn="just">
              <a:buNone/>
            </a:pPr>
            <a:r>
              <a:rPr lang="lv-LV" sz="2000" dirty="0">
                <a:latin typeface="Times New Roman" panose="02020603050405020304" pitchFamily="18" charset="0"/>
                <a:cs typeface="Times New Roman" panose="02020603050405020304" pitchFamily="18" charset="0"/>
              </a:rPr>
              <a:t>2. </a:t>
            </a:r>
            <a:r>
              <a:rPr lang="lv-LV" sz="2000" u="sng" dirty="0">
                <a:latin typeface="Times New Roman" panose="02020603050405020304" pitchFamily="18" charset="0"/>
                <a:cs typeface="Times New Roman" panose="02020603050405020304" pitchFamily="18" charset="0"/>
              </a:rPr>
              <a:t>K</a:t>
            </a:r>
            <a:r>
              <a:rPr lang="lv-LV" sz="2000" u="sng" dirty="0" smtClean="0">
                <a:latin typeface="Times New Roman" panose="02020603050405020304" pitchFamily="18" charset="0"/>
                <a:cs typeface="Times New Roman" panose="02020603050405020304" pitchFamily="18" charset="0"/>
              </a:rPr>
              <a:t>opsavilkums </a:t>
            </a:r>
            <a:r>
              <a:rPr lang="lv-LV" sz="2000" u="sng" dirty="0">
                <a:solidFill>
                  <a:schemeClr val="bg2">
                    <a:lumMod val="25000"/>
                  </a:schemeClr>
                </a:solidFill>
                <a:latin typeface="Times New Roman" panose="02020603050405020304" pitchFamily="18" charset="0"/>
                <a:cs typeface="Times New Roman" panose="02020603050405020304" pitchFamily="18" charset="0"/>
              </a:rPr>
              <a:t>(KOPĀ) </a:t>
            </a:r>
            <a:r>
              <a:rPr lang="lv-LV" sz="2000" dirty="0">
                <a:latin typeface="Times New Roman" panose="02020603050405020304" pitchFamily="18" charset="0"/>
                <a:cs typeface="Times New Roman" panose="02020603050405020304" pitchFamily="18" charset="0"/>
              </a:rPr>
              <a:t>- tiek apkopota kopējā informācija no objektu datu lapām un iegūti kopējie skaitļi, kuri tiks izmantoti aprēķinu lapā.</a:t>
            </a:r>
          </a:p>
          <a:p>
            <a:pPr algn="just"/>
            <a:endParaRPr lang="lv-LV" sz="2000" dirty="0">
              <a:latin typeface="Times New Roman" panose="02020603050405020304" pitchFamily="18" charset="0"/>
              <a:cs typeface="Times New Roman" panose="02020603050405020304" pitchFamily="18" charset="0"/>
            </a:endParaRPr>
          </a:p>
          <a:p>
            <a:pPr marL="0" indent="0">
              <a:buNone/>
            </a:pPr>
            <a:r>
              <a:rPr lang="lv-LV" sz="2000" dirty="0" smtClean="0">
                <a:latin typeface="Times New Roman" panose="02020603050405020304" pitchFamily="18" charset="0"/>
                <a:cs typeface="Times New Roman" panose="02020603050405020304" pitchFamily="18" charset="0"/>
              </a:rPr>
              <a:t>3. </a:t>
            </a:r>
            <a:r>
              <a:rPr lang="lv-LV" sz="2000" u="sng" dirty="0">
                <a:latin typeface="Times New Roman" panose="02020603050405020304" pitchFamily="18" charset="0"/>
                <a:cs typeface="Times New Roman" panose="02020603050405020304" pitchFamily="18" charset="0"/>
              </a:rPr>
              <a:t>A</a:t>
            </a:r>
            <a:r>
              <a:rPr lang="lv-LV" sz="2000" u="sng" dirty="0" smtClean="0">
                <a:latin typeface="Times New Roman" panose="02020603050405020304" pitchFamily="18" charset="0"/>
                <a:cs typeface="Times New Roman" panose="02020603050405020304" pitchFamily="18" charset="0"/>
              </a:rPr>
              <a:t>prēķinu </a:t>
            </a:r>
            <a:r>
              <a:rPr lang="lv-LV" sz="2000" u="sng" dirty="0">
                <a:solidFill>
                  <a:schemeClr val="bg2">
                    <a:lumMod val="25000"/>
                  </a:schemeClr>
                </a:solidFill>
                <a:latin typeface="Times New Roman" panose="02020603050405020304" pitchFamily="18" charset="0"/>
                <a:cs typeface="Times New Roman" panose="02020603050405020304" pitchFamily="18" charset="0"/>
              </a:rPr>
              <a:t>(Soc.ek. Analīze, FIN-</a:t>
            </a:r>
            <a:r>
              <a:rPr lang="lv-LV" sz="2000" u="sng" dirty="0" err="1">
                <a:solidFill>
                  <a:schemeClr val="bg2">
                    <a:lumMod val="25000"/>
                  </a:schemeClr>
                </a:solidFill>
                <a:latin typeface="Times New Roman" panose="02020603050405020304" pitchFamily="18" charset="0"/>
                <a:cs typeface="Times New Roman" panose="02020603050405020304" pitchFamily="18" charset="0"/>
              </a:rPr>
              <a:t>kapit</a:t>
            </a:r>
            <a:r>
              <a:rPr lang="lv-LV" sz="2000" u="sng" dirty="0">
                <a:solidFill>
                  <a:schemeClr val="bg2">
                    <a:lumMod val="25000"/>
                  </a:schemeClr>
                </a:solidFill>
                <a:latin typeface="Times New Roman" panose="02020603050405020304" pitchFamily="18" charset="0"/>
                <a:cs typeface="Times New Roman" panose="02020603050405020304" pitchFamily="18" charset="0"/>
              </a:rPr>
              <a:t>. Analīze, FIN-inv. analīze, </a:t>
            </a:r>
            <a:r>
              <a:rPr lang="lv-LV" sz="2000" u="sng" dirty="0" err="1" smtClean="0">
                <a:solidFill>
                  <a:schemeClr val="bg2">
                    <a:lumMod val="25000"/>
                  </a:schemeClr>
                </a:solidFill>
                <a:latin typeface="Times New Roman" panose="02020603050405020304" pitchFamily="18" charset="0"/>
                <a:cs typeface="Times New Roman" panose="02020603050405020304" pitchFamily="18" charset="0"/>
              </a:rPr>
              <a:t>FIN.ilgtspēja</a:t>
            </a:r>
            <a:r>
              <a:rPr lang="lv-LV" sz="2000" u="sng" dirty="0" smtClean="0">
                <a:solidFill>
                  <a:schemeClr val="bg2">
                    <a:lumMod val="25000"/>
                  </a:schemeClr>
                </a:solidFill>
                <a:latin typeface="Times New Roman" panose="02020603050405020304" pitchFamily="18" charset="0"/>
                <a:cs typeface="Times New Roman" panose="02020603050405020304" pitchFamily="18" charset="0"/>
              </a:rPr>
              <a:t>)</a:t>
            </a:r>
            <a:r>
              <a:rPr lang="lv-LV" sz="2000" u="sng" dirty="0" smtClean="0">
                <a:latin typeface="Times New Roman" panose="02020603050405020304" pitchFamily="18" charset="0"/>
                <a:cs typeface="Times New Roman" panose="02020603050405020304" pitchFamily="18" charset="0"/>
              </a:rPr>
              <a:t> lapas </a:t>
            </a:r>
            <a:r>
              <a:rPr lang="lv-LV" sz="2000" dirty="0">
                <a:latin typeface="Times New Roman" panose="02020603050405020304" pitchFamily="18" charset="0"/>
                <a:cs typeface="Times New Roman" panose="02020603050405020304" pitchFamily="18" charset="0"/>
              </a:rPr>
              <a:t>- pamatojoties uz datu lapās ievadīto informāciju, tiek veikti aprēķini</a:t>
            </a:r>
            <a:r>
              <a:rPr lang="lv-LV" sz="2000" dirty="0" smtClean="0">
                <a:latin typeface="Times New Roman" panose="02020603050405020304" pitchFamily="18" charset="0"/>
                <a:cs typeface="Times New Roman" panose="02020603050405020304" pitchFamily="18" charset="0"/>
              </a:rPr>
              <a:t>.</a:t>
            </a:r>
          </a:p>
          <a:p>
            <a:pPr marL="0" indent="0">
              <a:buNone/>
            </a:pPr>
            <a:endParaRPr lang="lv-LV" sz="2000" dirty="0">
              <a:latin typeface="Times New Roman" panose="02020603050405020304" pitchFamily="18" charset="0"/>
              <a:cs typeface="Times New Roman" panose="02020603050405020304" pitchFamily="18" charset="0"/>
            </a:endParaRPr>
          </a:p>
          <a:p>
            <a:pPr marL="0" indent="0">
              <a:buNone/>
            </a:pPr>
            <a:r>
              <a:rPr lang="lv-LV" sz="2000" dirty="0" smtClean="0">
                <a:latin typeface="Times New Roman" panose="02020603050405020304" pitchFamily="18" charset="0"/>
                <a:cs typeface="Times New Roman" panose="02020603050405020304" pitchFamily="18" charset="0"/>
              </a:rPr>
              <a:t>4. Jutīguma analīzes (</a:t>
            </a:r>
            <a:r>
              <a:rPr lang="lv-LV" sz="2000" u="sng" dirty="0" err="1" smtClean="0">
                <a:solidFill>
                  <a:schemeClr val="bg2">
                    <a:lumMod val="25000"/>
                  </a:schemeClr>
                </a:solidFill>
                <a:latin typeface="Times New Roman" panose="02020603050405020304" pitchFamily="18" charset="0"/>
                <a:cs typeface="Times New Roman" panose="02020603050405020304" pitchFamily="18" charset="0"/>
              </a:rPr>
              <a:t>Jutiguma</a:t>
            </a:r>
            <a:r>
              <a:rPr lang="lv-LV" sz="2000" u="sng" dirty="0" smtClean="0">
                <a:solidFill>
                  <a:schemeClr val="bg2">
                    <a:lumMod val="25000"/>
                  </a:schemeClr>
                </a:solidFill>
                <a:latin typeface="Times New Roman" panose="02020603050405020304" pitchFamily="18" charset="0"/>
                <a:cs typeface="Times New Roman" panose="02020603050405020304" pitchFamily="18" charset="0"/>
              </a:rPr>
              <a:t>-FIN-</a:t>
            </a:r>
            <a:r>
              <a:rPr lang="lv-LV" sz="2000" u="sng" dirty="0" err="1" smtClean="0">
                <a:solidFill>
                  <a:schemeClr val="bg2">
                    <a:lumMod val="25000"/>
                  </a:schemeClr>
                </a:solidFill>
                <a:latin typeface="Times New Roman" panose="02020603050405020304" pitchFamily="18" charset="0"/>
                <a:cs typeface="Times New Roman" panose="02020603050405020304" pitchFamily="18" charset="0"/>
              </a:rPr>
              <a:t>kapit</a:t>
            </a:r>
            <a:r>
              <a:rPr lang="lv-LV" sz="2000" u="sng" dirty="0">
                <a:solidFill>
                  <a:schemeClr val="bg2">
                    <a:lumMod val="25000"/>
                  </a:schemeClr>
                </a:solidFill>
                <a:latin typeface="Times New Roman" panose="02020603050405020304" pitchFamily="18" charset="0"/>
                <a:cs typeface="Times New Roman" panose="02020603050405020304" pitchFamily="18" charset="0"/>
              </a:rPr>
              <a:t>. Analīze, </a:t>
            </a:r>
            <a:r>
              <a:rPr lang="lv-LV" sz="2000" u="sng" dirty="0" err="1">
                <a:solidFill>
                  <a:schemeClr val="bg2">
                    <a:lumMod val="25000"/>
                  </a:schemeClr>
                </a:solidFill>
                <a:latin typeface="Times New Roman" panose="02020603050405020304" pitchFamily="18" charset="0"/>
                <a:cs typeface="Times New Roman" panose="02020603050405020304" pitchFamily="18" charset="0"/>
              </a:rPr>
              <a:t>Jutiguma</a:t>
            </a:r>
            <a:r>
              <a:rPr lang="lv-LV" sz="2000" u="sng" dirty="0">
                <a:solidFill>
                  <a:schemeClr val="bg2">
                    <a:lumMod val="25000"/>
                  </a:schemeClr>
                </a:solidFill>
                <a:latin typeface="Times New Roman" panose="02020603050405020304" pitchFamily="18" charset="0"/>
                <a:cs typeface="Times New Roman" panose="02020603050405020304" pitchFamily="18" charset="0"/>
              </a:rPr>
              <a:t>-FIN-inv. analīze, </a:t>
            </a:r>
            <a:r>
              <a:rPr lang="lv-LV" sz="2000" u="sng" dirty="0" err="1" smtClean="0">
                <a:solidFill>
                  <a:schemeClr val="bg2">
                    <a:lumMod val="25000"/>
                  </a:schemeClr>
                </a:solidFill>
                <a:latin typeface="Times New Roman" panose="02020603050405020304" pitchFamily="18" charset="0"/>
                <a:cs typeface="Times New Roman" panose="02020603050405020304" pitchFamily="18" charset="0"/>
              </a:rPr>
              <a:t>Jutiguma.analīze.socek</a:t>
            </a:r>
            <a:r>
              <a:rPr lang="lv-LV" sz="2000" u="sng" dirty="0" smtClean="0">
                <a:solidFill>
                  <a:schemeClr val="bg2">
                    <a:lumMod val="25000"/>
                  </a:schemeClr>
                </a:solidFill>
                <a:latin typeface="Times New Roman" panose="02020603050405020304" pitchFamily="18" charset="0"/>
                <a:cs typeface="Times New Roman" panose="02020603050405020304" pitchFamily="18" charset="0"/>
              </a:rPr>
              <a:t>) </a:t>
            </a:r>
            <a:r>
              <a:rPr lang="lv-LV" sz="2000" dirty="0" smtClean="0">
                <a:latin typeface="Times New Roman" panose="02020603050405020304" pitchFamily="18" charset="0"/>
                <a:cs typeface="Times New Roman" panose="02020603050405020304" pitchFamily="18" charset="0"/>
              </a:rPr>
              <a:t>lapas – pamatojoties uz aprēķinu lapu rezultātiem, sniedz iespēju pārbaudīt projekta jutīgumu.</a:t>
            </a:r>
          </a:p>
          <a:p>
            <a:pPr marL="0" indent="0">
              <a:buNone/>
            </a:pPr>
            <a:endParaRPr lang="lv-LV" sz="2000" dirty="0" smtClean="0">
              <a:latin typeface="Times New Roman" panose="02020603050405020304" pitchFamily="18" charset="0"/>
              <a:cs typeface="Times New Roman" panose="02020603050405020304" pitchFamily="18" charset="0"/>
            </a:endParaRPr>
          </a:p>
          <a:p>
            <a:pPr marL="0" indent="0">
              <a:buNone/>
            </a:pPr>
            <a:r>
              <a:rPr lang="lv-LV" sz="2000" dirty="0" smtClean="0">
                <a:latin typeface="Times New Roman" panose="02020603050405020304" pitchFamily="18" charset="0"/>
                <a:cs typeface="Times New Roman" panose="02020603050405020304" pitchFamily="18" charset="0"/>
              </a:rPr>
              <a:t>5. </a:t>
            </a:r>
            <a:r>
              <a:rPr lang="lv-LV" sz="2000" u="sng" dirty="0" smtClean="0">
                <a:latin typeface="Times New Roman" panose="02020603050405020304" pitchFamily="18" charset="0"/>
                <a:cs typeface="Times New Roman" panose="02020603050405020304" pitchFamily="18" charset="0"/>
              </a:rPr>
              <a:t>Projekta iesnieguma (PIV) informācijas lapa – atspoguļojas projekta iesniegumā iekļaujamā informācija</a:t>
            </a:r>
            <a:endParaRPr lang="lv-LV" sz="2000" dirty="0">
              <a:latin typeface="Times New Roman" panose="02020603050405020304" pitchFamily="18" charset="0"/>
              <a:cs typeface="Times New Roman" panose="02020603050405020304" pitchFamily="18" charset="0"/>
            </a:endParaRPr>
          </a:p>
          <a:p>
            <a:endParaRPr lang="lv-LV" dirty="0"/>
          </a:p>
        </p:txBody>
      </p:sp>
      <p:sp>
        <p:nvSpPr>
          <p:cNvPr id="16" name="Teksta vietturis 15"/>
          <p:cNvSpPr>
            <a:spLocks noGrp="1"/>
          </p:cNvSpPr>
          <p:nvPr>
            <p:ph type="body" sz="half" idx="2"/>
          </p:nvPr>
        </p:nvSpPr>
        <p:spPr>
          <a:xfrm>
            <a:off x="986911" y="3978877"/>
            <a:ext cx="4591263" cy="1787612"/>
          </a:xfrm>
        </p:spPr>
        <p:txBody>
          <a:bodyPr>
            <a:normAutofit/>
          </a:bodyPr>
          <a:lstStyle/>
          <a:p>
            <a:pPr algn="just"/>
            <a:endParaRPr lang="lv-LV" sz="1800" dirty="0" smtClean="0">
              <a:latin typeface="Times New Roman" panose="02020603050405020304" pitchFamily="18" charset="0"/>
              <a:cs typeface="Times New Roman" panose="02020603050405020304" pitchFamily="18" charset="0"/>
            </a:endParaRPr>
          </a:p>
          <a:p>
            <a:pPr algn="just"/>
            <a:r>
              <a:rPr lang="lv-LV" sz="2000" dirty="0" smtClean="0">
                <a:latin typeface="Times New Roman" panose="02020603050405020304" pitchFamily="18" charset="0"/>
                <a:cs typeface="Times New Roman" panose="02020603050405020304" pitchFamily="18" charset="0"/>
              </a:rPr>
              <a:t>IIA </a:t>
            </a:r>
            <a:r>
              <a:rPr lang="lv-LV" sz="2000" dirty="0">
                <a:latin typeface="Times New Roman" panose="02020603050405020304" pitchFamily="18" charset="0"/>
                <a:cs typeface="Times New Roman" panose="02020603050405020304" pitchFamily="18" charset="0"/>
              </a:rPr>
              <a:t>modeļa </a:t>
            </a:r>
            <a:r>
              <a:rPr lang="lv-LV" sz="2000" u="sng" dirty="0">
                <a:latin typeface="Times New Roman" panose="02020603050405020304" pitchFamily="18" charset="0"/>
                <a:cs typeface="Times New Roman" panose="02020603050405020304" pitchFamily="18" charset="0"/>
              </a:rPr>
              <a:t>aizpildāmie lauki</a:t>
            </a:r>
            <a:r>
              <a:rPr lang="lv-LV" sz="2000" dirty="0">
                <a:latin typeface="Times New Roman" panose="02020603050405020304" pitchFamily="18" charset="0"/>
                <a:cs typeface="Times New Roman" panose="02020603050405020304" pitchFamily="18" charset="0"/>
              </a:rPr>
              <a:t> ir ietonēti:</a:t>
            </a:r>
          </a:p>
          <a:p>
            <a:pPr algn="just"/>
            <a:endParaRPr lang="lv-LV" sz="1800" dirty="0">
              <a:latin typeface="Times New Roman" panose="02020603050405020304" pitchFamily="18" charset="0"/>
              <a:cs typeface="Times New Roman" panose="02020603050405020304" pitchFamily="18" charset="0"/>
            </a:endParaRPr>
          </a:p>
        </p:txBody>
      </p:sp>
      <p:pic>
        <p:nvPicPr>
          <p:cNvPr id="17" name="Picture 4"/>
          <p:cNvPicPr>
            <a:picLocks noChangeAspect="1"/>
          </p:cNvPicPr>
          <p:nvPr/>
        </p:nvPicPr>
        <p:blipFill>
          <a:blip r:embed="rId2"/>
          <a:stretch>
            <a:fillRect/>
          </a:stretch>
        </p:blipFill>
        <p:spPr>
          <a:xfrm>
            <a:off x="2095547" y="4872683"/>
            <a:ext cx="2145647" cy="668866"/>
          </a:xfrm>
          <a:prstGeom prst="rect">
            <a:avLst/>
          </a:prstGeom>
        </p:spPr>
      </p:pic>
    </p:spTree>
    <p:extLst>
      <p:ext uri="{BB962C8B-B14F-4D97-AF65-F5344CB8AC3E}">
        <p14:creationId xmlns:p14="http://schemas.microsoft.com/office/powerpoint/2010/main" val="3132660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217470"/>
            <a:ext cx="6487528" cy="4042480"/>
          </a:xfrm>
          <a:prstGeom prst="rect">
            <a:avLst/>
          </a:prstGeom>
        </p:spPr>
      </p:pic>
      <p:sp>
        <p:nvSpPr>
          <p:cNvPr id="8" name="Virsraksts 7"/>
          <p:cNvSpPr>
            <a:spLocks noGrp="1"/>
          </p:cNvSpPr>
          <p:nvPr>
            <p:ph type="title"/>
          </p:nvPr>
        </p:nvSpPr>
        <p:spPr>
          <a:xfrm>
            <a:off x="0" y="-140773"/>
            <a:ext cx="3363097" cy="713405"/>
          </a:xfrm>
        </p:spPr>
        <p:txBody>
          <a:bodyPr>
            <a:normAutofit/>
          </a:bodyPr>
          <a:lstStyle/>
          <a:p>
            <a:r>
              <a:rPr lang="lv-LV" sz="3200" b="1" dirty="0" smtClean="0">
                <a:latin typeface="Times New Roman" panose="02020603050405020304" pitchFamily="18" charset="0"/>
                <a:cs typeface="Times New Roman" panose="02020603050405020304" pitchFamily="18" charset="0"/>
              </a:rPr>
              <a:t>1. Datu lapas</a:t>
            </a:r>
            <a:endParaRPr lang="lv-LV" sz="3200" b="1"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7492271" y="967378"/>
            <a:ext cx="3288467" cy="307777"/>
          </a:xfrm>
          <a:prstGeom prst="rect">
            <a:avLst/>
          </a:prstGeom>
          <a:noFill/>
        </p:spPr>
        <p:txBody>
          <a:bodyPr wrap="square" rtlCol="0">
            <a:spAutoFit/>
          </a:bodyPr>
          <a:lstStyle/>
          <a:p>
            <a:pPr marL="285750" indent="-285750">
              <a:buFont typeface="Arial" panose="020B0604020202020204" pitchFamily="34" charset="0"/>
              <a:buChar char="•"/>
            </a:pPr>
            <a:r>
              <a:rPr lang="lv-LV" sz="1400" dirty="0" smtClean="0">
                <a:latin typeface="Times New Roman" panose="02020603050405020304" pitchFamily="18" charset="0"/>
                <a:cs typeface="Times New Roman" panose="02020603050405020304" pitchFamily="18" charset="0"/>
              </a:rPr>
              <a:t>Jāieraksta objekta nosaukums</a:t>
            </a:r>
            <a:endParaRPr lang="lv-LV" sz="1400" dirty="0">
              <a:latin typeface="Times New Roman" panose="02020603050405020304" pitchFamily="18" charset="0"/>
              <a:cs typeface="Times New Roman" panose="02020603050405020304" pitchFamily="18" charset="0"/>
            </a:endParaRPr>
          </a:p>
        </p:txBody>
      </p:sp>
      <p:cxnSp>
        <p:nvCxnSpPr>
          <p:cNvPr id="14" name="Straight Arrow Connector 9"/>
          <p:cNvCxnSpPr>
            <a:stCxn id="12" idx="1"/>
          </p:cNvCxnSpPr>
          <p:nvPr/>
        </p:nvCxnSpPr>
        <p:spPr>
          <a:xfrm flipH="1">
            <a:off x="3363097" y="1121267"/>
            <a:ext cx="4129174" cy="76002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5" name="Straight Arrow Connector 9"/>
          <p:cNvCxnSpPr/>
          <p:nvPr/>
        </p:nvCxnSpPr>
        <p:spPr>
          <a:xfrm flipH="1">
            <a:off x="3381642" y="1488904"/>
            <a:ext cx="4161429" cy="242862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8" name="TextBox 17"/>
          <p:cNvSpPr txBox="1"/>
          <p:nvPr/>
        </p:nvSpPr>
        <p:spPr>
          <a:xfrm>
            <a:off x="7497764" y="1311395"/>
            <a:ext cx="4260533" cy="1384995"/>
          </a:xfrm>
          <a:prstGeom prst="rect">
            <a:avLst/>
          </a:prstGeom>
          <a:noFill/>
        </p:spPr>
        <p:txBody>
          <a:bodyPr wrap="square" rtlCol="0">
            <a:spAutoFit/>
          </a:bodyPr>
          <a:lstStyle/>
          <a:p>
            <a:pPr marL="285750" indent="-285750" algn="just">
              <a:buFont typeface="Arial" panose="020B0604020202020204" pitchFamily="34" charset="0"/>
              <a:buChar char="•"/>
            </a:pPr>
            <a:r>
              <a:rPr lang="lv-LV" sz="1400" dirty="0">
                <a:latin typeface="Times New Roman" panose="02020603050405020304" pitchFamily="18" charset="0"/>
                <a:cs typeface="Times New Roman" panose="02020603050405020304" pitchFamily="18" charset="0"/>
              </a:rPr>
              <a:t>Projekta </a:t>
            </a:r>
            <a:r>
              <a:rPr lang="lv-LV" sz="1400" dirty="0" smtClean="0">
                <a:latin typeface="Times New Roman" panose="02020603050405020304" pitchFamily="18" charset="0"/>
                <a:cs typeface="Times New Roman" panose="02020603050405020304" pitchFamily="18" charset="0"/>
              </a:rPr>
              <a:t>kopējās investīciju </a:t>
            </a:r>
            <a:r>
              <a:rPr lang="lv-LV" sz="1400" dirty="0">
                <a:latin typeface="Times New Roman" panose="02020603050405020304" pitchFamily="18" charset="0"/>
                <a:cs typeface="Times New Roman" panose="02020603050405020304" pitchFamily="18" charset="0"/>
              </a:rPr>
              <a:t>izmaksas </a:t>
            </a:r>
            <a:r>
              <a:rPr lang="lv-LV" sz="1400" dirty="0" smtClean="0">
                <a:latin typeface="Times New Roman" panose="02020603050405020304" pitchFamily="18" charset="0"/>
                <a:cs typeface="Times New Roman" panose="02020603050405020304" pitchFamily="18" charset="0"/>
              </a:rPr>
              <a:t>ir </a:t>
            </a:r>
            <a:r>
              <a:rPr lang="lv-LV" sz="1400" dirty="0">
                <a:latin typeface="Times New Roman" panose="02020603050405020304" pitchFamily="18" charset="0"/>
                <a:cs typeface="Times New Roman" panose="02020603050405020304" pitchFamily="18" charset="0"/>
              </a:rPr>
              <a:t>jāsadala pa gadiem. </a:t>
            </a:r>
            <a:endParaRPr lang="lv-LV" sz="1400"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lv-LV" sz="14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lv-LV" sz="1400" dirty="0" smtClean="0">
                <a:latin typeface="Times New Roman" panose="02020603050405020304" pitchFamily="18" charset="0"/>
                <a:cs typeface="Times New Roman" panose="02020603050405020304" pitchFamily="18" charset="0"/>
              </a:rPr>
              <a:t>Jāievada neparedzēto izdevumu apjoms!</a:t>
            </a:r>
          </a:p>
          <a:p>
            <a:pPr marL="285750" indent="-285750" algn="just">
              <a:buFont typeface="Arial" panose="020B0604020202020204" pitchFamily="34" charset="0"/>
              <a:buChar char="•"/>
            </a:pPr>
            <a:endParaRPr lang="lv-LV" sz="1400"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lv-LV" sz="14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7543072" y="2440197"/>
            <a:ext cx="4169917" cy="1661993"/>
          </a:xfrm>
          <a:prstGeom prst="rect">
            <a:avLst/>
          </a:prstGeom>
          <a:noFill/>
        </p:spPr>
        <p:txBody>
          <a:bodyPr wrap="square" rtlCol="0">
            <a:spAutoFit/>
          </a:bodyPr>
          <a:lstStyle/>
          <a:p>
            <a:pPr marL="285750" indent="-285750" algn="just">
              <a:buFont typeface="Arial" panose="020B0604020202020204" pitchFamily="34" charset="0"/>
              <a:buChar char="•"/>
            </a:pPr>
            <a:r>
              <a:rPr lang="lv-LV" sz="1400" dirty="0">
                <a:latin typeface="Times New Roman" panose="02020603050405020304" pitchFamily="18" charset="0"/>
                <a:cs typeface="Times New Roman" panose="02020603050405020304" pitchFamily="18" charset="0"/>
              </a:rPr>
              <a:t>Tabulā lauki aizpildīsies automātiski, pamatojoties uz iepriekš ievadīto informāciju. Projekta iesniedzējam ir jāpārbauda izmaksu vērtības un </a:t>
            </a:r>
            <a:r>
              <a:rPr lang="lv-LV" sz="1400" dirty="0" smtClean="0">
                <a:latin typeface="Times New Roman" panose="02020603050405020304" pitchFamily="18" charset="0"/>
                <a:cs typeface="Times New Roman" panose="02020603050405020304" pitchFamily="18" charset="0"/>
              </a:rPr>
              <a:t>tās jāprecizē (manuāli), </a:t>
            </a:r>
            <a:r>
              <a:rPr lang="lv-LV" sz="1400" dirty="0">
                <a:latin typeface="Times New Roman" panose="02020603050405020304" pitchFamily="18" charset="0"/>
                <a:cs typeface="Times New Roman" panose="02020603050405020304" pitchFamily="18" charset="0"/>
              </a:rPr>
              <a:t>ja </a:t>
            </a:r>
            <a:r>
              <a:rPr lang="lv-LV" sz="1400" dirty="0" smtClean="0">
                <a:latin typeface="Times New Roman" panose="02020603050405020304" pitchFamily="18" charset="0"/>
                <a:cs typeface="Times New Roman" panose="02020603050405020304" pitchFamily="18" charset="0"/>
              </a:rPr>
              <a:t>nepieciešams </a:t>
            </a:r>
            <a:r>
              <a:rPr lang="lv-LV" sz="1400" dirty="0">
                <a:latin typeface="Times New Roman" panose="02020603050405020304" pitchFamily="18" charset="0"/>
                <a:cs typeface="Times New Roman" panose="02020603050405020304" pitchFamily="18" charset="0"/>
              </a:rPr>
              <a:t>(</a:t>
            </a:r>
            <a:r>
              <a:rPr lang="lv-LV" sz="1400" dirty="0" smtClean="0">
                <a:latin typeface="Times New Roman" panose="02020603050405020304" pitchFamily="18" charset="0"/>
                <a:cs typeface="Times New Roman" panose="02020603050405020304" pitchFamily="18" charset="0"/>
              </a:rPr>
              <a:t>piemēram, </a:t>
            </a:r>
            <a:r>
              <a:rPr lang="lv-LV" sz="1400" dirty="0">
                <a:latin typeface="Times New Roman" panose="02020603050405020304" pitchFamily="18" charset="0"/>
                <a:cs typeface="Times New Roman" panose="02020603050405020304" pitchFamily="18" charset="0"/>
              </a:rPr>
              <a:t>situācijā </a:t>
            </a:r>
            <a:r>
              <a:rPr lang="lv-LV" sz="1400" dirty="0" smtClean="0">
                <a:latin typeface="Times New Roman" panose="02020603050405020304" pitchFamily="18" charset="0"/>
                <a:cs typeface="Times New Roman" panose="02020603050405020304" pitchFamily="18" charset="0"/>
              </a:rPr>
              <a:t>«bez projekta» </a:t>
            </a:r>
            <a:r>
              <a:rPr lang="lv-LV" sz="1400" dirty="0">
                <a:latin typeface="Times New Roman" panose="02020603050405020304" pitchFamily="18" charset="0"/>
                <a:cs typeface="Times New Roman" panose="02020603050405020304" pitchFamily="18" charset="0"/>
              </a:rPr>
              <a:t>paredzētas būtiskas papildus izmaksas kādā no gadiem u.c</a:t>
            </a:r>
            <a:r>
              <a:rPr lang="lv-LV" sz="1400" dirty="0" smtClean="0">
                <a:latin typeface="Times New Roman" panose="02020603050405020304" pitchFamily="18" charset="0"/>
                <a:cs typeface="Times New Roman" panose="02020603050405020304" pitchFamily="18" charset="0"/>
              </a:rPr>
              <a:t>.).</a:t>
            </a:r>
            <a:endParaRPr lang="lv-LV" sz="1400" dirty="0">
              <a:latin typeface="Times New Roman" panose="02020603050405020304" pitchFamily="18" charset="0"/>
              <a:cs typeface="Times New Roman" panose="02020603050405020304" pitchFamily="18" charset="0"/>
            </a:endParaRPr>
          </a:p>
          <a:p>
            <a:endParaRPr lang="lv-LV" dirty="0"/>
          </a:p>
        </p:txBody>
      </p:sp>
      <p:cxnSp>
        <p:nvCxnSpPr>
          <p:cNvPr id="20" name="Straight Arrow Connector 9"/>
          <p:cNvCxnSpPr/>
          <p:nvPr/>
        </p:nvCxnSpPr>
        <p:spPr>
          <a:xfrm flipH="1">
            <a:off x="6487528" y="2953491"/>
            <a:ext cx="1055545" cy="40003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29" name="TextBox 28"/>
          <p:cNvSpPr txBox="1"/>
          <p:nvPr/>
        </p:nvSpPr>
        <p:spPr>
          <a:xfrm>
            <a:off x="6692716" y="4131273"/>
            <a:ext cx="5382961" cy="2369880"/>
          </a:xfrm>
          <a:prstGeom prst="rect">
            <a:avLst/>
          </a:prstGeom>
          <a:noFill/>
        </p:spPr>
        <p:txBody>
          <a:bodyPr wrap="square" rtlCol="0">
            <a:spAutoFit/>
          </a:bodyPr>
          <a:lstStyle/>
          <a:p>
            <a:pPr algn="just"/>
            <a:r>
              <a:rPr lang="lv-LV" sz="1200" dirty="0" smtClean="0">
                <a:latin typeface="Times New Roman" panose="02020603050405020304" pitchFamily="18" charset="0"/>
                <a:cs typeface="Times New Roman" panose="02020603050405020304" pitchFamily="18" charset="0"/>
              </a:rPr>
              <a:t>Katrā tabulas rindā norādāmā informācija par objektu:</a:t>
            </a:r>
          </a:p>
          <a:p>
            <a:pPr marL="342900" indent="-342900" algn="just">
              <a:buAutoNum type="arabicPeriod"/>
            </a:pPr>
            <a:r>
              <a:rPr lang="lv-LV" sz="1200" dirty="0" smtClean="0">
                <a:latin typeface="Times New Roman" panose="02020603050405020304" pitchFamily="18" charset="0"/>
                <a:cs typeface="Times New Roman" panose="02020603050405020304" pitchFamily="18" charset="0"/>
              </a:rPr>
              <a:t>Jāieraksta </a:t>
            </a:r>
            <a:r>
              <a:rPr lang="lv-LV" sz="1200" dirty="0">
                <a:latin typeface="Times New Roman" panose="02020603050405020304" pitchFamily="18" charset="0"/>
                <a:cs typeface="Times New Roman" panose="02020603050405020304" pitchFamily="18" charset="0"/>
              </a:rPr>
              <a:t>1. objekta </a:t>
            </a:r>
            <a:r>
              <a:rPr lang="lv-LV" sz="1200" dirty="0" smtClean="0">
                <a:latin typeface="Times New Roman" panose="02020603050405020304" pitchFamily="18" charset="0"/>
                <a:cs typeface="Times New Roman" panose="02020603050405020304" pitchFamily="18" charset="0"/>
              </a:rPr>
              <a:t>nosaukums.</a:t>
            </a:r>
            <a:endParaRPr lang="lv-LV" sz="1200" dirty="0">
              <a:latin typeface="Times New Roman" panose="02020603050405020304" pitchFamily="18" charset="0"/>
              <a:cs typeface="Times New Roman" panose="02020603050405020304" pitchFamily="18" charset="0"/>
            </a:endParaRPr>
          </a:p>
          <a:p>
            <a:pPr marL="342900" indent="-342900" algn="just">
              <a:buAutoNum type="arabicPeriod"/>
            </a:pPr>
            <a:r>
              <a:rPr lang="lv-LV" sz="1200" dirty="0">
                <a:latin typeface="Times New Roman" panose="02020603050405020304" pitchFamily="18" charset="0"/>
                <a:cs typeface="Times New Roman" panose="02020603050405020304" pitchFamily="18" charset="0"/>
              </a:rPr>
              <a:t>Jāieraksta projekta iesniedzēja </a:t>
            </a:r>
            <a:r>
              <a:rPr lang="lv-LV" sz="1200" dirty="0" smtClean="0">
                <a:latin typeface="Times New Roman" panose="02020603050405020304" pitchFamily="18" charset="0"/>
                <a:cs typeface="Times New Roman" panose="02020603050405020304" pitchFamily="18" charset="0"/>
              </a:rPr>
              <a:t>nosaukums.</a:t>
            </a:r>
            <a:endParaRPr lang="lv-LV" sz="1200" dirty="0">
              <a:latin typeface="Times New Roman" panose="02020603050405020304" pitchFamily="18" charset="0"/>
              <a:cs typeface="Times New Roman" panose="02020603050405020304" pitchFamily="18" charset="0"/>
            </a:endParaRPr>
          </a:p>
          <a:p>
            <a:pPr marL="342900" indent="-342900" algn="just">
              <a:buFontTx/>
              <a:buAutoNum type="arabicPeriod"/>
            </a:pPr>
            <a:r>
              <a:rPr lang="lv-LV" sz="1200" dirty="0">
                <a:latin typeface="Times New Roman" panose="02020603050405020304" pitchFamily="18" charset="0"/>
                <a:cs typeface="Times New Roman" panose="02020603050405020304" pitchFamily="18" charset="0"/>
              </a:rPr>
              <a:t>Jāizvēlas statuss </a:t>
            </a:r>
            <a:r>
              <a:rPr lang="lv-LV" sz="1200" dirty="0" smtClean="0">
                <a:latin typeface="Times New Roman" panose="02020603050405020304" pitchFamily="18" charset="0"/>
                <a:cs typeface="Times New Roman" panose="02020603050405020304" pitchFamily="18" charset="0"/>
              </a:rPr>
              <a:t>(Projekta </a:t>
            </a:r>
            <a:r>
              <a:rPr lang="lv-LV" sz="1200" dirty="0">
                <a:latin typeface="Times New Roman" panose="02020603050405020304" pitchFamily="18" charset="0"/>
                <a:cs typeface="Times New Roman" panose="02020603050405020304" pitchFamily="18" charset="0"/>
              </a:rPr>
              <a:t>iesniedzējs vai </a:t>
            </a:r>
            <a:r>
              <a:rPr lang="lv-LV" sz="1200" dirty="0" smtClean="0">
                <a:latin typeface="Times New Roman" panose="02020603050405020304" pitchFamily="18" charset="0"/>
                <a:cs typeface="Times New Roman" panose="02020603050405020304" pitchFamily="18" charset="0"/>
              </a:rPr>
              <a:t>Sadarbības </a:t>
            </a:r>
            <a:r>
              <a:rPr lang="lv-LV" sz="1200" dirty="0">
                <a:latin typeface="Times New Roman" panose="02020603050405020304" pitchFamily="18" charset="0"/>
                <a:cs typeface="Times New Roman" panose="02020603050405020304" pitchFamily="18" charset="0"/>
              </a:rPr>
              <a:t>partneris</a:t>
            </a:r>
            <a:r>
              <a:rPr lang="lv-LV" sz="1200" dirty="0" smtClean="0">
                <a:latin typeface="Times New Roman" panose="02020603050405020304" pitchFamily="18" charset="0"/>
                <a:cs typeface="Times New Roman" panose="02020603050405020304" pitchFamily="18" charset="0"/>
              </a:rPr>
              <a:t>).</a:t>
            </a:r>
            <a:endParaRPr lang="lv-LV" sz="1200" dirty="0">
              <a:latin typeface="Times New Roman" panose="02020603050405020304" pitchFamily="18" charset="0"/>
              <a:cs typeface="Times New Roman" panose="02020603050405020304" pitchFamily="18" charset="0"/>
            </a:endParaRPr>
          </a:p>
          <a:p>
            <a:pPr marL="342900" indent="-342900" algn="just">
              <a:buAutoNum type="arabicPeriod"/>
            </a:pPr>
            <a:r>
              <a:rPr lang="lv-LV" sz="1200" dirty="0" smtClean="0">
                <a:latin typeface="Times New Roman" panose="02020603050405020304" pitchFamily="18" charset="0"/>
                <a:cs typeface="Times New Roman" panose="02020603050405020304" pitchFamily="18" charset="0"/>
              </a:rPr>
              <a:t>Jāieraksta </a:t>
            </a:r>
            <a:r>
              <a:rPr lang="lv-LV" sz="1200" dirty="0">
                <a:latin typeface="Times New Roman" panose="02020603050405020304" pitchFamily="18" charset="0"/>
                <a:cs typeface="Times New Roman" panose="02020603050405020304" pitchFamily="18" charset="0"/>
              </a:rPr>
              <a:t>informācija par sasniedzamo  tūristu/apmeklētāju </a:t>
            </a:r>
            <a:r>
              <a:rPr lang="lv-LV" sz="1200" dirty="0" smtClean="0">
                <a:latin typeface="Times New Roman" panose="02020603050405020304" pitchFamily="18" charset="0"/>
                <a:cs typeface="Times New Roman" panose="02020603050405020304" pitchFamily="18" charset="0"/>
              </a:rPr>
              <a:t>skaitu </a:t>
            </a:r>
            <a:r>
              <a:rPr lang="lv-LV" sz="1200" b="1" dirty="0" smtClean="0">
                <a:latin typeface="Times New Roman" panose="02020603050405020304" pitchFamily="18" charset="0"/>
                <a:cs typeface="Times New Roman" panose="02020603050405020304" pitchFamily="18" charset="0"/>
              </a:rPr>
              <a:t>gadā</a:t>
            </a:r>
            <a:r>
              <a:rPr lang="lv-LV" sz="1200" dirty="0" smtClean="0">
                <a:latin typeface="Times New Roman" panose="02020603050405020304" pitchFamily="18" charset="0"/>
                <a:cs typeface="Times New Roman" panose="02020603050405020304" pitchFamily="18" charset="0"/>
              </a:rPr>
              <a:t>, </a:t>
            </a:r>
            <a:r>
              <a:rPr lang="lv-LV" sz="1200" dirty="0">
                <a:latin typeface="Times New Roman" panose="02020603050405020304" pitchFamily="18" charset="0"/>
                <a:cs typeface="Times New Roman" panose="02020603050405020304" pitchFamily="18" charset="0"/>
              </a:rPr>
              <a:t>t.sk. jāsniedz % sadalījums (vietējie/ārvalstu; vienas dienas/vairāku dienu</a:t>
            </a:r>
            <a:r>
              <a:rPr lang="lv-LV" sz="1200" dirty="0" smtClean="0">
                <a:latin typeface="Times New Roman" panose="02020603050405020304" pitchFamily="18" charset="0"/>
                <a:cs typeface="Times New Roman" panose="02020603050405020304" pitchFamily="18" charset="0"/>
              </a:rPr>
              <a:t>). !4.1. un 4.2. lauku summai ir jāveido 100%.</a:t>
            </a:r>
            <a:endParaRPr lang="lv-LV" sz="1200" dirty="0">
              <a:latin typeface="Times New Roman" panose="02020603050405020304" pitchFamily="18" charset="0"/>
              <a:cs typeface="Times New Roman" panose="02020603050405020304" pitchFamily="18" charset="0"/>
            </a:endParaRPr>
          </a:p>
          <a:p>
            <a:pPr marL="342900" indent="-342900" algn="just">
              <a:buFontTx/>
              <a:buAutoNum type="arabicPeriod"/>
            </a:pPr>
            <a:r>
              <a:rPr lang="lv-LV" sz="1200" dirty="0">
                <a:latin typeface="Times New Roman" panose="02020603050405020304" pitchFamily="18" charset="0"/>
                <a:cs typeface="Times New Roman" panose="02020603050405020304" pitchFamily="18" charset="0"/>
              </a:rPr>
              <a:t>Jāieraksta esošās uzturēšanas </a:t>
            </a:r>
            <a:r>
              <a:rPr lang="lv-LV" sz="1200" dirty="0" smtClean="0">
                <a:latin typeface="Times New Roman" panose="02020603050405020304" pitchFamily="18" charset="0"/>
                <a:cs typeface="Times New Roman" panose="02020603050405020304" pitchFamily="18" charset="0"/>
              </a:rPr>
              <a:t>izmaksas.</a:t>
            </a:r>
            <a:endParaRPr lang="lv-LV" sz="1200" dirty="0">
              <a:latin typeface="Times New Roman" panose="02020603050405020304" pitchFamily="18" charset="0"/>
              <a:cs typeface="Times New Roman" panose="02020603050405020304" pitchFamily="18" charset="0"/>
            </a:endParaRPr>
          </a:p>
          <a:p>
            <a:pPr marL="342900" indent="-342900" algn="just">
              <a:buFontTx/>
              <a:buAutoNum type="arabicPeriod"/>
            </a:pPr>
            <a:r>
              <a:rPr lang="lv-LV" sz="1200" dirty="0">
                <a:latin typeface="Times New Roman" panose="02020603050405020304" pitchFamily="18" charset="0"/>
                <a:cs typeface="Times New Roman" panose="02020603050405020304" pitchFamily="18" charset="0"/>
              </a:rPr>
              <a:t>Jāieraksta </a:t>
            </a:r>
            <a:r>
              <a:rPr lang="lv-LV" sz="1200" dirty="0" smtClean="0">
                <a:latin typeface="Times New Roman" panose="02020603050405020304" pitchFamily="18" charset="0"/>
                <a:cs typeface="Times New Roman" panose="02020603050405020304" pitchFamily="18" charset="0"/>
              </a:rPr>
              <a:t>prognozētās uzturēšanas </a:t>
            </a:r>
            <a:r>
              <a:rPr lang="lv-LV" sz="1200" dirty="0">
                <a:latin typeface="Times New Roman" panose="02020603050405020304" pitchFamily="18" charset="0"/>
                <a:cs typeface="Times New Roman" panose="02020603050405020304" pitchFamily="18" charset="0"/>
              </a:rPr>
              <a:t>izmaksas pēc projekta </a:t>
            </a:r>
            <a:r>
              <a:rPr lang="lv-LV" sz="1200" dirty="0" smtClean="0">
                <a:latin typeface="Times New Roman" panose="02020603050405020304" pitchFamily="18" charset="0"/>
                <a:cs typeface="Times New Roman" panose="02020603050405020304" pitchFamily="18" charset="0"/>
              </a:rPr>
              <a:t>ieviešanas.</a:t>
            </a:r>
            <a:endParaRPr lang="lv-LV" sz="1200" dirty="0">
              <a:latin typeface="Times New Roman" panose="02020603050405020304" pitchFamily="18" charset="0"/>
              <a:cs typeface="Times New Roman" panose="02020603050405020304" pitchFamily="18" charset="0"/>
            </a:endParaRPr>
          </a:p>
          <a:p>
            <a:pPr marL="342900" indent="-342900" algn="just">
              <a:buFontTx/>
              <a:buAutoNum type="arabicPeriod"/>
            </a:pPr>
            <a:r>
              <a:rPr lang="lv-LV" sz="1200" dirty="0" smtClean="0">
                <a:latin typeface="Times New Roman" panose="02020603050405020304" pitchFamily="18" charset="0"/>
                <a:cs typeface="Times New Roman" panose="02020603050405020304" pitchFamily="18" charset="0"/>
              </a:rPr>
              <a:t>Jāieraksta, </a:t>
            </a:r>
            <a:r>
              <a:rPr lang="lv-LV" sz="1200" dirty="0">
                <a:latin typeface="Times New Roman" panose="02020603050405020304" pitchFamily="18" charset="0"/>
                <a:cs typeface="Times New Roman" panose="02020603050405020304" pitchFamily="18" charset="0"/>
              </a:rPr>
              <a:t>cik </a:t>
            </a:r>
            <a:r>
              <a:rPr lang="lv-LV" sz="1200" b="1" dirty="0">
                <a:latin typeface="Times New Roman" panose="02020603050405020304" pitchFamily="18" charset="0"/>
                <a:cs typeface="Times New Roman" panose="02020603050405020304" pitchFamily="18" charset="0"/>
              </a:rPr>
              <a:t>jaunas</a:t>
            </a:r>
            <a:r>
              <a:rPr lang="lv-LV" sz="1200" dirty="0">
                <a:latin typeface="Times New Roman" panose="02020603050405020304" pitchFamily="18" charset="0"/>
                <a:cs typeface="Times New Roman" panose="02020603050405020304" pitchFamily="18" charset="0"/>
              </a:rPr>
              <a:t> darba vietas tiks radītas projekta rezultātā</a:t>
            </a:r>
          </a:p>
          <a:p>
            <a:pPr algn="just"/>
            <a:r>
              <a:rPr lang="lv-LV" sz="1200" dirty="0">
                <a:latin typeface="Times New Roman" panose="02020603050405020304" pitchFamily="18" charset="0"/>
                <a:cs typeface="Times New Roman" panose="02020603050405020304" pitchFamily="18" charset="0"/>
              </a:rPr>
              <a:t>9.,10.,11. Jāsniedz informācija par biļešu tirdzniecību objektā (ja attiecināms</a:t>
            </a:r>
            <a:r>
              <a:rPr lang="lv-LV" sz="1200" dirty="0" smtClean="0">
                <a:latin typeface="Times New Roman" panose="02020603050405020304" pitchFamily="18" charset="0"/>
                <a:cs typeface="Times New Roman" panose="02020603050405020304" pitchFamily="18" charset="0"/>
              </a:rPr>
              <a:t>).</a:t>
            </a:r>
            <a:endParaRPr lang="lv-LV" sz="1200" dirty="0">
              <a:latin typeface="Times New Roman" panose="02020603050405020304" pitchFamily="18" charset="0"/>
              <a:cs typeface="Times New Roman" panose="02020603050405020304" pitchFamily="18" charset="0"/>
            </a:endParaRPr>
          </a:p>
          <a:p>
            <a:endParaRPr lang="lv-LV" sz="1600" dirty="0"/>
          </a:p>
        </p:txBody>
      </p:sp>
      <p:sp>
        <p:nvSpPr>
          <p:cNvPr id="30" name="TextBox 29"/>
          <p:cNvSpPr txBox="1"/>
          <p:nvPr/>
        </p:nvSpPr>
        <p:spPr>
          <a:xfrm>
            <a:off x="-22847" y="6372550"/>
            <a:ext cx="10803585" cy="369332"/>
          </a:xfrm>
          <a:prstGeom prst="rect">
            <a:avLst/>
          </a:prstGeom>
          <a:noFill/>
        </p:spPr>
        <p:txBody>
          <a:bodyPr wrap="square" rtlCol="0">
            <a:spAutoFit/>
          </a:bodyPr>
          <a:lstStyle/>
          <a:p>
            <a:r>
              <a:rPr lang="lv-LV" b="1" u="sng" dirty="0" smtClean="0">
                <a:latin typeface="Times New Roman" panose="02020603050405020304" pitchFamily="18" charset="0"/>
                <a:cs typeface="Times New Roman" panose="02020603050405020304" pitchFamily="18" charset="0"/>
              </a:rPr>
              <a:t>NB! Projekta iesniedzējam ir jāaizpilda šāda datu lapa par katru no projektā iekļautajiem objektiem!</a:t>
            </a:r>
            <a:endParaRPr lang="lv-LV" b="1" u="sng"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501953" y="572632"/>
            <a:ext cx="4067140" cy="307777"/>
          </a:xfrm>
          <a:prstGeom prst="rect">
            <a:avLst/>
          </a:prstGeom>
          <a:noFill/>
        </p:spPr>
        <p:txBody>
          <a:bodyPr wrap="square" rtlCol="0">
            <a:spAutoFit/>
          </a:bodyPr>
          <a:lstStyle/>
          <a:p>
            <a:pPr marL="285750" indent="-285750">
              <a:buFont typeface="Arial" panose="020B0604020202020204" pitchFamily="34" charset="0"/>
              <a:buChar char="•"/>
            </a:pPr>
            <a:r>
              <a:rPr lang="lv-LV" sz="1400" dirty="0" smtClean="0">
                <a:latin typeface="Times New Roman" panose="02020603050405020304" pitchFamily="18" charset="0"/>
                <a:cs typeface="Times New Roman" panose="02020603050405020304" pitchFamily="18" charset="0"/>
              </a:rPr>
              <a:t>Jāizvēlas investīciju veikšanas/uzsākšanas  gads</a:t>
            </a:r>
            <a:endParaRPr lang="lv-LV" sz="1400" dirty="0">
              <a:latin typeface="Times New Roman" panose="02020603050405020304" pitchFamily="18" charset="0"/>
              <a:cs typeface="Times New Roman" panose="02020603050405020304" pitchFamily="18" charset="0"/>
            </a:endParaRPr>
          </a:p>
        </p:txBody>
      </p:sp>
      <p:cxnSp>
        <p:nvCxnSpPr>
          <p:cNvPr id="21" name="Straight Arrow Connector 9"/>
          <p:cNvCxnSpPr>
            <a:stCxn id="6" idx="1"/>
          </p:cNvCxnSpPr>
          <p:nvPr/>
        </p:nvCxnSpPr>
        <p:spPr>
          <a:xfrm flipH="1">
            <a:off x="3363097" y="726521"/>
            <a:ext cx="4138856" cy="726924"/>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9"/>
          <p:cNvCxnSpPr/>
          <p:nvPr/>
        </p:nvCxnSpPr>
        <p:spPr>
          <a:xfrm flipH="1">
            <a:off x="2794000" y="2117223"/>
            <a:ext cx="4749071" cy="300511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04049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0" y="0"/>
            <a:ext cx="5694405" cy="560029"/>
          </a:xfrm>
        </p:spPr>
        <p:txBody>
          <a:bodyPr>
            <a:noAutofit/>
          </a:bodyPr>
          <a:lstStyle/>
          <a:p>
            <a:r>
              <a:rPr lang="lv-LV" sz="3200" b="1" dirty="0" smtClean="0">
                <a:latin typeface="Times New Roman" panose="02020603050405020304" pitchFamily="18" charset="0"/>
                <a:cs typeface="Times New Roman" panose="02020603050405020304" pitchFamily="18" charset="0"/>
              </a:rPr>
              <a:t>2. Kopsavilkuma lapa</a:t>
            </a:r>
            <a:endParaRPr lang="lv-LV" sz="3200" b="1" dirty="0">
              <a:latin typeface="Times New Roman" panose="02020603050405020304" pitchFamily="18" charset="0"/>
              <a:cs typeface="Times New Roman" panose="02020603050405020304" pitchFamily="18" charset="0"/>
            </a:endParaRPr>
          </a:p>
        </p:txBody>
      </p:sp>
      <p:sp>
        <p:nvSpPr>
          <p:cNvPr id="4" name="Satura vietturis 3"/>
          <p:cNvSpPr>
            <a:spLocks noGrp="1"/>
          </p:cNvSpPr>
          <p:nvPr>
            <p:ph sz="half" idx="2"/>
          </p:nvPr>
        </p:nvSpPr>
        <p:spPr>
          <a:xfrm>
            <a:off x="6798275" y="1706077"/>
            <a:ext cx="5181600" cy="4351338"/>
          </a:xfrm>
        </p:spPr>
        <p:txBody>
          <a:bodyPr>
            <a:normAutofit/>
          </a:bodyPr>
          <a:lstStyle/>
          <a:p>
            <a:pPr marL="0" indent="0">
              <a:buNone/>
            </a:pPr>
            <a:r>
              <a:rPr lang="lv-LV" sz="2400" b="1" dirty="0" smtClean="0">
                <a:solidFill>
                  <a:srgbClr val="FF0000"/>
                </a:solidFill>
                <a:latin typeface="Times New Roman" panose="02020603050405020304" pitchFamily="18" charset="0"/>
                <a:cs typeface="Times New Roman" panose="02020603050405020304" pitchFamily="18" charset="0"/>
              </a:rPr>
              <a:t>!</a:t>
            </a:r>
            <a:r>
              <a:rPr lang="lv-LV" sz="1800" dirty="0" smtClean="0">
                <a:latin typeface="Times New Roman" panose="02020603050405020304" pitchFamily="18" charset="0"/>
                <a:cs typeface="Times New Roman" panose="02020603050405020304" pitchFamily="18" charset="0"/>
              </a:rPr>
              <a:t> Visi skaitļi </a:t>
            </a:r>
            <a:r>
              <a:rPr lang="lv-LV" sz="1800" dirty="0">
                <a:latin typeface="Times New Roman" panose="02020603050405020304" pitchFamily="18" charset="0"/>
                <a:cs typeface="Times New Roman" panose="02020603050405020304" pitchFamily="18" charset="0"/>
              </a:rPr>
              <a:t>iegūti no iepriekš aizpildīto datu lapu </a:t>
            </a:r>
            <a:r>
              <a:rPr lang="lv-LV" sz="1800" dirty="0" smtClean="0">
                <a:latin typeface="Times New Roman" panose="02020603050405020304" pitchFamily="18" charset="0"/>
                <a:cs typeface="Times New Roman" panose="02020603050405020304" pitchFamily="18" charset="0"/>
              </a:rPr>
              <a:t>(obj1 līdz obj9) summas</a:t>
            </a:r>
            <a:r>
              <a:rPr lang="lv-LV" sz="1800" dirty="0">
                <a:latin typeface="Times New Roman" panose="02020603050405020304" pitchFamily="18" charset="0"/>
                <a:cs typeface="Times New Roman" panose="02020603050405020304" pitchFamily="18" charset="0"/>
              </a:rPr>
              <a:t>.</a:t>
            </a:r>
          </a:p>
          <a:p>
            <a:pPr marL="0" indent="0">
              <a:buNone/>
            </a:pPr>
            <a:endParaRPr lang="lv-LV" sz="1800" dirty="0">
              <a:latin typeface="Times New Roman" panose="02020603050405020304" pitchFamily="18" charset="0"/>
              <a:cs typeface="Times New Roman" panose="02020603050405020304" pitchFamily="18" charset="0"/>
            </a:endParaRPr>
          </a:p>
          <a:p>
            <a:pPr marL="0" indent="0">
              <a:buNone/>
            </a:pPr>
            <a:r>
              <a:rPr lang="lv-LV" sz="2400" b="1" dirty="0" smtClean="0">
                <a:solidFill>
                  <a:srgbClr val="FF0000"/>
                </a:solidFill>
                <a:latin typeface="Times New Roman" panose="02020603050405020304" pitchFamily="18" charset="0"/>
                <a:cs typeface="Times New Roman" panose="02020603050405020304" pitchFamily="18" charset="0"/>
              </a:rPr>
              <a:t>! </a:t>
            </a:r>
            <a:r>
              <a:rPr lang="lv-LV" sz="1800" dirty="0" smtClean="0">
                <a:latin typeface="Times New Roman" panose="02020603050405020304" pitchFamily="18" charset="0"/>
                <a:cs typeface="Times New Roman" panose="02020603050405020304" pitchFamily="18" charset="0"/>
              </a:rPr>
              <a:t>Jāpārbauda</a:t>
            </a:r>
            <a:r>
              <a:rPr lang="lv-LV" sz="1800" dirty="0">
                <a:latin typeface="Times New Roman" panose="02020603050405020304" pitchFamily="18" charset="0"/>
                <a:cs typeface="Times New Roman" panose="02020603050405020304" pitchFamily="18" charset="0"/>
              </a:rPr>
              <a:t>, vai </a:t>
            </a:r>
            <a:r>
              <a:rPr lang="lv-LV" sz="1800" dirty="0" smtClean="0">
                <a:latin typeface="Times New Roman" panose="02020603050405020304" pitchFamily="18" charset="0"/>
                <a:cs typeface="Times New Roman" panose="02020603050405020304" pitchFamily="18" charset="0"/>
              </a:rPr>
              <a:t>kopsummas </a:t>
            </a:r>
            <a:r>
              <a:rPr lang="lv-LV" sz="1800" dirty="0">
                <a:latin typeface="Times New Roman" panose="02020603050405020304" pitchFamily="18" charset="0"/>
                <a:cs typeface="Times New Roman" panose="02020603050405020304" pitchFamily="18" charset="0"/>
              </a:rPr>
              <a:t>visās pozīcijās </a:t>
            </a:r>
            <a:r>
              <a:rPr lang="lv-LV" sz="1800" dirty="0" smtClean="0">
                <a:latin typeface="Times New Roman" panose="02020603050405020304" pitchFamily="18" charset="0"/>
                <a:cs typeface="Times New Roman" panose="02020603050405020304" pitchFamily="18" charset="0"/>
              </a:rPr>
              <a:t>sakrīt, ir atbilstošas.</a:t>
            </a:r>
            <a:endParaRPr lang="lv-LV" sz="1800" dirty="0">
              <a:latin typeface="Times New Roman" panose="02020603050405020304" pitchFamily="18" charset="0"/>
              <a:cs typeface="Times New Roman" panose="02020603050405020304" pitchFamily="18" charset="0"/>
            </a:endParaRPr>
          </a:p>
          <a:p>
            <a:pPr marL="0" indent="0">
              <a:buNone/>
            </a:pPr>
            <a:endParaRPr lang="lv-LV" sz="1800" b="1" u="sng" dirty="0" smtClean="0">
              <a:latin typeface="Times New Roman" panose="02020603050405020304" pitchFamily="18" charset="0"/>
              <a:cs typeface="Times New Roman" panose="02020603050405020304" pitchFamily="18" charset="0"/>
            </a:endParaRPr>
          </a:p>
          <a:p>
            <a:pPr marL="0" indent="0">
              <a:buNone/>
            </a:pPr>
            <a:endParaRPr lang="lv-LV" sz="1800" b="1" u="sng" dirty="0">
              <a:latin typeface="Times New Roman" panose="02020603050405020304" pitchFamily="18" charset="0"/>
              <a:cs typeface="Times New Roman" panose="02020603050405020304" pitchFamily="18" charset="0"/>
            </a:endParaRPr>
          </a:p>
          <a:p>
            <a:pPr marL="0" indent="0">
              <a:buNone/>
            </a:pPr>
            <a:endParaRPr lang="lv-LV" sz="1800" b="1" u="sng" dirty="0" smtClean="0">
              <a:latin typeface="Times New Roman" panose="02020603050405020304" pitchFamily="18" charset="0"/>
              <a:cs typeface="Times New Roman" panose="02020603050405020304" pitchFamily="18" charset="0"/>
            </a:endParaRPr>
          </a:p>
          <a:p>
            <a:pPr marL="0" indent="0">
              <a:buNone/>
            </a:pPr>
            <a:r>
              <a:rPr lang="lv-LV" sz="1800" b="1" u="sng" dirty="0" smtClean="0">
                <a:latin typeface="Times New Roman" panose="02020603050405020304" pitchFamily="18" charset="0"/>
                <a:cs typeface="Times New Roman" panose="02020603050405020304" pitchFamily="18" charset="0"/>
              </a:rPr>
              <a:t>NB</a:t>
            </a:r>
            <a:r>
              <a:rPr lang="lv-LV" sz="1800" b="1" u="sng" dirty="0">
                <a:latin typeface="Times New Roman" panose="02020603050405020304" pitchFamily="18" charset="0"/>
                <a:cs typeface="Times New Roman" panose="02020603050405020304" pitchFamily="18" charset="0"/>
              </a:rPr>
              <a:t>! Kopsavilkuma lapā atspoguļotajiem datiem ir jāsakrīt ar projekta kopējiem rādītājiem (</a:t>
            </a:r>
            <a:r>
              <a:rPr lang="lv-LV" sz="1800" b="1" u="sng" dirty="0" smtClean="0">
                <a:latin typeface="Times New Roman" panose="02020603050405020304" pitchFamily="18" charset="0"/>
                <a:cs typeface="Times New Roman" panose="02020603050405020304" pitchFamily="18" charset="0"/>
              </a:rPr>
              <a:t>piemēram </a:t>
            </a:r>
            <a:r>
              <a:rPr lang="lv-LV" sz="1800" b="1" u="sng" dirty="0">
                <a:latin typeface="Times New Roman" panose="02020603050405020304" pitchFamily="18" charset="0"/>
                <a:cs typeface="Times New Roman" panose="02020603050405020304" pitchFamily="18" charset="0"/>
              </a:rPr>
              <a:t>izmaksas, apmeklētāju skaits u.c.)</a:t>
            </a:r>
          </a:p>
          <a:p>
            <a:endParaRPr lang="lv-LV" dirty="0"/>
          </a:p>
        </p:txBody>
      </p:sp>
      <p:pic>
        <p:nvPicPr>
          <p:cNvPr id="3" name="Picture 2"/>
          <p:cNvPicPr>
            <a:picLocks noChangeAspect="1"/>
          </p:cNvPicPr>
          <p:nvPr/>
        </p:nvPicPr>
        <p:blipFill>
          <a:blip r:embed="rId2"/>
          <a:stretch>
            <a:fillRect/>
          </a:stretch>
        </p:blipFill>
        <p:spPr>
          <a:xfrm>
            <a:off x="0" y="792692"/>
            <a:ext cx="4953000" cy="5695950"/>
          </a:xfrm>
          <a:prstGeom prst="rect">
            <a:avLst/>
          </a:prstGeom>
        </p:spPr>
      </p:pic>
    </p:spTree>
    <p:extLst>
      <p:ext uri="{BB962C8B-B14F-4D97-AF65-F5344CB8AC3E}">
        <p14:creationId xmlns:p14="http://schemas.microsoft.com/office/powerpoint/2010/main" val="3235742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irsraksts 4"/>
          <p:cNvSpPr>
            <a:spLocks noGrp="1"/>
          </p:cNvSpPr>
          <p:nvPr>
            <p:ph type="title"/>
          </p:nvPr>
        </p:nvSpPr>
        <p:spPr>
          <a:xfrm>
            <a:off x="0" y="0"/>
            <a:ext cx="4428067" cy="784629"/>
          </a:xfrm>
        </p:spPr>
        <p:txBody>
          <a:bodyPr>
            <a:normAutofit fontScale="90000"/>
          </a:bodyPr>
          <a:lstStyle/>
          <a:p>
            <a:r>
              <a:rPr lang="lv-LV" sz="3200" b="1" dirty="0" smtClean="0">
                <a:latin typeface="Times New Roman" panose="02020603050405020304" pitchFamily="18" charset="0"/>
                <a:cs typeface="Times New Roman" panose="02020603050405020304" pitchFamily="18" charset="0"/>
              </a:rPr>
              <a:t>3. Aprēķinu lapas</a:t>
            </a:r>
            <a:br>
              <a:rPr lang="lv-LV" sz="3200" b="1" dirty="0" smtClean="0">
                <a:latin typeface="Times New Roman" panose="02020603050405020304" pitchFamily="18" charset="0"/>
                <a:cs typeface="Times New Roman" panose="02020603050405020304" pitchFamily="18" charset="0"/>
              </a:rPr>
            </a:br>
            <a:endParaRPr lang="lv-LV" sz="32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741" y="1070115"/>
            <a:ext cx="5422994" cy="3183684"/>
          </a:xfrm>
          <a:prstGeom prst="rect">
            <a:avLst/>
          </a:prstGeom>
        </p:spPr>
      </p:pic>
      <p:sp>
        <p:nvSpPr>
          <p:cNvPr id="14" name="Virsraksts 4"/>
          <p:cNvSpPr txBox="1">
            <a:spLocks/>
          </p:cNvSpPr>
          <p:nvPr/>
        </p:nvSpPr>
        <p:spPr>
          <a:xfrm>
            <a:off x="-1" y="677800"/>
            <a:ext cx="4428067" cy="7846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latin typeface="Times New Roman" panose="02020603050405020304" pitchFamily="18" charset="0"/>
                <a:cs typeface="Times New Roman" panose="02020603050405020304" pitchFamily="18" charset="0"/>
              </a:rPr>
              <a:t>FIN-</a:t>
            </a:r>
            <a:r>
              <a:rPr lang="lv-LV" sz="2400" b="1" dirty="0" err="1">
                <a:latin typeface="Times New Roman" panose="02020603050405020304" pitchFamily="18" charset="0"/>
                <a:cs typeface="Times New Roman" panose="02020603050405020304" pitchFamily="18" charset="0"/>
              </a:rPr>
              <a:t>kapit</a:t>
            </a:r>
            <a:r>
              <a:rPr lang="lv-LV" sz="2400" b="1" dirty="0">
                <a:latin typeface="Times New Roman" panose="02020603050405020304" pitchFamily="18" charset="0"/>
                <a:cs typeface="Times New Roman" panose="02020603050405020304" pitchFamily="18" charset="0"/>
              </a:rPr>
              <a:t>. analīze</a:t>
            </a:r>
            <a:r>
              <a:rPr lang="lv-LV" sz="2400" b="1" dirty="0" smtClean="0">
                <a:latin typeface="Times New Roman" panose="02020603050405020304" pitchFamily="18" charset="0"/>
                <a:cs typeface="Times New Roman" panose="02020603050405020304" pitchFamily="18" charset="0"/>
              </a:rPr>
              <a:t/>
            </a:r>
            <a:br>
              <a:rPr lang="lv-LV" sz="2400" b="1" dirty="0" smtClean="0">
                <a:latin typeface="Times New Roman" panose="02020603050405020304" pitchFamily="18" charset="0"/>
                <a:cs typeface="Times New Roman" panose="02020603050405020304" pitchFamily="18" charset="0"/>
              </a:rPr>
            </a:br>
            <a:endParaRPr lang="lv-LV" sz="2400" b="1" dirty="0">
              <a:latin typeface="Times New Roman" panose="02020603050405020304" pitchFamily="18" charset="0"/>
              <a:cs typeface="Times New Roman" panose="02020603050405020304" pitchFamily="18" charset="0"/>
            </a:endParaRPr>
          </a:p>
        </p:txBody>
      </p:sp>
      <p:sp>
        <p:nvSpPr>
          <p:cNvPr id="18" name="Virsraksts 4"/>
          <p:cNvSpPr txBox="1">
            <a:spLocks/>
          </p:cNvSpPr>
          <p:nvPr/>
        </p:nvSpPr>
        <p:spPr>
          <a:xfrm>
            <a:off x="6333066" y="677800"/>
            <a:ext cx="4428067" cy="39231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latin typeface="Times New Roman" panose="02020603050405020304" pitchFamily="18" charset="0"/>
                <a:cs typeface="Times New Roman" panose="02020603050405020304" pitchFamily="18" charset="0"/>
              </a:rPr>
              <a:t>FIN-inv. analīze</a:t>
            </a:r>
          </a:p>
        </p:txBody>
      </p:sp>
      <p:pic>
        <p:nvPicPr>
          <p:cNvPr id="4" name="Picture 3"/>
          <p:cNvPicPr>
            <a:picLocks noChangeAspect="1"/>
          </p:cNvPicPr>
          <p:nvPr/>
        </p:nvPicPr>
        <p:blipFill>
          <a:blip r:embed="rId3"/>
          <a:stretch>
            <a:fillRect/>
          </a:stretch>
        </p:blipFill>
        <p:spPr>
          <a:xfrm>
            <a:off x="6333066" y="1070114"/>
            <a:ext cx="5597677" cy="3169217"/>
          </a:xfrm>
          <a:prstGeom prst="rect">
            <a:avLst/>
          </a:prstGeom>
        </p:spPr>
      </p:pic>
      <p:sp>
        <p:nvSpPr>
          <p:cNvPr id="19" name="Virsraksts 4"/>
          <p:cNvSpPr txBox="1">
            <a:spLocks/>
          </p:cNvSpPr>
          <p:nvPr/>
        </p:nvSpPr>
        <p:spPr>
          <a:xfrm>
            <a:off x="1776546" y="4914611"/>
            <a:ext cx="11059888" cy="11030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1800" b="1" dirty="0" smtClean="0">
                <a:latin typeface="Times New Roman" panose="02020603050405020304" pitchFamily="18" charset="0"/>
                <a:cs typeface="Times New Roman" panose="02020603050405020304" pitchFamily="18" charset="0"/>
              </a:rPr>
              <a:t>Izklājlapās tiek veikti rezultātu aprēķini, balstoties uz iepriekš modelī ievadīto informāciju. </a:t>
            </a:r>
            <a:r>
              <a:rPr lang="lv-LV" sz="2400" b="1" dirty="0" smtClean="0">
                <a:latin typeface="Times New Roman" panose="02020603050405020304" pitchFamily="18" charset="0"/>
                <a:cs typeface="Times New Roman" panose="02020603050405020304" pitchFamily="18" charset="0"/>
              </a:rPr>
              <a:t/>
            </a:r>
            <a:br>
              <a:rPr lang="lv-LV" sz="2400" b="1" dirty="0" smtClean="0">
                <a:latin typeface="Times New Roman" panose="02020603050405020304" pitchFamily="18" charset="0"/>
                <a:cs typeface="Times New Roman" panose="02020603050405020304" pitchFamily="18" charset="0"/>
              </a:rPr>
            </a:br>
            <a:endParaRPr lang="lv-LV" sz="2400" b="1" dirty="0">
              <a:latin typeface="Times New Roman" panose="02020603050405020304" pitchFamily="18" charset="0"/>
              <a:cs typeface="Times New Roman" panose="02020603050405020304" pitchFamily="18" charset="0"/>
            </a:endParaRPr>
          </a:p>
        </p:txBody>
      </p:sp>
      <p:sp>
        <p:nvSpPr>
          <p:cNvPr id="21" name="Virsraksts 4"/>
          <p:cNvSpPr txBox="1">
            <a:spLocks/>
          </p:cNvSpPr>
          <p:nvPr/>
        </p:nvSpPr>
        <p:spPr>
          <a:xfrm>
            <a:off x="-1" y="4077619"/>
            <a:ext cx="11059888" cy="11030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1800" dirty="0" smtClean="0">
                <a:latin typeface="Times New Roman" panose="02020603050405020304" pitchFamily="18" charset="0"/>
                <a:cs typeface="Times New Roman" panose="02020603050405020304" pitchFamily="18" charset="0"/>
              </a:rPr>
              <a:t>Ievadiet finansēšanas izmaksas (</a:t>
            </a:r>
            <a:r>
              <a:rPr lang="lv-LV" sz="1800" i="1" dirty="0" smtClean="0">
                <a:latin typeface="Times New Roman" panose="02020603050405020304" pitchFamily="18" charset="0"/>
                <a:cs typeface="Times New Roman" panose="02020603050405020304" pitchFamily="18" charset="0"/>
              </a:rPr>
              <a:t>ja attiecināms</a:t>
            </a:r>
            <a:r>
              <a:rPr lang="lv-LV" sz="1800" dirty="0" smtClean="0">
                <a:latin typeface="Times New Roman" panose="02020603050405020304" pitchFamily="18" charset="0"/>
                <a:cs typeface="Times New Roman" panose="02020603050405020304" pitchFamily="18" charset="0"/>
              </a:rPr>
              <a:t>).</a:t>
            </a:r>
            <a:r>
              <a:rPr lang="lv-LV" sz="2400" b="1" dirty="0" smtClean="0">
                <a:latin typeface="Times New Roman" panose="02020603050405020304" pitchFamily="18" charset="0"/>
                <a:cs typeface="Times New Roman" panose="02020603050405020304" pitchFamily="18" charset="0"/>
              </a:rPr>
              <a:t/>
            </a:r>
            <a:br>
              <a:rPr lang="lv-LV" sz="2400" b="1" dirty="0" smtClean="0">
                <a:latin typeface="Times New Roman" panose="02020603050405020304" pitchFamily="18" charset="0"/>
                <a:cs typeface="Times New Roman" panose="02020603050405020304" pitchFamily="18" charset="0"/>
              </a:rPr>
            </a:br>
            <a:endParaRPr lang="lv-LV" sz="2400" b="1" dirty="0">
              <a:latin typeface="Times New Roman" panose="02020603050405020304" pitchFamily="18" charset="0"/>
              <a:cs typeface="Times New Roman" panose="02020603050405020304" pitchFamily="18" charset="0"/>
            </a:endParaRPr>
          </a:p>
        </p:txBody>
      </p:sp>
      <p:cxnSp>
        <p:nvCxnSpPr>
          <p:cNvPr id="22" name="Straight Arrow Connector 9"/>
          <p:cNvCxnSpPr>
            <a:stCxn id="2" idx="2"/>
          </p:cNvCxnSpPr>
          <p:nvPr/>
        </p:nvCxnSpPr>
        <p:spPr>
          <a:xfrm flipV="1">
            <a:off x="2717238" y="2542903"/>
            <a:ext cx="1462876" cy="171089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95234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irsraksts 4"/>
          <p:cNvSpPr>
            <a:spLocks noGrp="1"/>
          </p:cNvSpPr>
          <p:nvPr>
            <p:ph type="title"/>
          </p:nvPr>
        </p:nvSpPr>
        <p:spPr>
          <a:xfrm>
            <a:off x="0" y="46942"/>
            <a:ext cx="9770533" cy="302482"/>
          </a:xfrm>
        </p:spPr>
        <p:txBody>
          <a:bodyPr>
            <a:normAutofit fontScale="90000"/>
          </a:bodyPr>
          <a:lstStyle/>
          <a:p>
            <a:r>
              <a:rPr lang="lv-LV" sz="3200" b="1" dirty="0" smtClean="0">
                <a:latin typeface="Times New Roman" panose="02020603050405020304" pitchFamily="18" charset="0"/>
                <a:cs typeface="Times New Roman" panose="02020603050405020304" pitchFamily="18" charset="0"/>
              </a:rPr>
              <a:t>3. Aprēķinu </a:t>
            </a:r>
            <a:r>
              <a:rPr lang="lv-LV" sz="3200" b="1" dirty="0">
                <a:latin typeface="Times New Roman" panose="02020603050405020304" pitchFamily="18" charset="0"/>
                <a:cs typeface="Times New Roman" panose="02020603050405020304" pitchFamily="18" charset="0"/>
              </a:rPr>
              <a:t>lapa - </a:t>
            </a:r>
            <a:r>
              <a:rPr lang="lv-LV" sz="3200" b="1" dirty="0" err="1">
                <a:latin typeface="Times New Roman" panose="02020603050405020304" pitchFamily="18" charset="0"/>
                <a:cs typeface="Times New Roman" panose="02020603050405020304" pitchFamily="18" charset="0"/>
              </a:rPr>
              <a:t>Soc.ek</a:t>
            </a:r>
            <a:r>
              <a:rPr lang="lv-LV" sz="3200" b="1" dirty="0">
                <a:latin typeface="Times New Roman" panose="02020603050405020304" pitchFamily="18" charset="0"/>
                <a:cs typeface="Times New Roman" panose="02020603050405020304" pitchFamily="18" charset="0"/>
              </a:rPr>
              <a:t>. analīze </a:t>
            </a:r>
          </a:p>
        </p:txBody>
      </p:sp>
      <p:sp>
        <p:nvSpPr>
          <p:cNvPr id="7" name="Satura vietturis 6"/>
          <p:cNvSpPr>
            <a:spLocks noGrp="1"/>
          </p:cNvSpPr>
          <p:nvPr>
            <p:ph sz="half" idx="2"/>
          </p:nvPr>
        </p:nvSpPr>
        <p:spPr>
          <a:xfrm>
            <a:off x="6878593" y="409050"/>
            <a:ext cx="5181600" cy="679066"/>
          </a:xfrm>
        </p:spPr>
        <p:txBody>
          <a:bodyPr>
            <a:normAutofit/>
          </a:bodyPr>
          <a:lstStyle/>
          <a:p>
            <a:pPr marL="0" indent="0">
              <a:buNone/>
            </a:pPr>
            <a:r>
              <a:rPr lang="lv-LV" sz="2400" b="1" dirty="0" smtClean="0">
                <a:solidFill>
                  <a:srgbClr val="FF0000"/>
                </a:solidFill>
                <a:latin typeface="Times New Roman" panose="02020603050405020304" pitchFamily="18" charset="0"/>
                <a:cs typeface="Times New Roman" panose="02020603050405020304" pitchFamily="18" charset="0"/>
              </a:rPr>
              <a:t>!</a:t>
            </a:r>
            <a:r>
              <a:rPr lang="lv-LV" sz="2000" dirty="0" smtClean="0">
                <a:latin typeface="Times New Roman" panose="02020603050405020304" pitchFamily="18" charset="0"/>
                <a:cs typeface="Times New Roman" panose="02020603050405020304" pitchFamily="18" charset="0"/>
              </a:rPr>
              <a:t> Lapā tiek veikti aprēķini</a:t>
            </a:r>
            <a:endParaRPr lang="lv-LV" sz="2000" dirty="0">
              <a:latin typeface="Times New Roman" panose="02020603050405020304" pitchFamily="18" charset="0"/>
              <a:cs typeface="Times New Roman" panose="02020603050405020304" pitchFamily="18" charset="0"/>
            </a:endParaRPr>
          </a:p>
        </p:txBody>
      </p:sp>
      <p:pic>
        <p:nvPicPr>
          <p:cNvPr id="8" name="Picture 3"/>
          <p:cNvPicPr>
            <a:picLocks noChangeAspect="1"/>
          </p:cNvPicPr>
          <p:nvPr/>
        </p:nvPicPr>
        <p:blipFill>
          <a:blip r:embed="rId2"/>
          <a:stretch>
            <a:fillRect/>
          </a:stretch>
        </p:blipFill>
        <p:spPr>
          <a:xfrm>
            <a:off x="712122" y="1088116"/>
            <a:ext cx="5324475" cy="5076825"/>
          </a:xfrm>
          <a:prstGeom prst="rect">
            <a:avLst/>
          </a:prstGeom>
        </p:spPr>
      </p:pic>
      <p:cxnSp>
        <p:nvCxnSpPr>
          <p:cNvPr id="9" name="Straight Arrow Connector 9"/>
          <p:cNvCxnSpPr/>
          <p:nvPr/>
        </p:nvCxnSpPr>
        <p:spPr>
          <a:xfrm flipH="1">
            <a:off x="3305237" y="1436387"/>
            <a:ext cx="3556882" cy="52923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3" name="TextBox 12"/>
          <p:cNvSpPr txBox="1"/>
          <p:nvPr/>
        </p:nvSpPr>
        <p:spPr>
          <a:xfrm>
            <a:off x="6781799" y="1239340"/>
            <a:ext cx="5278395" cy="923330"/>
          </a:xfrm>
          <a:prstGeom prst="rect">
            <a:avLst/>
          </a:prstGeom>
          <a:noFill/>
        </p:spPr>
        <p:txBody>
          <a:bodyPr wrap="square" rtlCol="0">
            <a:spAutoFit/>
          </a:bodyPr>
          <a:lstStyle/>
          <a:p>
            <a:pPr marL="285750" indent="-285750">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Sociālekonomiskie ieguvumi 1.1. līdz 1.5. punktos tiek aprēķināti automātiski.</a:t>
            </a:r>
          </a:p>
          <a:p>
            <a:endParaRPr lang="lv-LV" dirty="0"/>
          </a:p>
        </p:txBody>
      </p:sp>
      <p:sp>
        <p:nvSpPr>
          <p:cNvPr id="15" name="TextBox 14"/>
          <p:cNvSpPr txBox="1"/>
          <p:nvPr/>
        </p:nvSpPr>
        <p:spPr>
          <a:xfrm>
            <a:off x="6781798" y="2076447"/>
            <a:ext cx="5278395" cy="2031325"/>
          </a:xfrm>
          <a:prstGeom prst="rect">
            <a:avLst/>
          </a:prstGeom>
          <a:noFill/>
        </p:spPr>
        <p:txBody>
          <a:bodyPr wrap="square" rtlCol="0">
            <a:spAutoFit/>
          </a:bodyPr>
          <a:lstStyle/>
          <a:p>
            <a:pPr marL="285750" indent="-285750" algn="just">
              <a:buFont typeface="Arial" panose="020B0604020202020204" pitchFamily="34" charset="0"/>
              <a:buChar char="•"/>
            </a:pPr>
            <a:r>
              <a:rPr lang="lv-LV" u="sng" dirty="0">
                <a:latin typeface="Times New Roman" panose="02020603050405020304" pitchFamily="18" charset="0"/>
                <a:cs typeface="Times New Roman" panose="02020603050405020304" pitchFamily="18" charset="0"/>
              </a:rPr>
              <a:t>Projekta </a:t>
            </a:r>
            <a:r>
              <a:rPr lang="lv-LV" u="sng" dirty="0" smtClean="0">
                <a:latin typeface="Times New Roman" panose="02020603050405020304" pitchFamily="18" charset="0"/>
                <a:cs typeface="Times New Roman" panose="02020603050405020304" pitchFamily="18" charset="0"/>
              </a:rPr>
              <a:t>iesniedzējs </a:t>
            </a:r>
            <a:r>
              <a:rPr lang="lv-LV" u="sng" dirty="0">
                <a:latin typeface="Times New Roman" panose="02020603050405020304" pitchFamily="18" charset="0"/>
                <a:cs typeface="Times New Roman" panose="02020603050405020304" pitchFamily="18" charset="0"/>
              </a:rPr>
              <a:t>nepieciešamības </a:t>
            </a:r>
            <a:r>
              <a:rPr lang="lv-LV" u="sng" dirty="0" smtClean="0">
                <a:latin typeface="Times New Roman" panose="02020603050405020304" pitchFamily="18" charset="0"/>
                <a:cs typeface="Times New Roman" panose="02020603050405020304" pitchFamily="18" charset="0"/>
              </a:rPr>
              <a:t>gadījumā </a:t>
            </a:r>
            <a:r>
              <a:rPr lang="lv-LV" u="sng" dirty="0">
                <a:latin typeface="Times New Roman" panose="02020603050405020304" pitchFamily="18" charset="0"/>
                <a:cs typeface="Times New Roman" panose="02020603050405020304" pitchFamily="18" charset="0"/>
              </a:rPr>
              <a:t>var pievienot papildus sociālekonomiskos ieguvumus vai zaudējumus (rindās 1.6. līdz 1.8.). Nepieciešams ierakstīt kāds ieguvums vai zaudējums tiek pievienots, kā arī nepieciešams aizpildīt informāciju par naudas plūsmu.</a:t>
            </a:r>
          </a:p>
          <a:p>
            <a:endParaRPr lang="lv-LV" dirty="0"/>
          </a:p>
        </p:txBody>
      </p:sp>
      <p:cxnSp>
        <p:nvCxnSpPr>
          <p:cNvPr id="16" name="Straight Arrow Connector 9"/>
          <p:cNvCxnSpPr/>
          <p:nvPr/>
        </p:nvCxnSpPr>
        <p:spPr>
          <a:xfrm flipH="1">
            <a:off x="3995351" y="2281923"/>
            <a:ext cx="2866768" cy="28298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0" name="Straight Arrow Connector 9"/>
          <p:cNvCxnSpPr/>
          <p:nvPr/>
        </p:nvCxnSpPr>
        <p:spPr>
          <a:xfrm flipH="1">
            <a:off x="5632073" y="4107772"/>
            <a:ext cx="1230046" cy="1751405"/>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23" name="TextBox 22"/>
          <p:cNvSpPr txBox="1"/>
          <p:nvPr/>
        </p:nvSpPr>
        <p:spPr>
          <a:xfrm>
            <a:off x="6781797" y="3847731"/>
            <a:ext cx="5196019" cy="923330"/>
          </a:xfrm>
          <a:prstGeom prst="rect">
            <a:avLst/>
          </a:prstGeom>
          <a:noFill/>
        </p:spPr>
        <p:txBody>
          <a:bodyPr wrap="square" rtlCol="0">
            <a:spAutoFit/>
          </a:bodyPr>
          <a:lstStyle/>
          <a:p>
            <a:pPr marL="285750" indent="-285750" algn="just">
              <a:buFont typeface="Arial" panose="020B0604020202020204" pitchFamily="34" charset="0"/>
              <a:buChar char="•"/>
            </a:pPr>
            <a:r>
              <a:rPr lang="lv-LV" dirty="0" smtClean="0">
                <a:latin typeface="Times New Roman" panose="02020603050405020304" pitchFamily="18" charset="0"/>
                <a:cs typeface="Times New Roman" panose="02020603050405020304" pitchFamily="18" charset="0"/>
              </a:rPr>
              <a:t>Galvenie </a:t>
            </a:r>
            <a:r>
              <a:rPr lang="lv-LV" dirty="0">
                <a:latin typeface="Times New Roman" panose="02020603050405020304" pitchFamily="18" charset="0"/>
                <a:cs typeface="Times New Roman" panose="02020603050405020304" pitchFamily="18" charset="0"/>
              </a:rPr>
              <a:t>rezultāti </a:t>
            </a:r>
            <a:r>
              <a:rPr lang="lv-LV" dirty="0" smtClean="0">
                <a:latin typeface="Times New Roman" panose="02020603050405020304" pitchFamily="18" charset="0"/>
                <a:cs typeface="Times New Roman" panose="02020603050405020304" pitchFamily="18" charset="0"/>
              </a:rPr>
              <a:t>tiek attēloti sadaļā </a:t>
            </a:r>
            <a:r>
              <a:rPr lang="lv-LV" dirty="0">
                <a:latin typeface="Times New Roman" panose="02020603050405020304" pitchFamily="18" charset="0"/>
                <a:cs typeface="Times New Roman" panose="02020603050405020304" pitchFamily="18" charset="0"/>
              </a:rPr>
              <a:t>«rādītāju aprēķināšana»</a:t>
            </a:r>
          </a:p>
          <a:p>
            <a:pPr marL="285750" indent="-285750">
              <a:buFont typeface="Arial" panose="020B0604020202020204" pitchFamily="34" charset="0"/>
              <a:buChar char="•"/>
            </a:pPr>
            <a:r>
              <a:rPr lang="lv-LV" dirty="0" smtClean="0"/>
              <a:t>Laukā </a:t>
            </a:r>
            <a:r>
              <a:rPr lang="lv-LV" b="1" dirty="0" smtClean="0"/>
              <a:t>S18</a:t>
            </a:r>
            <a:r>
              <a:rPr lang="lv-LV" dirty="0" smtClean="0"/>
              <a:t> jānorāda projekta atlikusī vērtība!</a:t>
            </a:r>
            <a:endParaRPr lang="lv-LV" dirty="0"/>
          </a:p>
        </p:txBody>
      </p:sp>
      <p:sp>
        <p:nvSpPr>
          <p:cNvPr id="30" name="TextBox 29"/>
          <p:cNvSpPr txBox="1"/>
          <p:nvPr/>
        </p:nvSpPr>
        <p:spPr>
          <a:xfrm>
            <a:off x="6993925" y="5038226"/>
            <a:ext cx="4983891" cy="2031325"/>
          </a:xfrm>
          <a:prstGeom prst="rect">
            <a:avLst/>
          </a:prstGeom>
          <a:noFill/>
        </p:spPr>
        <p:txBody>
          <a:bodyPr wrap="square" rtlCol="0">
            <a:spAutoFit/>
          </a:bodyPr>
          <a:lstStyle/>
          <a:p>
            <a:pPr algn="just"/>
            <a:r>
              <a:rPr lang="lv-LV" b="1" dirty="0" smtClean="0">
                <a:solidFill>
                  <a:srgbClr val="FF0000"/>
                </a:solidFill>
                <a:latin typeface="Times New Roman" panose="02020603050405020304" pitchFamily="18" charset="0"/>
                <a:cs typeface="Times New Roman" panose="02020603050405020304" pitchFamily="18" charset="0"/>
              </a:rPr>
              <a:t>NB! </a:t>
            </a:r>
            <a:r>
              <a:rPr lang="lv-LV" b="1" dirty="0">
                <a:solidFill>
                  <a:srgbClr val="FF0000"/>
                </a:solidFill>
                <a:latin typeface="Times New Roman" panose="02020603050405020304" pitchFamily="18" charset="0"/>
                <a:cs typeface="Times New Roman" panose="02020603050405020304" pitchFamily="18" charset="0"/>
              </a:rPr>
              <a:t>Ja projekta iesniedzējs pievieno papildus sociālekonomiskos ieguvumus/zaudējumus, tad tos ir nepieciešams </a:t>
            </a:r>
            <a:r>
              <a:rPr lang="lv-LV" b="1" dirty="0" smtClean="0">
                <a:solidFill>
                  <a:srgbClr val="FF0000"/>
                </a:solidFill>
                <a:latin typeface="Times New Roman" panose="02020603050405020304" pitchFamily="18" charset="0"/>
                <a:cs typeface="Times New Roman" panose="02020603050405020304" pitchFamily="18" charset="0"/>
              </a:rPr>
              <a:t>pamatot, sniedzot vismaz šādu informāciju a) kritērija </a:t>
            </a:r>
            <a:r>
              <a:rPr lang="lv-LV" b="1" dirty="0">
                <a:solidFill>
                  <a:srgbClr val="FF0000"/>
                </a:solidFill>
                <a:latin typeface="Times New Roman" panose="02020603050405020304" pitchFamily="18" charset="0"/>
                <a:cs typeface="Times New Roman" panose="02020603050405020304" pitchFamily="18" charset="0"/>
              </a:rPr>
              <a:t>izvēles </a:t>
            </a:r>
            <a:r>
              <a:rPr lang="lv-LV" b="1" dirty="0" smtClean="0">
                <a:solidFill>
                  <a:srgbClr val="FF0000"/>
                </a:solidFill>
                <a:latin typeface="Times New Roman" panose="02020603050405020304" pitchFamily="18" charset="0"/>
                <a:cs typeface="Times New Roman" panose="02020603050405020304" pitchFamily="18" charset="0"/>
              </a:rPr>
              <a:t>pamatojums; </a:t>
            </a:r>
            <a:r>
              <a:rPr lang="lv-LV" b="1" dirty="0">
                <a:solidFill>
                  <a:srgbClr val="FF0000"/>
                </a:solidFill>
                <a:latin typeface="Times New Roman" panose="02020603050405020304" pitchFamily="18" charset="0"/>
                <a:cs typeface="Times New Roman" panose="02020603050405020304" pitchFamily="18" charset="0"/>
              </a:rPr>
              <a:t>b</a:t>
            </a:r>
            <a:r>
              <a:rPr lang="lv-LV" b="1" dirty="0" smtClean="0">
                <a:solidFill>
                  <a:srgbClr val="FF0000"/>
                </a:solidFill>
                <a:latin typeface="Times New Roman" panose="02020603050405020304" pitchFamily="18" charset="0"/>
                <a:cs typeface="Times New Roman" panose="02020603050405020304" pitchFamily="18" charset="0"/>
              </a:rPr>
              <a:t>) pieņēmumi, to vērtības </a:t>
            </a:r>
            <a:r>
              <a:rPr lang="lv-LV" b="1" dirty="0">
                <a:solidFill>
                  <a:srgbClr val="FF0000"/>
                </a:solidFill>
                <a:latin typeface="Times New Roman" panose="02020603050405020304" pitchFamily="18" charset="0"/>
                <a:cs typeface="Times New Roman" panose="02020603050405020304" pitchFamily="18" charset="0"/>
              </a:rPr>
              <a:t>un </a:t>
            </a:r>
            <a:r>
              <a:rPr lang="lv-LV" b="1" dirty="0" smtClean="0">
                <a:solidFill>
                  <a:srgbClr val="FF0000"/>
                </a:solidFill>
                <a:latin typeface="Times New Roman" panose="02020603050405020304" pitchFamily="18" charset="0"/>
                <a:cs typeface="Times New Roman" panose="02020603050405020304" pitchFamily="18" charset="0"/>
              </a:rPr>
              <a:t>to avoti.</a:t>
            </a:r>
            <a:endParaRPr lang="lv-LV" b="1" dirty="0">
              <a:solidFill>
                <a:srgbClr val="FF0000"/>
              </a:solidFill>
              <a:latin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285840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5666" y="857912"/>
            <a:ext cx="10976504" cy="3010887"/>
          </a:xfrm>
          <a:prstGeom prst="rect">
            <a:avLst/>
          </a:prstGeom>
        </p:spPr>
      </p:pic>
      <p:sp>
        <p:nvSpPr>
          <p:cNvPr id="5" name="Virsraksts 4"/>
          <p:cNvSpPr>
            <a:spLocks noGrp="1"/>
          </p:cNvSpPr>
          <p:nvPr>
            <p:ph type="title"/>
          </p:nvPr>
        </p:nvSpPr>
        <p:spPr>
          <a:xfrm>
            <a:off x="0" y="0"/>
            <a:ext cx="7577667" cy="784629"/>
          </a:xfrm>
        </p:spPr>
        <p:txBody>
          <a:bodyPr>
            <a:normAutofit fontScale="90000"/>
          </a:bodyPr>
          <a:lstStyle/>
          <a:p>
            <a:r>
              <a:rPr lang="lv-LV" sz="3200" b="1" dirty="0" smtClean="0">
                <a:latin typeface="Times New Roman" panose="02020603050405020304" pitchFamily="18" charset="0"/>
                <a:cs typeface="Times New Roman" panose="02020603050405020304" pitchFamily="18" charset="0"/>
              </a:rPr>
              <a:t>3. Aprēķinu lapa – finansiālā ilgtspēja</a:t>
            </a:r>
            <a:br>
              <a:rPr lang="lv-LV" sz="3200" b="1" dirty="0" smtClean="0">
                <a:latin typeface="Times New Roman" panose="02020603050405020304" pitchFamily="18" charset="0"/>
                <a:cs typeface="Times New Roman" panose="02020603050405020304" pitchFamily="18" charset="0"/>
              </a:rPr>
            </a:br>
            <a:endParaRPr lang="lv-LV" sz="3200" b="1" dirty="0">
              <a:latin typeface="Times New Roman" panose="02020603050405020304" pitchFamily="18" charset="0"/>
              <a:cs typeface="Times New Roman" panose="02020603050405020304" pitchFamily="18" charset="0"/>
            </a:endParaRPr>
          </a:p>
        </p:txBody>
      </p:sp>
      <p:sp>
        <p:nvSpPr>
          <p:cNvPr id="21" name="Virsraksts 4"/>
          <p:cNvSpPr txBox="1">
            <a:spLocks/>
          </p:cNvSpPr>
          <p:nvPr/>
        </p:nvSpPr>
        <p:spPr>
          <a:xfrm>
            <a:off x="-1" y="4077619"/>
            <a:ext cx="11059888" cy="11030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1800" dirty="0" smtClean="0">
                <a:latin typeface="Times New Roman" panose="02020603050405020304" pitchFamily="18" charset="0"/>
                <a:cs typeface="Times New Roman" panose="02020603050405020304" pitchFamily="18" charset="0"/>
              </a:rPr>
              <a:t>Izklājlapā atspoguļojas iepriekš ievadītie dati. Papildiniet ietonētos laukus ar papildus ieņēmumu / izmaksu pozīcijām un apjomiem dalījuma pa gadiem.</a:t>
            </a:r>
            <a:r>
              <a:rPr lang="lv-LV" sz="2400" b="1" dirty="0" smtClean="0">
                <a:latin typeface="Times New Roman" panose="02020603050405020304" pitchFamily="18" charset="0"/>
                <a:cs typeface="Times New Roman" panose="02020603050405020304" pitchFamily="18" charset="0"/>
              </a:rPr>
              <a:t/>
            </a:r>
            <a:br>
              <a:rPr lang="lv-LV" sz="2400" b="1" dirty="0" smtClean="0">
                <a:latin typeface="Times New Roman" panose="02020603050405020304" pitchFamily="18" charset="0"/>
                <a:cs typeface="Times New Roman" panose="02020603050405020304" pitchFamily="18" charset="0"/>
              </a:rPr>
            </a:br>
            <a:endParaRPr lang="lv-LV" sz="2400" b="1" dirty="0">
              <a:latin typeface="Times New Roman" panose="02020603050405020304" pitchFamily="18" charset="0"/>
              <a:cs typeface="Times New Roman" panose="02020603050405020304" pitchFamily="18" charset="0"/>
            </a:endParaRPr>
          </a:p>
        </p:txBody>
      </p:sp>
      <p:cxnSp>
        <p:nvCxnSpPr>
          <p:cNvPr id="11" name="Straight Arrow Connector 9"/>
          <p:cNvCxnSpPr/>
          <p:nvPr/>
        </p:nvCxnSpPr>
        <p:spPr>
          <a:xfrm flipH="1" flipV="1">
            <a:off x="3014134" y="3513667"/>
            <a:ext cx="2768038" cy="757066"/>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3" name="Straight Arrow Connector 9"/>
          <p:cNvCxnSpPr/>
          <p:nvPr/>
        </p:nvCxnSpPr>
        <p:spPr>
          <a:xfrm flipH="1" flipV="1">
            <a:off x="2819400" y="2603769"/>
            <a:ext cx="2962773" cy="1684207"/>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5" name="Straight Arrow Connector 9"/>
          <p:cNvCxnSpPr/>
          <p:nvPr/>
        </p:nvCxnSpPr>
        <p:spPr>
          <a:xfrm flipH="1" flipV="1">
            <a:off x="4965140" y="2458719"/>
            <a:ext cx="817032" cy="1829257"/>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0" name="Straight Arrow Connector 9"/>
          <p:cNvCxnSpPr/>
          <p:nvPr/>
        </p:nvCxnSpPr>
        <p:spPr>
          <a:xfrm flipH="1" flipV="1">
            <a:off x="4321953" y="3200400"/>
            <a:ext cx="1460219" cy="1070333"/>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22641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irsraksts 4"/>
          <p:cNvSpPr>
            <a:spLocks noGrp="1"/>
          </p:cNvSpPr>
          <p:nvPr>
            <p:ph type="title"/>
          </p:nvPr>
        </p:nvSpPr>
        <p:spPr>
          <a:xfrm>
            <a:off x="0" y="0"/>
            <a:ext cx="7577667" cy="784629"/>
          </a:xfrm>
        </p:spPr>
        <p:txBody>
          <a:bodyPr>
            <a:normAutofit fontScale="90000"/>
          </a:bodyPr>
          <a:lstStyle/>
          <a:p>
            <a:r>
              <a:rPr lang="lv-LV" sz="3200" b="1" dirty="0">
                <a:latin typeface="Times New Roman" panose="02020603050405020304" pitchFamily="18" charset="0"/>
                <a:cs typeface="Times New Roman" panose="02020603050405020304" pitchFamily="18" charset="0"/>
              </a:rPr>
              <a:t>4. Jutīguma analīzes </a:t>
            </a:r>
            <a:r>
              <a:rPr lang="lv-LV" sz="3200" b="1" dirty="0" smtClean="0">
                <a:latin typeface="Times New Roman" panose="02020603050405020304" pitchFamily="18" charset="0"/>
                <a:cs typeface="Times New Roman" panose="02020603050405020304" pitchFamily="18" charset="0"/>
              </a:rPr>
              <a:t>lapas</a:t>
            </a:r>
            <a:br>
              <a:rPr lang="lv-LV" sz="3200" b="1" dirty="0" smtClean="0">
                <a:latin typeface="Times New Roman" panose="02020603050405020304" pitchFamily="18" charset="0"/>
                <a:cs typeface="Times New Roman" panose="02020603050405020304" pitchFamily="18" charset="0"/>
              </a:rPr>
            </a:br>
            <a:endParaRPr lang="lv-LV" sz="32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0" y="1283758"/>
            <a:ext cx="3839141" cy="3593042"/>
          </a:xfrm>
          <a:prstGeom prst="rect">
            <a:avLst/>
          </a:prstGeom>
        </p:spPr>
      </p:pic>
      <p:pic>
        <p:nvPicPr>
          <p:cNvPr id="4" name="Picture 3"/>
          <p:cNvPicPr>
            <a:picLocks noChangeAspect="1"/>
          </p:cNvPicPr>
          <p:nvPr/>
        </p:nvPicPr>
        <p:blipFill>
          <a:blip r:embed="rId3"/>
          <a:stretch>
            <a:fillRect/>
          </a:stretch>
        </p:blipFill>
        <p:spPr>
          <a:xfrm>
            <a:off x="4129616" y="1283758"/>
            <a:ext cx="4000500" cy="3505200"/>
          </a:xfrm>
          <a:prstGeom prst="rect">
            <a:avLst/>
          </a:prstGeom>
        </p:spPr>
      </p:pic>
      <p:pic>
        <p:nvPicPr>
          <p:cNvPr id="6" name="Picture 5"/>
          <p:cNvPicPr>
            <a:picLocks noChangeAspect="1"/>
          </p:cNvPicPr>
          <p:nvPr/>
        </p:nvPicPr>
        <p:blipFill>
          <a:blip r:embed="rId4"/>
          <a:stretch>
            <a:fillRect/>
          </a:stretch>
        </p:blipFill>
        <p:spPr>
          <a:xfrm>
            <a:off x="8415866" y="1283758"/>
            <a:ext cx="3496734" cy="4695146"/>
          </a:xfrm>
          <a:prstGeom prst="rect">
            <a:avLst/>
          </a:prstGeom>
        </p:spPr>
      </p:pic>
      <p:sp>
        <p:nvSpPr>
          <p:cNvPr id="7" name="TextBox 6"/>
          <p:cNvSpPr txBox="1"/>
          <p:nvPr/>
        </p:nvSpPr>
        <p:spPr>
          <a:xfrm>
            <a:off x="186267" y="914426"/>
            <a:ext cx="3115405" cy="369332"/>
          </a:xfrm>
          <a:prstGeom prst="rect">
            <a:avLst/>
          </a:prstGeom>
          <a:noFill/>
        </p:spPr>
        <p:txBody>
          <a:bodyPr wrap="none" rtlCol="0">
            <a:spAutoFit/>
          </a:bodyPr>
          <a:lstStyle/>
          <a:p>
            <a:r>
              <a:rPr lang="lv-LV" dirty="0"/>
              <a:t>4.1. </a:t>
            </a:r>
            <a:r>
              <a:rPr lang="lv-LV" dirty="0" err="1"/>
              <a:t>Jutiguma</a:t>
            </a:r>
            <a:r>
              <a:rPr lang="lv-LV" dirty="0"/>
              <a:t>-FIN-</a:t>
            </a:r>
            <a:r>
              <a:rPr lang="lv-LV" dirty="0" err="1"/>
              <a:t>kapit</a:t>
            </a:r>
            <a:r>
              <a:rPr lang="lv-LV" dirty="0"/>
              <a:t>. analīze</a:t>
            </a:r>
          </a:p>
        </p:txBody>
      </p:sp>
      <p:sp>
        <p:nvSpPr>
          <p:cNvPr id="14" name="TextBox 13"/>
          <p:cNvSpPr txBox="1"/>
          <p:nvPr/>
        </p:nvSpPr>
        <p:spPr>
          <a:xfrm>
            <a:off x="4572163" y="914426"/>
            <a:ext cx="2909066" cy="369332"/>
          </a:xfrm>
          <a:prstGeom prst="rect">
            <a:avLst/>
          </a:prstGeom>
          <a:noFill/>
        </p:spPr>
        <p:txBody>
          <a:bodyPr wrap="none" rtlCol="0">
            <a:spAutoFit/>
          </a:bodyPr>
          <a:lstStyle/>
          <a:p>
            <a:r>
              <a:rPr lang="lv-LV" dirty="0" smtClean="0"/>
              <a:t>4.2</a:t>
            </a:r>
            <a:r>
              <a:rPr lang="lv-LV" dirty="0"/>
              <a:t>. </a:t>
            </a:r>
            <a:r>
              <a:rPr lang="lv-LV" dirty="0" err="1"/>
              <a:t>Jutiguma</a:t>
            </a:r>
            <a:r>
              <a:rPr lang="lv-LV" dirty="0"/>
              <a:t>-FIN-inv. analīze</a:t>
            </a:r>
          </a:p>
        </p:txBody>
      </p:sp>
      <p:sp>
        <p:nvSpPr>
          <p:cNvPr id="16" name="TextBox 15"/>
          <p:cNvSpPr txBox="1"/>
          <p:nvPr/>
        </p:nvSpPr>
        <p:spPr>
          <a:xfrm>
            <a:off x="8572663" y="914426"/>
            <a:ext cx="2733056" cy="369332"/>
          </a:xfrm>
          <a:prstGeom prst="rect">
            <a:avLst/>
          </a:prstGeom>
          <a:noFill/>
        </p:spPr>
        <p:txBody>
          <a:bodyPr wrap="none" rtlCol="0">
            <a:spAutoFit/>
          </a:bodyPr>
          <a:lstStyle/>
          <a:p>
            <a:r>
              <a:rPr lang="lv-LV" dirty="0" smtClean="0"/>
              <a:t>4.3</a:t>
            </a:r>
            <a:r>
              <a:rPr lang="lv-LV" dirty="0"/>
              <a:t>. </a:t>
            </a:r>
            <a:r>
              <a:rPr lang="lv-LV" dirty="0" err="1"/>
              <a:t>Jutiguma.analīze.socek</a:t>
            </a:r>
            <a:endParaRPr lang="lv-LV" dirty="0"/>
          </a:p>
        </p:txBody>
      </p:sp>
      <p:sp>
        <p:nvSpPr>
          <p:cNvPr id="8" name="TextBox 7"/>
          <p:cNvSpPr txBox="1"/>
          <p:nvPr/>
        </p:nvSpPr>
        <p:spPr>
          <a:xfrm>
            <a:off x="186266" y="5554133"/>
            <a:ext cx="8678333" cy="369332"/>
          </a:xfrm>
          <a:prstGeom prst="rect">
            <a:avLst/>
          </a:prstGeom>
          <a:noFill/>
        </p:spPr>
        <p:txBody>
          <a:bodyPr wrap="square" rtlCol="0">
            <a:spAutoFit/>
          </a:bodyPr>
          <a:lstStyle/>
          <a:p>
            <a:r>
              <a:rPr lang="lv-LV" b="1" dirty="0" smtClean="0"/>
              <a:t>Veiciet projekta jutīguma pārbaudi mainot mainīgo vērtības ietonētajos laukos.</a:t>
            </a:r>
            <a:endParaRPr lang="lv-LV" b="1" dirty="0"/>
          </a:p>
        </p:txBody>
      </p:sp>
      <p:cxnSp>
        <p:nvCxnSpPr>
          <p:cNvPr id="17" name="Straight Arrow Connector 9"/>
          <p:cNvCxnSpPr/>
          <p:nvPr/>
        </p:nvCxnSpPr>
        <p:spPr>
          <a:xfrm flipH="1" flipV="1">
            <a:off x="3369733" y="2734733"/>
            <a:ext cx="3022601" cy="28194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9" name="Straight Arrow Connector 9"/>
          <p:cNvCxnSpPr/>
          <p:nvPr/>
        </p:nvCxnSpPr>
        <p:spPr>
          <a:xfrm flipV="1">
            <a:off x="6405034" y="2506133"/>
            <a:ext cx="665444" cy="30480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9"/>
          <p:cNvCxnSpPr/>
          <p:nvPr/>
        </p:nvCxnSpPr>
        <p:spPr>
          <a:xfrm flipV="1">
            <a:off x="6405034" y="2734733"/>
            <a:ext cx="4779433" cy="28194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10211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irsraksts 4"/>
          <p:cNvSpPr>
            <a:spLocks noGrp="1"/>
          </p:cNvSpPr>
          <p:nvPr>
            <p:ph type="title"/>
          </p:nvPr>
        </p:nvSpPr>
        <p:spPr>
          <a:xfrm>
            <a:off x="0" y="0"/>
            <a:ext cx="7577667" cy="784629"/>
          </a:xfrm>
        </p:spPr>
        <p:txBody>
          <a:bodyPr>
            <a:normAutofit fontScale="90000"/>
          </a:bodyPr>
          <a:lstStyle/>
          <a:p>
            <a:r>
              <a:rPr lang="lv-LV" sz="3200" b="1" dirty="0">
                <a:latin typeface="Times New Roman" panose="02020603050405020304" pitchFamily="18" charset="0"/>
                <a:cs typeface="Times New Roman" panose="02020603050405020304" pitchFamily="18" charset="0"/>
              </a:rPr>
              <a:t>5. Projekta iesnieguma (PIV) informācijas lapa </a:t>
            </a:r>
            <a:r>
              <a:rPr lang="lv-LV" sz="3200" b="1" dirty="0" smtClean="0">
                <a:latin typeface="Times New Roman" panose="02020603050405020304" pitchFamily="18" charset="0"/>
                <a:cs typeface="Times New Roman" panose="02020603050405020304" pitchFamily="18" charset="0"/>
              </a:rPr>
              <a:t/>
            </a:r>
            <a:br>
              <a:rPr lang="lv-LV" sz="3200" b="1" dirty="0" smtClean="0">
                <a:latin typeface="Times New Roman" panose="02020603050405020304" pitchFamily="18" charset="0"/>
                <a:cs typeface="Times New Roman" panose="02020603050405020304" pitchFamily="18" charset="0"/>
              </a:rPr>
            </a:br>
            <a:endParaRPr lang="lv-LV" sz="3200" b="1"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96838" y="578582"/>
            <a:ext cx="5228190" cy="2367818"/>
          </a:xfrm>
          <a:prstGeom prst="rect">
            <a:avLst/>
          </a:prstGeom>
        </p:spPr>
      </p:pic>
      <p:pic>
        <p:nvPicPr>
          <p:cNvPr id="9" name="Picture 8"/>
          <p:cNvPicPr>
            <a:picLocks noChangeAspect="1"/>
          </p:cNvPicPr>
          <p:nvPr/>
        </p:nvPicPr>
        <p:blipFill>
          <a:blip r:embed="rId3"/>
          <a:stretch>
            <a:fillRect/>
          </a:stretch>
        </p:blipFill>
        <p:spPr>
          <a:xfrm>
            <a:off x="96838" y="3068638"/>
            <a:ext cx="5416349" cy="1672696"/>
          </a:xfrm>
          <a:prstGeom prst="rect">
            <a:avLst/>
          </a:prstGeom>
        </p:spPr>
      </p:pic>
      <p:pic>
        <p:nvPicPr>
          <p:cNvPr id="10" name="Picture 9"/>
          <p:cNvPicPr>
            <a:picLocks noChangeAspect="1"/>
          </p:cNvPicPr>
          <p:nvPr/>
        </p:nvPicPr>
        <p:blipFill>
          <a:blip r:embed="rId4"/>
          <a:stretch>
            <a:fillRect/>
          </a:stretch>
        </p:blipFill>
        <p:spPr>
          <a:xfrm>
            <a:off x="6132512" y="578582"/>
            <a:ext cx="4781021" cy="2457002"/>
          </a:xfrm>
          <a:prstGeom prst="rect">
            <a:avLst/>
          </a:prstGeom>
        </p:spPr>
      </p:pic>
      <p:pic>
        <p:nvPicPr>
          <p:cNvPr id="11" name="Picture 10"/>
          <p:cNvPicPr>
            <a:picLocks noChangeAspect="1"/>
          </p:cNvPicPr>
          <p:nvPr/>
        </p:nvPicPr>
        <p:blipFill>
          <a:blip r:embed="rId5"/>
          <a:stretch>
            <a:fillRect/>
          </a:stretch>
        </p:blipFill>
        <p:spPr>
          <a:xfrm>
            <a:off x="6132512" y="3175314"/>
            <a:ext cx="4781021" cy="664910"/>
          </a:xfrm>
          <a:prstGeom prst="rect">
            <a:avLst/>
          </a:prstGeom>
        </p:spPr>
      </p:pic>
      <p:sp>
        <p:nvSpPr>
          <p:cNvPr id="12" name="TextBox 11"/>
          <p:cNvSpPr txBox="1"/>
          <p:nvPr/>
        </p:nvSpPr>
        <p:spPr>
          <a:xfrm>
            <a:off x="96838" y="5122333"/>
            <a:ext cx="11519429" cy="369332"/>
          </a:xfrm>
          <a:prstGeom prst="rect">
            <a:avLst/>
          </a:prstGeom>
          <a:noFill/>
        </p:spPr>
        <p:txBody>
          <a:bodyPr wrap="square" rtlCol="0">
            <a:spAutoFit/>
          </a:bodyPr>
          <a:lstStyle/>
          <a:p>
            <a:r>
              <a:rPr lang="lv-LV" b="1" dirty="0" smtClean="0"/>
              <a:t>Izklājlapā «PIV» tiek atspoguļoti IIA rezultāti, kurus nepieciešams norādīt projekta iesniegumā. </a:t>
            </a:r>
            <a:endParaRPr lang="lv-LV" b="1" dirty="0"/>
          </a:p>
        </p:txBody>
      </p:sp>
    </p:spTree>
    <p:extLst>
      <p:ext uri="{BB962C8B-B14F-4D97-AF65-F5344CB8AC3E}">
        <p14:creationId xmlns:p14="http://schemas.microsoft.com/office/powerpoint/2010/main" val="97379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597</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Darbības programmas  “Izaugsme un nodarbinātība”  5.5.1. specifiskā atbalsta mērķa «Saglabāt, aizsargāt un attīstīt nozīmīgu kultūras un dabas mantojumu, kā arī attīstīt ar to saistītos pakalpojumus"  izmaksu un ieguvumu analīzes (IIA) modeļa aizpildīšanas  metodika</vt:lpstr>
      <vt:lpstr>1. Datu lapas</vt:lpstr>
      <vt:lpstr>2. Kopsavilkuma lapa</vt:lpstr>
      <vt:lpstr>3. Aprēķinu lapas </vt:lpstr>
      <vt:lpstr>3. Aprēķinu lapa - Soc.ek. analīze </vt:lpstr>
      <vt:lpstr>3. Aprēķinu lapa – finansiālā ilgtspēja </vt:lpstr>
      <vt:lpstr>4. Jutīguma analīzes lapas </vt:lpstr>
      <vt:lpstr>5. Projekta iesnieguma (PIV) informācijas lapa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Darbības programmas “Izaugsme un nodarbinātība” 5.5.1. specifiskā atbalsta mērķa "saglabāt, aizsargāt un attīstīt nozīmīgu kultūras un dabas mantojumu, kā arī attīstīt ar to saistītos pakalpojumus" izmaksu un ieguvumu analīzes formas aizpildīšanas  metodika</dc:title>
  <dc:creator>Andris Aisters</dc:creator>
  <cp:lastModifiedBy>Andris Aisters</cp:lastModifiedBy>
  <cp:revision>23</cp:revision>
  <dcterms:created xsi:type="dcterms:W3CDTF">2017-02-28T06:43:46Z</dcterms:created>
  <dcterms:modified xsi:type="dcterms:W3CDTF">2017-03-10T10:09:23Z</dcterms:modified>
</cp:coreProperties>
</file>